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70" r:id="rId9"/>
    <p:sldId id="271" r:id="rId10"/>
    <p:sldId id="274" r:id="rId11"/>
    <p:sldId id="272" r:id="rId12"/>
    <p:sldId id="273" r:id="rId13"/>
    <p:sldId id="275" r:id="rId14"/>
    <p:sldId id="27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69D9F3-9CD9-49C2-9380-39030A110DC5}"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7FDF42-E212-4628-99C1-EDFE63DE8AA8}" type="slidenum">
              <a:rPr lang="en-IN" smtClean="0"/>
              <a:t>‹#›</a:t>
            </a:fld>
            <a:endParaRPr lang="en-IN"/>
          </a:p>
        </p:txBody>
      </p:sp>
    </p:spTree>
    <p:extLst>
      <p:ext uri="{BB962C8B-B14F-4D97-AF65-F5344CB8AC3E}">
        <p14:creationId xmlns:p14="http://schemas.microsoft.com/office/powerpoint/2010/main" val="62480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9D9F3-9CD9-49C2-9380-39030A110DC5}"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7FDF42-E212-4628-99C1-EDFE63DE8AA8}" type="slidenum">
              <a:rPr lang="en-IN" smtClean="0"/>
              <a:t>‹#›</a:t>
            </a:fld>
            <a:endParaRPr lang="en-IN"/>
          </a:p>
        </p:txBody>
      </p:sp>
    </p:spTree>
    <p:extLst>
      <p:ext uri="{BB962C8B-B14F-4D97-AF65-F5344CB8AC3E}">
        <p14:creationId xmlns:p14="http://schemas.microsoft.com/office/powerpoint/2010/main" val="2976617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9D9F3-9CD9-49C2-9380-39030A110DC5}"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7FDF42-E212-4628-99C1-EDFE63DE8AA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80384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9D9F3-9CD9-49C2-9380-39030A110DC5}"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7FDF42-E212-4628-99C1-EDFE63DE8AA8}" type="slidenum">
              <a:rPr lang="en-IN" smtClean="0"/>
              <a:t>‹#›</a:t>
            </a:fld>
            <a:endParaRPr lang="en-IN"/>
          </a:p>
        </p:txBody>
      </p:sp>
    </p:spTree>
    <p:extLst>
      <p:ext uri="{BB962C8B-B14F-4D97-AF65-F5344CB8AC3E}">
        <p14:creationId xmlns:p14="http://schemas.microsoft.com/office/powerpoint/2010/main" val="3461968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9D9F3-9CD9-49C2-9380-39030A110DC5}"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7FDF42-E212-4628-99C1-EDFE63DE8AA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0831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9D9F3-9CD9-49C2-9380-39030A110DC5}"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7FDF42-E212-4628-99C1-EDFE63DE8AA8}" type="slidenum">
              <a:rPr lang="en-IN" smtClean="0"/>
              <a:t>‹#›</a:t>
            </a:fld>
            <a:endParaRPr lang="en-IN"/>
          </a:p>
        </p:txBody>
      </p:sp>
    </p:spTree>
    <p:extLst>
      <p:ext uri="{BB962C8B-B14F-4D97-AF65-F5344CB8AC3E}">
        <p14:creationId xmlns:p14="http://schemas.microsoft.com/office/powerpoint/2010/main" val="2316401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9D9F3-9CD9-49C2-9380-39030A110DC5}"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7FDF42-E212-4628-99C1-EDFE63DE8AA8}" type="slidenum">
              <a:rPr lang="en-IN" smtClean="0"/>
              <a:t>‹#›</a:t>
            </a:fld>
            <a:endParaRPr lang="en-IN"/>
          </a:p>
        </p:txBody>
      </p:sp>
    </p:spTree>
    <p:extLst>
      <p:ext uri="{BB962C8B-B14F-4D97-AF65-F5344CB8AC3E}">
        <p14:creationId xmlns:p14="http://schemas.microsoft.com/office/powerpoint/2010/main" val="4137189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9D9F3-9CD9-49C2-9380-39030A110DC5}"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7FDF42-E212-4628-99C1-EDFE63DE8AA8}" type="slidenum">
              <a:rPr lang="en-IN" smtClean="0"/>
              <a:t>‹#›</a:t>
            </a:fld>
            <a:endParaRPr lang="en-IN"/>
          </a:p>
        </p:txBody>
      </p:sp>
    </p:spTree>
    <p:extLst>
      <p:ext uri="{BB962C8B-B14F-4D97-AF65-F5344CB8AC3E}">
        <p14:creationId xmlns:p14="http://schemas.microsoft.com/office/powerpoint/2010/main" val="409692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9D9F3-9CD9-49C2-9380-39030A110DC5}"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7FDF42-E212-4628-99C1-EDFE63DE8AA8}" type="slidenum">
              <a:rPr lang="en-IN" smtClean="0"/>
              <a:t>‹#›</a:t>
            </a:fld>
            <a:endParaRPr lang="en-IN"/>
          </a:p>
        </p:txBody>
      </p:sp>
    </p:spTree>
    <p:extLst>
      <p:ext uri="{BB962C8B-B14F-4D97-AF65-F5344CB8AC3E}">
        <p14:creationId xmlns:p14="http://schemas.microsoft.com/office/powerpoint/2010/main" val="397720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9D9F3-9CD9-49C2-9380-39030A110DC5}"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7FDF42-E212-4628-99C1-EDFE63DE8AA8}" type="slidenum">
              <a:rPr lang="en-IN" smtClean="0"/>
              <a:t>‹#›</a:t>
            </a:fld>
            <a:endParaRPr lang="en-IN"/>
          </a:p>
        </p:txBody>
      </p:sp>
    </p:spTree>
    <p:extLst>
      <p:ext uri="{BB962C8B-B14F-4D97-AF65-F5344CB8AC3E}">
        <p14:creationId xmlns:p14="http://schemas.microsoft.com/office/powerpoint/2010/main" val="99299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69D9F3-9CD9-49C2-9380-39030A110DC5}"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7FDF42-E212-4628-99C1-EDFE63DE8AA8}" type="slidenum">
              <a:rPr lang="en-IN" smtClean="0"/>
              <a:t>‹#›</a:t>
            </a:fld>
            <a:endParaRPr lang="en-IN"/>
          </a:p>
        </p:txBody>
      </p:sp>
    </p:spTree>
    <p:extLst>
      <p:ext uri="{BB962C8B-B14F-4D97-AF65-F5344CB8AC3E}">
        <p14:creationId xmlns:p14="http://schemas.microsoft.com/office/powerpoint/2010/main" val="15451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9D9F3-9CD9-49C2-9380-39030A110DC5}" type="datetimeFigureOut">
              <a:rPr lang="en-IN" smtClean="0"/>
              <a:t>30-04-2023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7FDF42-E212-4628-99C1-EDFE63DE8AA8}" type="slidenum">
              <a:rPr lang="en-IN" smtClean="0"/>
              <a:t>‹#›</a:t>
            </a:fld>
            <a:endParaRPr lang="en-IN"/>
          </a:p>
        </p:txBody>
      </p:sp>
    </p:spTree>
    <p:extLst>
      <p:ext uri="{BB962C8B-B14F-4D97-AF65-F5344CB8AC3E}">
        <p14:creationId xmlns:p14="http://schemas.microsoft.com/office/powerpoint/2010/main" val="136333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69D9F3-9CD9-49C2-9380-39030A110DC5}" type="datetimeFigureOut">
              <a:rPr lang="en-IN" smtClean="0"/>
              <a:t>30-04-2023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7FDF42-E212-4628-99C1-EDFE63DE8AA8}" type="slidenum">
              <a:rPr lang="en-IN" smtClean="0"/>
              <a:t>‹#›</a:t>
            </a:fld>
            <a:endParaRPr lang="en-IN"/>
          </a:p>
        </p:txBody>
      </p:sp>
    </p:spTree>
    <p:extLst>
      <p:ext uri="{BB962C8B-B14F-4D97-AF65-F5344CB8AC3E}">
        <p14:creationId xmlns:p14="http://schemas.microsoft.com/office/powerpoint/2010/main" val="1224703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9D9F3-9CD9-49C2-9380-39030A110DC5}" type="datetimeFigureOut">
              <a:rPr lang="en-IN" smtClean="0"/>
              <a:t>30-04-2023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7FDF42-E212-4628-99C1-EDFE63DE8AA8}" type="slidenum">
              <a:rPr lang="en-IN" smtClean="0"/>
              <a:t>‹#›</a:t>
            </a:fld>
            <a:endParaRPr lang="en-IN"/>
          </a:p>
        </p:txBody>
      </p:sp>
    </p:spTree>
    <p:extLst>
      <p:ext uri="{BB962C8B-B14F-4D97-AF65-F5344CB8AC3E}">
        <p14:creationId xmlns:p14="http://schemas.microsoft.com/office/powerpoint/2010/main" val="1046359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9D9F3-9CD9-49C2-9380-39030A110DC5}"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7FDF42-E212-4628-99C1-EDFE63DE8AA8}" type="slidenum">
              <a:rPr lang="en-IN" smtClean="0"/>
              <a:t>‹#›</a:t>
            </a:fld>
            <a:endParaRPr lang="en-IN"/>
          </a:p>
        </p:txBody>
      </p:sp>
    </p:spTree>
    <p:extLst>
      <p:ext uri="{BB962C8B-B14F-4D97-AF65-F5344CB8AC3E}">
        <p14:creationId xmlns:p14="http://schemas.microsoft.com/office/powerpoint/2010/main" val="2534035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9D9F3-9CD9-49C2-9380-39030A110DC5}"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7FDF42-E212-4628-99C1-EDFE63DE8AA8}" type="slidenum">
              <a:rPr lang="en-IN" smtClean="0"/>
              <a:t>‹#›</a:t>
            </a:fld>
            <a:endParaRPr lang="en-IN"/>
          </a:p>
        </p:txBody>
      </p:sp>
    </p:spTree>
    <p:extLst>
      <p:ext uri="{BB962C8B-B14F-4D97-AF65-F5344CB8AC3E}">
        <p14:creationId xmlns:p14="http://schemas.microsoft.com/office/powerpoint/2010/main" val="2897327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69D9F3-9CD9-49C2-9380-39030A110DC5}" type="datetimeFigureOut">
              <a:rPr lang="en-IN" smtClean="0"/>
              <a:t>30-04-2023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7FDF42-E212-4628-99C1-EDFE63DE8AA8}" type="slidenum">
              <a:rPr lang="en-IN" smtClean="0"/>
              <a:t>‹#›</a:t>
            </a:fld>
            <a:endParaRPr lang="en-IN"/>
          </a:p>
        </p:txBody>
      </p:sp>
    </p:spTree>
    <p:extLst>
      <p:ext uri="{BB962C8B-B14F-4D97-AF65-F5344CB8AC3E}">
        <p14:creationId xmlns:p14="http://schemas.microsoft.com/office/powerpoint/2010/main" val="727813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E773E63-8280-35D5-EFE1-E31761F5E93D}"/>
              </a:ext>
            </a:extLst>
          </p:cNvPr>
          <p:cNvSpPr txBox="1"/>
          <p:nvPr/>
        </p:nvSpPr>
        <p:spPr>
          <a:xfrm>
            <a:off x="2454935" y="3953685"/>
            <a:ext cx="6941127" cy="2308324"/>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Submitted In Partial Fulfillment  Of The Requirement for The Degree Of</a:t>
            </a:r>
          </a:p>
          <a:p>
            <a:pPr algn="ctr"/>
            <a:r>
              <a:rPr lang="en-IN" b="1" dirty="0">
                <a:latin typeface="Times New Roman" panose="02020603050405020304" pitchFamily="18" charset="0"/>
                <a:cs typeface="Times New Roman" panose="02020603050405020304" pitchFamily="18" charset="0"/>
              </a:rPr>
              <a:t>                  </a:t>
            </a:r>
          </a:p>
          <a:p>
            <a:pPr algn="ctr"/>
            <a:r>
              <a:rPr lang="en-IN" b="1" dirty="0">
                <a:latin typeface="Times New Roman" panose="02020603050405020304" pitchFamily="18" charset="0"/>
                <a:cs typeface="Times New Roman" panose="02020603050405020304" pitchFamily="18" charset="0"/>
              </a:rPr>
              <a:t> (Computer Science)</a:t>
            </a:r>
          </a:p>
          <a:p>
            <a:pPr algn="ct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Submitted By</a:t>
            </a:r>
          </a:p>
          <a:p>
            <a:pPr algn="ct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Gajbhare Adarsh Prakash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B8F5F8CB-86C4-B199-E52E-D621DA8E74C9}"/>
              </a:ext>
            </a:extLst>
          </p:cNvPr>
          <p:cNvSpPr txBox="1"/>
          <p:nvPr/>
        </p:nvSpPr>
        <p:spPr>
          <a:xfrm>
            <a:off x="2739736" y="446520"/>
            <a:ext cx="6712527"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SSBES’</a:t>
            </a:r>
          </a:p>
          <a:p>
            <a:pPr algn="ctr"/>
            <a:r>
              <a:rPr lang="en-US" sz="2000" b="1" dirty="0">
                <a:latin typeface="Times New Roman" panose="02020603050405020304" pitchFamily="18" charset="0"/>
                <a:cs typeface="Times New Roman" panose="02020603050405020304" pitchFamily="18" charset="0"/>
              </a:rPr>
              <a:t> Institute of Technology &amp; Management Nanded</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DE0BAD-3BB9-0885-09BB-95A606373694}"/>
              </a:ext>
            </a:extLst>
          </p:cNvPr>
          <p:cNvPicPr>
            <a:picLocks noChangeAspect="1"/>
          </p:cNvPicPr>
          <p:nvPr/>
        </p:nvPicPr>
        <p:blipFill>
          <a:blip r:embed="rId2"/>
          <a:stretch>
            <a:fillRect/>
          </a:stretch>
        </p:blipFill>
        <p:spPr>
          <a:xfrm>
            <a:off x="5276778" y="1290171"/>
            <a:ext cx="1638442" cy="1539373"/>
          </a:xfrm>
          <a:prstGeom prst="rect">
            <a:avLst/>
          </a:prstGeom>
        </p:spPr>
      </p:pic>
      <p:sp>
        <p:nvSpPr>
          <p:cNvPr id="6" name="TextBox 5">
            <a:extLst>
              <a:ext uri="{FF2B5EF4-FFF2-40B4-BE49-F238E27FC236}">
                <a16:creationId xmlns:a16="http://schemas.microsoft.com/office/drawing/2014/main" id="{AA90BC7D-7EA8-0336-ED7A-8C45BBB81BFE}"/>
              </a:ext>
            </a:extLst>
          </p:cNvPr>
          <p:cNvSpPr txBox="1"/>
          <p:nvPr/>
        </p:nvSpPr>
        <p:spPr>
          <a:xfrm>
            <a:off x="3309458" y="2829544"/>
            <a:ext cx="5722374" cy="923330"/>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Session (2022-2023)</a:t>
            </a:r>
          </a:p>
          <a:p>
            <a:pPr algn="ctr"/>
            <a:endParaRPr lang="en-IN" b="1" dirty="0">
              <a:latin typeface="Times New Roman" panose="02020603050405020304" pitchFamily="18" charset="0"/>
              <a:cs typeface="Times New Roman" panose="02020603050405020304" pitchFamily="18" charset="0"/>
            </a:endParaRPr>
          </a:p>
          <a:p>
            <a:pPr algn="ctr"/>
            <a:r>
              <a:rPr lang="en-IN" sz="1800" b="1" dirty="0">
                <a:effectLst/>
                <a:latin typeface="Times New Roman" panose="02020603050405020304" pitchFamily="18" charset="0"/>
                <a:ea typeface="Calibri" panose="020F0502020204030204" pitchFamily="34" charset="0"/>
              </a:rPr>
              <a:t>Hospital</a:t>
            </a:r>
            <a:r>
              <a:rPr lang="en-IN" b="1" dirty="0">
                <a:latin typeface="Times New Roman" panose="02020603050405020304" pitchFamily="18" charset="0"/>
                <a:ea typeface="Calibri" panose="020F0502020204030204" pitchFamily="34" charset="0"/>
              </a:rPr>
              <a:t> management system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7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5B0D0-6030-97DA-512F-1403CAFD94CB}"/>
              </a:ext>
            </a:extLst>
          </p:cNvPr>
          <p:cNvSpPr>
            <a:spLocks noGrp="1"/>
          </p:cNvSpPr>
          <p:nvPr>
            <p:ph type="title"/>
          </p:nvPr>
        </p:nvSpPr>
        <p:spPr/>
        <p:txBody>
          <a:bodyPr/>
          <a:lstStyle/>
          <a:p>
            <a:r>
              <a:rPr lang="en-US" dirty="0"/>
              <a:t>Patient Dashboard</a:t>
            </a:r>
            <a:endParaRPr lang="en-IN" dirty="0"/>
          </a:p>
        </p:txBody>
      </p:sp>
      <p:pic>
        <p:nvPicPr>
          <p:cNvPr id="5" name="Content Placeholder 4">
            <a:extLst>
              <a:ext uri="{FF2B5EF4-FFF2-40B4-BE49-F238E27FC236}">
                <a16:creationId xmlns:a16="http://schemas.microsoft.com/office/drawing/2014/main" id="{B6FCDDFA-D2E1-34C5-C120-8A617C878435}"/>
              </a:ext>
            </a:extLst>
          </p:cNvPr>
          <p:cNvPicPr>
            <a:picLocks noGrp="1" noChangeAspect="1"/>
          </p:cNvPicPr>
          <p:nvPr>
            <p:ph idx="1"/>
          </p:nvPr>
        </p:nvPicPr>
        <p:blipFill>
          <a:blip r:embed="rId2"/>
          <a:stretch>
            <a:fillRect/>
          </a:stretch>
        </p:blipFill>
        <p:spPr>
          <a:xfrm>
            <a:off x="1135743" y="2160588"/>
            <a:ext cx="7680552" cy="3881437"/>
          </a:xfrm>
        </p:spPr>
      </p:pic>
    </p:spTree>
    <p:extLst>
      <p:ext uri="{BB962C8B-B14F-4D97-AF65-F5344CB8AC3E}">
        <p14:creationId xmlns:p14="http://schemas.microsoft.com/office/powerpoint/2010/main" val="313402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59D7-9305-7875-1034-71FA5CFDC192}"/>
              </a:ext>
            </a:extLst>
          </p:cNvPr>
          <p:cNvSpPr>
            <a:spLocks noGrp="1"/>
          </p:cNvSpPr>
          <p:nvPr>
            <p:ph type="title"/>
          </p:nvPr>
        </p:nvSpPr>
        <p:spPr/>
        <p:txBody>
          <a:bodyPr/>
          <a:lstStyle/>
          <a:p>
            <a:r>
              <a:rPr lang="en-US" dirty="0"/>
              <a:t>Doctor Login</a:t>
            </a:r>
            <a:endParaRPr lang="en-IN" dirty="0"/>
          </a:p>
        </p:txBody>
      </p:sp>
      <p:pic>
        <p:nvPicPr>
          <p:cNvPr id="5" name="Content Placeholder 4">
            <a:extLst>
              <a:ext uri="{FF2B5EF4-FFF2-40B4-BE49-F238E27FC236}">
                <a16:creationId xmlns:a16="http://schemas.microsoft.com/office/drawing/2014/main" id="{01139743-8C09-6699-4A58-DDE85AD622B4}"/>
              </a:ext>
            </a:extLst>
          </p:cNvPr>
          <p:cNvPicPr>
            <a:picLocks noGrp="1" noChangeAspect="1"/>
          </p:cNvPicPr>
          <p:nvPr>
            <p:ph idx="1"/>
          </p:nvPr>
        </p:nvPicPr>
        <p:blipFill>
          <a:blip r:embed="rId2"/>
          <a:stretch>
            <a:fillRect/>
          </a:stretch>
        </p:blipFill>
        <p:spPr>
          <a:xfrm>
            <a:off x="1125650" y="2160588"/>
            <a:ext cx="7700737" cy="3881437"/>
          </a:xfrm>
        </p:spPr>
      </p:pic>
    </p:spTree>
    <p:extLst>
      <p:ext uri="{BB962C8B-B14F-4D97-AF65-F5344CB8AC3E}">
        <p14:creationId xmlns:p14="http://schemas.microsoft.com/office/powerpoint/2010/main" val="3738337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7D99-B71A-BFA4-C41F-EC32C097D9DD}"/>
              </a:ext>
            </a:extLst>
          </p:cNvPr>
          <p:cNvSpPr>
            <a:spLocks noGrp="1"/>
          </p:cNvSpPr>
          <p:nvPr>
            <p:ph type="title"/>
          </p:nvPr>
        </p:nvSpPr>
        <p:spPr/>
        <p:txBody>
          <a:bodyPr/>
          <a:lstStyle/>
          <a:p>
            <a:r>
              <a:rPr lang="en-US" dirty="0"/>
              <a:t>Doctor Dashboard</a:t>
            </a:r>
            <a:endParaRPr lang="en-IN" dirty="0"/>
          </a:p>
        </p:txBody>
      </p:sp>
      <p:pic>
        <p:nvPicPr>
          <p:cNvPr id="5" name="Content Placeholder 4">
            <a:extLst>
              <a:ext uri="{FF2B5EF4-FFF2-40B4-BE49-F238E27FC236}">
                <a16:creationId xmlns:a16="http://schemas.microsoft.com/office/drawing/2014/main" id="{C4BD4835-9562-35E6-CEF6-27F7B709B21C}"/>
              </a:ext>
            </a:extLst>
          </p:cNvPr>
          <p:cNvPicPr>
            <a:picLocks noGrp="1" noChangeAspect="1"/>
          </p:cNvPicPr>
          <p:nvPr>
            <p:ph idx="1"/>
          </p:nvPr>
        </p:nvPicPr>
        <p:blipFill>
          <a:blip r:embed="rId2"/>
          <a:stretch>
            <a:fillRect/>
          </a:stretch>
        </p:blipFill>
        <p:spPr>
          <a:xfrm>
            <a:off x="1113203" y="2160588"/>
            <a:ext cx="7725632" cy="3881437"/>
          </a:xfrm>
        </p:spPr>
      </p:pic>
    </p:spTree>
    <p:extLst>
      <p:ext uri="{BB962C8B-B14F-4D97-AF65-F5344CB8AC3E}">
        <p14:creationId xmlns:p14="http://schemas.microsoft.com/office/powerpoint/2010/main" val="3261249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F986-0F74-C243-32A2-D3C40CC3F7A4}"/>
              </a:ext>
            </a:extLst>
          </p:cNvPr>
          <p:cNvSpPr>
            <a:spLocks noGrp="1"/>
          </p:cNvSpPr>
          <p:nvPr>
            <p:ph type="title"/>
          </p:nvPr>
        </p:nvSpPr>
        <p:spPr/>
        <p:txBody>
          <a:bodyPr/>
          <a:lstStyle/>
          <a:p>
            <a:r>
              <a:rPr lang="en-US" dirty="0"/>
              <a:t>Admin Login</a:t>
            </a:r>
            <a:endParaRPr lang="en-IN" dirty="0"/>
          </a:p>
        </p:txBody>
      </p:sp>
      <p:pic>
        <p:nvPicPr>
          <p:cNvPr id="5" name="Content Placeholder 4">
            <a:extLst>
              <a:ext uri="{FF2B5EF4-FFF2-40B4-BE49-F238E27FC236}">
                <a16:creationId xmlns:a16="http://schemas.microsoft.com/office/drawing/2014/main" id="{8A07AF72-FF6B-FCE0-9112-4656E6F1E869}"/>
              </a:ext>
            </a:extLst>
          </p:cNvPr>
          <p:cNvPicPr>
            <a:picLocks noGrp="1" noChangeAspect="1"/>
          </p:cNvPicPr>
          <p:nvPr>
            <p:ph idx="1"/>
          </p:nvPr>
        </p:nvPicPr>
        <p:blipFill>
          <a:blip r:embed="rId2"/>
          <a:stretch>
            <a:fillRect/>
          </a:stretch>
        </p:blipFill>
        <p:spPr>
          <a:xfrm>
            <a:off x="1117414" y="2160588"/>
            <a:ext cx="7717210" cy="3881437"/>
          </a:xfrm>
        </p:spPr>
      </p:pic>
    </p:spTree>
    <p:extLst>
      <p:ext uri="{BB962C8B-B14F-4D97-AF65-F5344CB8AC3E}">
        <p14:creationId xmlns:p14="http://schemas.microsoft.com/office/powerpoint/2010/main" val="719226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5C4E-0BD3-BBBF-1E0E-8939C11C33D0}"/>
              </a:ext>
            </a:extLst>
          </p:cNvPr>
          <p:cNvSpPr>
            <a:spLocks noGrp="1"/>
          </p:cNvSpPr>
          <p:nvPr>
            <p:ph type="title"/>
          </p:nvPr>
        </p:nvSpPr>
        <p:spPr/>
        <p:txBody>
          <a:bodyPr/>
          <a:lstStyle/>
          <a:p>
            <a:r>
              <a:rPr lang="en-US" dirty="0"/>
              <a:t>Admin Dashboard</a:t>
            </a:r>
            <a:endParaRPr lang="en-IN" dirty="0"/>
          </a:p>
        </p:txBody>
      </p:sp>
      <p:pic>
        <p:nvPicPr>
          <p:cNvPr id="5" name="Content Placeholder 4">
            <a:extLst>
              <a:ext uri="{FF2B5EF4-FFF2-40B4-BE49-F238E27FC236}">
                <a16:creationId xmlns:a16="http://schemas.microsoft.com/office/drawing/2014/main" id="{E323EF12-08B1-871D-2234-87AADAF79E2A}"/>
              </a:ext>
            </a:extLst>
          </p:cNvPr>
          <p:cNvPicPr>
            <a:picLocks noGrp="1" noChangeAspect="1"/>
          </p:cNvPicPr>
          <p:nvPr>
            <p:ph idx="1"/>
          </p:nvPr>
        </p:nvPicPr>
        <p:blipFill>
          <a:blip r:embed="rId2"/>
          <a:stretch>
            <a:fillRect/>
          </a:stretch>
        </p:blipFill>
        <p:spPr>
          <a:xfrm>
            <a:off x="1132063" y="2160588"/>
            <a:ext cx="7687911" cy="3881437"/>
          </a:xfrm>
        </p:spPr>
      </p:pic>
    </p:spTree>
    <p:extLst>
      <p:ext uri="{BB962C8B-B14F-4D97-AF65-F5344CB8AC3E}">
        <p14:creationId xmlns:p14="http://schemas.microsoft.com/office/powerpoint/2010/main" val="401835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2489F2-6709-BBA1-3611-76F410602FBB}"/>
              </a:ext>
            </a:extLst>
          </p:cNvPr>
          <p:cNvSpPr txBox="1"/>
          <p:nvPr/>
        </p:nvSpPr>
        <p:spPr>
          <a:xfrm>
            <a:off x="1773044" y="2823931"/>
            <a:ext cx="8184995" cy="830997"/>
          </a:xfrm>
          <a:prstGeom prst="rect">
            <a:avLst/>
          </a:prstGeom>
          <a:noFill/>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0772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52E5A-48DC-5DFA-746D-B32175BD61CD}"/>
              </a:ext>
            </a:extLst>
          </p:cNvPr>
          <p:cNvSpPr txBox="1"/>
          <p:nvPr/>
        </p:nvSpPr>
        <p:spPr>
          <a:xfrm>
            <a:off x="5008418" y="1506681"/>
            <a:ext cx="4551218" cy="12926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CONTENTS</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8BC90C9-C8B8-E41A-343A-C4C53F231F9B}"/>
              </a:ext>
            </a:extLst>
          </p:cNvPr>
          <p:cNvCxnSpPr>
            <a:cxnSpLocks/>
          </p:cNvCxnSpPr>
          <p:nvPr/>
        </p:nvCxnSpPr>
        <p:spPr>
          <a:xfrm>
            <a:off x="4873336" y="1911926"/>
            <a:ext cx="2088573"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B8570157-5A36-7689-956D-D40ED905F004}"/>
              </a:ext>
            </a:extLst>
          </p:cNvPr>
          <p:cNvSpPr txBox="1"/>
          <p:nvPr/>
        </p:nvSpPr>
        <p:spPr>
          <a:xfrm>
            <a:off x="4873336" y="2337353"/>
            <a:ext cx="2909454" cy="2743315"/>
          </a:xfrm>
          <a:prstGeom prst="rect">
            <a:avLst/>
          </a:prstGeom>
          <a:noFill/>
        </p:spPr>
        <p:txBody>
          <a:bodyPr wrap="square" rtlCol="0">
            <a:spAutoFit/>
          </a:bodyPr>
          <a:lstStyle/>
          <a:p>
            <a:pPr marL="285750" indent="-285750">
              <a:lnSpc>
                <a:spcPct val="2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Introduction</a:t>
            </a:r>
          </a:p>
          <a:p>
            <a:pPr marL="285750" indent="-285750">
              <a:lnSpc>
                <a:spcPct val="2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System Requirement</a:t>
            </a:r>
          </a:p>
          <a:p>
            <a:pPr marL="285750" indent="-285750">
              <a:lnSpc>
                <a:spcPct val="2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Diagram</a:t>
            </a:r>
          </a:p>
          <a:p>
            <a:pPr marL="285750" indent="-285750">
              <a:lnSpc>
                <a:spcPct val="2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49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77A86-2871-E705-734E-ED202FB0F0C6}"/>
              </a:ext>
            </a:extLst>
          </p:cNvPr>
          <p:cNvSpPr txBox="1"/>
          <p:nvPr/>
        </p:nvSpPr>
        <p:spPr>
          <a:xfrm>
            <a:off x="4095750" y="214054"/>
            <a:ext cx="4478482"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66BC10F-F29B-8398-4C11-C7D7DC5F61F5}"/>
              </a:ext>
            </a:extLst>
          </p:cNvPr>
          <p:cNvSpPr txBox="1"/>
          <p:nvPr/>
        </p:nvSpPr>
        <p:spPr>
          <a:xfrm>
            <a:off x="368571" y="675719"/>
            <a:ext cx="11232573" cy="3952172"/>
          </a:xfrm>
          <a:prstGeom prst="rect">
            <a:avLst/>
          </a:prstGeom>
          <a:noFill/>
        </p:spPr>
        <p:txBody>
          <a:bodyPr wrap="square" rtlCol="0">
            <a:spAutoFit/>
          </a:bodyPr>
          <a:lstStyle/>
          <a:p>
            <a:pPr algn="just">
              <a:lnSpc>
                <a:spcPct val="115000"/>
              </a:lnSpc>
              <a:spcAft>
                <a:spcPts val="1000"/>
              </a:spcAft>
            </a:pPr>
            <a:r>
              <a:rPr lang="en-IN" sz="1400" dirty="0">
                <a:effectLst/>
                <a:latin typeface="Times New Roman" panose="02020603050405020304" pitchFamily="18" charset="0"/>
                <a:ea typeface="Calibri" panose="020F0502020204030204" pitchFamily="34"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2. Introduction</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br>
              <a:rPr lang="en-US" sz="1400" dirty="0"/>
            </a:br>
            <a:r>
              <a:rPr lang="en-US" sz="1400" b="0" i="0" dirty="0">
                <a:latin typeface="Times New Roman" panose="02020603050405020304" pitchFamily="18" charset="0"/>
                <a:cs typeface="Times New Roman" panose="02020603050405020304" pitchFamily="18" charset="0"/>
              </a:rPr>
              <a:t>The Hospital Management System is a comprehensive software solution designed to automate and streamline the operations of a healthcare facility. This system aims to provide efficient management of patient records, appointments, medication, and overall healthcare services. It includes three primary roles, namely doctor, patient, and receptionist.</a:t>
            </a:r>
          </a:p>
          <a:p>
            <a:pPr algn="just">
              <a:lnSpc>
                <a:spcPct val="150000"/>
              </a:lnSpc>
              <a:spcAft>
                <a:spcPts val="1000"/>
              </a:spcAft>
            </a:pPr>
            <a:r>
              <a:rPr lang="en-US" sz="1400" b="0" i="0" dirty="0">
                <a:effectLst/>
                <a:latin typeface="Times New Roman" panose="02020603050405020304" pitchFamily="18" charset="0"/>
                <a:cs typeface="Times New Roman" panose="02020603050405020304" pitchFamily="18" charset="0"/>
              </a:rPr>
              <a:t>The doctor can access patient records, view medical history, and prescribe medications as per the diagnosis. They can also update the patient's medical records and check their appointment schedule. The patients, on the other hand, can view their medical records, book appointments with doctors, and receive reminders for scheduled appointments. They can also add any symptoms or medical concerns they may have, which the doctor can then review.</a:t>
            </a:r>
            <a:endParaRPr lang="en-IN" sz="14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20D9C885-9FE6-5791-BF8A-D5318C855D38}"/>
              </a:ext>
            </a:extLst>
          </p:cNvPr>
          <p:cNvCxnSpPr>
            <a:cxnSpLocks/>
          </p:cNvCxnSpPr>
          <p:nvPr/>
        </p:nvCxnSpPr>
        <p:spPr>
          <a:xfrm>
            <a:off x="4895385" y="675719"/>
            <a:ext cx="287701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621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55B81E-372A-D774-0297-EA34DF6FD48A}"/>
              </a:ext>
            </a:extLst>
          </p:cNvPr>
          <p:cNvSpPr txBox="1"/>
          <p:nvPr/>
        </p:nvSpPr>
        <p:spPr>
          <a:xfrm>
            <a:off x="2219093" y="167268"/>
            <a:ext cx="7460166"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SOFTWARE AND HARDWARE REQUIREMENT</a:t>
            </a:r>
          </a:p>
        </p:txBody>
      </p:sp>
      <p:sp>
        <p:nvSpPr>
          <p:cNvPr id="3" name="TextBox 2">
            <a:extLst>
              <a:ext uri="{FF2B5EF4-FFF2-40B4-BE49-F238E27FC236}">
                <a16:creationId xmlns:a16="http://schemas.microsoft.com/office/drawing/2014/main" id="{73F1208D-35BD-8B77-A22C-2C91067EF055}"/>
              </a:ext>
            </a:extLst>
          </p:cNvPr>
          <p:cNvSpPr txBox="1"/>
          <p:nvPr/>
        </p:nvSpPr>
        <p:spPr>
          <a:xfrm>
            <a:off x="1371600" y="1182030"/>
            <a:ext cx="9188605" cy="3970318"/>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Front End:</a:t>
            </a:r>
          </a:p>
          <a:p>
            <a:pPr algn="just"/>
            <a:r>
              <a:rPr lang="en-IN" dirty="0"/>
              <a:t>                 </a:t>
            </a:r>
            <a:r>
              <a:rPr lang="en-IN" dirty="0">
                <a:latin typeface="Times New Roman" panose="02020603050405020304" pitchFamily="18" charset="0"/>
                <a:cs typeface="Times New Roman" panose="02020603050405020304" pitchFamily="18" charset="0"/>
              </a:rPr>
              <a:t>-   HTML</a:t>
            </a:r>
          </a:p>
          <a:p>
            <a:pPr algn="just"/>
            <a:r>
              <a:rPr lang="en-IN" dirty="0">
                <a:latin typeface="Times New Roman" panose="02020603050405020304" pitchFamily="18" charset="0"/>
                <a:cs typeface="Times New Roman" panose="02020603050405020304" pitchFamily="18" charset="0"/>
              </a:rPr>
              <a:t>                    -   CSS </a:t>
            </a:r>
          </a:p>
          <a:p>
            <a:pPr algn="just"/>
            <a:r>
              <a:rPr lang="en-IN" dirty="0">
                <a:latin typeface="Times New Roman" panose="02020603050405020304" pitchFamily="18" charset="0"/>
                <a:cs typeface="Times New Roman" panose="02020603050405020304" pitchFamily="18" charset="0"/>
              </a:rPr>
              <a:t>                    -   JavaScript </a:t>
            </a:r>
          </a:p>
          <a:p>
            <a:pPr algn="just"/>
            <a:r>
              <a:rPr lang="en-IN" dirty="0">
                <a:latin typeface="Times New Roman" panose="02020603050405020304" pitchFamily="18" charset="0"/>
                <a:cs typeface="Times New Roman" panose="02020603050405020304" pitchFamily="18" charset="0"/>
              </a:rPr>
              <a:t>                    -   Bootstrap </a:t>
            </a:r>
          </a:p>
          <a:p>
            <a:pPr marL="285750" indent="-285750"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Back End: </a:t>
            </a:r>
          </a:p>
          <a:p>
            <a:pPr algn="just"/>
            <a:r>
              <a:rPr lang="en-IN" dirty="0"/>
              <a:t>                      </a:t>
            </a:r>
            <a:r>
              <a:rPr lang="en-IN" dirty="0">
                <a:latin typeface="Times New Roman" panose="02020603050405020304" pitchFamily="18" charset="0"/>
                <a:cs typeface="Times New Roman" panose="02020603050405020304" pitchFamily="18" charset="0"/>
              </a:rPr>
              <a:t>-    PHP</a:t>
            </a:r>
          </a:p>
          <a:p>
            <a:pPr algn="just"/>
            <a:r>
              <a:rPr lang="en-IN" dirty="0">
                <a:latin typeface="Times New Roman" panose="02020603050405020304" pitchFamily="18" charset="0"/>
                <a:cs typeface="Times New Roman" panose="02020603050405020304" pitchFamily="18" charset="0"/>
              </a:rPr>
              <a:t>                    -    MySQL</a:t>
            </a:r>
            <a:r>
              <a:rPr lang="en-IN" dirty="0"/>
              <a:t> </a:t>
            </a:r>
          </a:p>
          <a:p>
            <a:pPr marL="285750" indent="-285750"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Software Requirement: </a:t>
            </a:r>
          </a:p>
          <a:p>
            <a:pPr algn="just"/>
            <a:r>
              <a:rPr lang="en-IN" dirty="0"/>
              <a:t>                      </a:t>
            </a:r>
            <a:r>
              <a:rPr lang="en-IN" dirty="0">
                <a:latin typeface="Times New Roman" panose="02020603050405020304" pitchFamily="18" charset="0"/>
                <a:cs typeface="Times New Roman" panose="02020603050405020304" pitchFamily="18" charset="0"/>
              </a:rPr>
              <a:t>-    XAMPP Server.</a:t>
            </a:r>
          </a:p>
          <a:p>
            <a:pPr algn="just"/>
            <a:r>
              <a:rPr lang="en-IN" dirty="0">
                <a:latin typeface="Times New Roman" panose="02020603050405020304" pitchFamily="18" charset="0"/>
                <a:cs typeface="Times New Roman" panose="02020603050405020304" pitchFamily="18" charset="0"/>
              </a:rPr>
              <a:t>                    -    Notepad++ or SublimeText3</a:t>
            </a:r>
          </a:p>
          <a:p>
            <a:pPr marL="285750" indent="-285750"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 Hardware Requirement:</a:t>
            </a:r>
          </a:p>
          <a:p>
            <a:pPr algn="just"/>
            <a:r>
              <a:rPr lang="en-IN" dirty="0">
                <a:latin typeface="Times New Roman" panose="02020603050405020304" pitchFamily="18" charset="0"/>
                <a:cs typeface="Times New Roman" panose="02020603050405020304" pitchFamily="18" charset="0"/>
              </a:rPr>
              <a:t>                    -     2 GB RAM</a:t>
            </a:r>
          </a:p>
          <a:p>
            <a:pPr algn="just"/>
            <a:r>
              <a:rPr lang="en-IN" dirty="0">
                <a:latin typeface="Times New Roman" panose="02020603050405020304" pitchFamily="18" charset="0"/>
                <a:cs typeface="Times New Roman" panose="02020603050405020304" pitchFamily="18" charset="0"/>
              </a:rPr>
              <a:t>                    -     Minimum 250GB Hard Disk</a:t>
            </a:r>
          </a:p>
        </p:txBody>
      </p:sp>
    </p:spTree>
    <p:extLst>
      <p:ext uri="{BB962C8B-B14F-4D97-AF65-F5344CB8AC3E}">
        <p14:creationId xmlns:p14="http://schemas.microsoft.com/office/powerpoint/2010/main" val="168934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64242B-93C1-91F5-272A-1378E016E8C5}"/>
              </a:ext>
            </a:extLst>
          </p:cNvPr>
          <p:cNvSpPr txBox="1"/>
          <p:nvPr/>
        </p:nvSpPr>
        <p:spPr>
          <a:xfrm>
            <a:off x="4360126" y="178420"/>
            <a:ext cx="3077736"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DIAGRAM</a:t>
            </a:r>
          </a:p>
        </p:txBody>
      </p:sp>
      <p:sp>
        <p:nvSpPr>
          <p:cNvPr id="6" name="TextBox 5">
            <a:extLst>
              <a:ext uri="{FF2B5EF4-FFF2-40B4-BE49-F238E27FC236}">
                <a16:creationId xmlns:a16="http://schemas.microsoft.com/office/drawing/2014/main" id="{AEF9BF23-EBFD-D862-41E4-29F2B6F52283}"/>
              </a:ext>
            </a:extLst>
          </p:cNvPr>
          <p:cNvSpPr txBox="1"/>
          <p:nvPr/>
        </p:nvSpPr>
        <p:spPr>
          <a:xfrm>
            <a:off x="735980" y="1778620"/>
            <a:ext cx="322270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Use Case Diagram:</a:t>
            </a:r>
          </a:p>
        </p:txBody>
      </p:sp>
      <p:cxnSp>
        <p:nvCxnSpPr>
          <p:cNvPr id="8" name="Straight Connector 7">
            <a:extLst>
              <a:ext uri="{FF2B5EF4-FFF2-40B4-BE49-F238E27FC236}">
                <a16:creationId xmlns:a16="http://schemas.microsoft.com/office/drawing/2014/main" id="{9C22F999-B557-E143-B0E8-C4A1DAE50CDA}"/>
              </a:ext>
            </a:extLst>
          </p:cNvPr>
          <p:cNvCxnSpPr>
            <a:cxnSpLocks/>
          </p:cNvCxnSpPr>
          <p:nvPr/>
        </p:nvCxnSpPr>
        <p:spPr>
          <a:xfrm>
            <a:off x="4873083" y="574288"/>
            <a:ext cx="1973766"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4CAB670A-2D15-622A-AD35-F72D54ACFC49}"/>
              </a:ext>
            </a:extLst>
          </p:cNvPr>
          <p:cNvPicPr>
            <a:picLocks noChangeAspect="1"/>
          </p:cNvPicPr>
          <p:nvPr/>
        </p:nvPicPr>
        <p:blipFill>
          <a:blip r:embed="rId2"/>
          <a:stretch>
            <a:fillRect/>
          </a:stretch>
        </p:blipFill>
        <p:spPr>
          <a:xfrm>
            <a:off x="3494192" y="2037321"/>
            <a:ext cx="5043320" cy="4534466"/>
          </a:xfrm>
          <a:prstGeom prst="rect">
            <a:avLst/>
          </a:prstGeom>
        </p:spPr>
      </p:pic>
    </p:spTree>
    <p:extLst>
      <p:ext uri="{BB962C8B-B14F-4D97-AF65-F5344CB8AC3E}">
        <p14:creationId xmlns:p14="http://schemas.microsoft.com/office/powerpoint/2010/main" val="213953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4751A4-762A-48EC-90C7-2598B613DB9D}"/>
              </a:ext>
            </a:extLst>
          </p:cNvPr>
          <p:cNvSpPr txBox="1"/>
          <p:nvPr/>
        </p:nvSpPr>
        <p:spPr>
          <a:xfrm>
            <a:off x="702526" y="1271239"/>
            <a:ext cx="293277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Class Diagram:</a:t>
            </a:r>
          </a:p>
        </p:txBody>
      </p:sp>
      <p:pic>
        <p:nvPicPr>
          <p:cNvPr id="4" name="Picture 3">
            <a:extLst>
              <a:ext uri="{FF2B5EF4-FFF2-40B4-BE49-F238E27FC236}">
                <a16:creationId xmlns:a16="http://schemas.microsoft.com/office/drawing/2014/main" id="{0AFA42B3-B473-A102-D7BD-C385F4D7009C}"/>
              </a:ext>
            </a:extLst>
          </p:cNvPr>
          <p:cNvPicPr>
            <a:picLocks noChangeAspect="1"/>
          </p:cNvPicPr>
          <p:nvPr/>
        </p:nvPicPr>
        <p:blipFill>
          <a:blip r:embed="rId2"/>
          <a:stretch>
            <a:fillRect/>
          </a:stretch>
        </p:blipFill>
        <p:spPr>
          <a:xfrm>
            <a:off x="3986426" y="833227"/>
            <a:ext cx="3851288" cy="5418912"/>
          </a:xfrm>
          <a:prstGeom prst="rect">
            <a:avLst/>
          </a:prstGeom>
        </p:spPr>
      </p:pic>
    </p:spTree>
    <p:extLst>
      <p:ext uri="{BB962C8B-B14F-4D97-AF65-F5344CB8AC3E}">
        <p14:creationId xmlns:p14="http://schemas.microsoft.com/office/powerpoint/2010/main" val="63113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1FB493-58E4-F84A-0740-3A58286F65F6}"/>
              </a:ext>
            </a:extLst>
          </p:cNvPr>
          <p:cNvSpPr txBox="1"/>
          <p:nvPr/>
        </p:nvSpPr>
        <p:spPr>
          <a:xfrm>
            <a:off x="702527" y="970156"/>
            <a:ext cx="248672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Activity Diagram:</a:t>
            </a:r>
          </a:p>
        </p:txBody>
      </p:sp>
      <p:pic>
        <p:nvPicPr>
          <p:cNvPr id="3" name="Picture 2">
            <a:extLst>
              <a:ext uri="{FF2B5EF4-FFF2-40B4-BE49-F238E27FC236}">
                <a16:creationId xmlns:a16="http://schemas.microsoft.com/office/drawing/2014/main" id="{B62FB7ED-6086-9FF9-C3AA-DBA5AC4B37AF}"/>
              </a:ext>
            </a:extLst>
          </p:cNvPr>
          <p:cNvPicPr>
            <a:picLocks noChangeAspect="1"/>
          </p:cNvPicPr>
          <p:nvPr/>
        </p:nvPicPr>
        <p:blipFill>
          <a:blip r:embed="rId2"/>
          <a:stretch>
            <a:fillRect/>
          </a:stretch>
        </p:blipFill>
        <p:spPr>
          <a:xfrm>
            <a:off x="3402096" y="1691489"/>
            <a:ext cx="5387807" cy="3475021"/>
          </a:xfrm>
          <a:prstGeom prst="rect">
            <a:avLst/>
          </a:prstGeom>
        </p:spPr>
      </p:pic>
    </p:spTree>
    <p:extLst>
      <p:ext uri="{BB962C8B-B14F-4D97-AF65-F5344CB8AC3E}">
        <p14:creationId xmlns:p14="http://schemas.microsoft.com/office/powerpoint/2010/main" val="3684508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5" name="Straight Connector 4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F9E78BA-DEDA-DB24-C82A-E5A81AFCC4D1}"/>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b="1" kern="1200" dirty="0">
                <a:solidFill>
                  <a:schemeClr val="tx1"/>
                </a:solidFill>
                <a:latin typeface="+mj-lt"/>
                <a:ea typeface="+mj-ea"/>
                <a:cs typeface="+mj-cs"/>
              </a:rPr>
              <a:t>Register as Patient</a:t>
            </a:r>
          </a:p>
        </p:txBody>
      </p:sp>
      <p:pic>
        <p:nvPicPr>
          <p:cNvPr id="4" name="Content Placeholder 3" descr="Graphical user interface, text&#10;&#10;Description automatically generated">
            <a:extLst>
              <a:ext uri="{FF2B5EF4-FFF2-40B4-BE49-F238E27FC236}">
                <a16:creationId xmlns:a16="http://schemas.microsoft.com/office/drawing/2014/main" id="{443851A2-B52A-C5F8-9112-D4D5536F3681}"/>
              </a:ext>
            </a:extLst>
          </p:cNvPr>
          <p:cNvPicPr>
            <a:picLocks noGrp="1" noChangeAspect="1"/>
          </p:cNvPicPr>
          <p:nvPr>
            <p:ph idx="1"/>
          </p:nvPr>
        </p:nvPicPr>
        <p:blipFill>
          <a:blip r:embed="rId2"/>
          <a:stretch>
            <a:fillRect/>
          </a:stretch>
        </p:blipFill>
        <p:spPr>
          <a:xfrm>
            <a:off x="1600201" y="609600"/>
            <a:ext cx="7471500" cy="3642357"/>
          </a:xfrm>
          <a:prstGeom prst="rect">
            <a:avLst/>
          </a:prstGeom>
        </p:spPr>
      </p:pic>
      <p:sp>
        <p:nvSpPr>
          <p:cNvPr id="5" name="Rectangle 1">
            <a:extLst>
              <a:ext uri="{FF2B5EF4-FFF2-40B4-BE49-F238E27FC236}">
                <a16:creationId xmlns:a16="http://schemas.microsoft.com/office/drawing/2014/main" id="{023F412B-132F-3C75-33F2-C2C4C8C02C03}"/>
              </a:ext>
            </a:extLst>
          </p:cNvPr>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18968" rIns="91440" bIns="-785565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495057"/>
                </a:solidFill>
                <a:effectLst/>
                <a:latin typeface="IBM Plex Sans" panose="020B0604020202020204" pitchFamily="34" charset="0"/>
              </a:rPr>
              <a:t>Register as Patient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2116364-93C8-536B-9EDA-130F8DB2C7C4}"/>
              </a:ext>
            </a:extLst>
          </p:cNvPr>
          <p:cNvSpPr>
            <a:spLocks noChangeArrowheads="1"/>
          </p:cNvSpPr>
          <p:nvPr/>
        </p:nvSpPr>
        <p:spPr bwMode="auto">
          <a:xfrm>
            <a:off x="152400" y="15240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18968" rIns="91440" bIns="-785565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495057"/>
                </a:solidFill>
                <a:effectLst/>
                <a:latin typeface="IBM Plex Sans" panose="020B0503050203000203" pitchFamily="34" charset="0"/>
              </a:rPr>
              <a:t>Register as Patient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3562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ADF9-B42C-8AC0-9051-FBF93BD0DFCE}"/>
              </a:ext>
            </a:extLst>
          </p:cNvPr>
          <p:cNvSpPr>
            <a:spLocks noGrp="1"/>
          </p:cNvSpPr>
          <p:nvPr>
            <p:ph type="title"/>
          </p:nvPr>
        </p:nvSpPr>
        <p:spPr/>
        <p:txBody>
          <a:bodyPr/>
          <a:lstStyle/>
          <a:p>
            <a:r>
              <a:rPr lang="en-US" dirty="0"/>
              <a:t>Patient Login</a:t>
            </a:r>
            <a:endParaRPr lang="en-IN" dirty="0"/>
          </a:p>
        </p:txBody>
      </p:sp>
      <p:pic>
        <p:nvPicPr>
          <p:cNvPr id="5" name="Content Placeholder 4">
            <a:extLst>
              <a:ext uri="{FF2B5EF4-FFF2-40B4-BE49-F238E27FC236}">
                <a16:creationId xmlns:a16="http://schemas.microsoft.com/office/drawing/2014/main" id="{0C978F47-AD85-73F9-8702-C5C7193B34BB}"/>
              </a:ext>
            </a:extLst>
          </p:cNvPr>
          <p:cNvPicPr>
            <a:picLocks noGrp="1" noChangeAspect="1"/>
          </p:cNvPicPr>
          <p:nvPr>
            <p:ph idx="1"/>
          </p:nvPr>
        </p:nvPicPr>
        <p:blipFill>
          <a:blip r:embed="rId2"/>
          <a:stretch>
            <a:fillRect/>
          </a:stretch>
        </p:blipFill>
        <p:spPr>
          <a:xfrm>
            <a:off x="1011645" y="2160588"/>
            <a:ext cx="7928747" cy="3881437"/>
          </a:xfrm>
        </p:spPr>
      </p:pic>
    </p:spTree>
    <p:extLst>
      <p:ext uri="{BB962C8B-B14F-4D97-AF65-F5344CB8AC3E}">
        <p14:creationId xmlns:p14="http://schemas.microsoft.com/office/powerpoint/2010/main" val="41452057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194</TotalTime>
  <Words>281</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IBM Plex Sans</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Register as Patient</vt:lpstr>
      <vt:lpstr>Patient Login</vt:lpstr>
      <vt:lpstr>Patient Dashboard</vt:lpstr>
      <vt:lpstr>Doctor Login</vt:lpstr>
      <vt:lpstr>Doctor Dashboard</vt:lpstr>
      <vt:lpstr>Admin Login</vt:lpstr>
      <vt:lpstr>Admin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Wankhede</dc:creator>
  <cp:lastModifiedBy>Adarsh Gajbhare</cp:lastModifiedBy>
  <cp:revision>18</cp:revision>
  <dcterms:created xsi:type="dcterms:W3CDTF">2022-06-02T12:00:35Z</dcterms:created>
  <dcterms:modified xsi:type="dcterms:W3CDTF">2023-04-30T06:13:05Z</dcterms:modified>
</cp:coreProperties>
</file>