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9" r:id="rId4"/>
  </p:sldIdLst>
  <p:sldSz cx="6858000" cy="9144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04" autoAdjust="0"/>
    <p:restoredTop sz="94660"/>
  </p:normalViewPr>
  <p:slideViewPr>
    <p:cSldViewPr>
      <p:cViewPr varScale="1">
        <p:scale>
          <a:sx n="65" d="100"/>
          <a:sy n="65" d="100"/>
        </p:scale>
        <p:origin x="280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67FFE9A-BDF2-4AC8-B8D2-2B92BBBC23EB}"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8A05B-9263-416F-8443-F605F008EF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7FFE9A-BDF2-4AC8-B8D2-2B92BBBC23EB}"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8A05B-9263-416F-8443-F605F008EF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7FFE9A-BDF2-4AC8-B8D2-2B92BBBC23EB}"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8A05B-9263-416F-8443-F605F008EF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7FFE9A-BDF2-4AC8-B8D2-2B92BBBC23EB}"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8A05B-9263-416F-8443-F605F008EF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7FFE9A-BDF2-4AC8-B8D2-2B92BBBC23EB}"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8A05B-9263-416F-8443-F605F008EF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7FFE9A-BDF2-4AC8-B8D2-2B92BBBC23EB}"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8A05B-9263-416F-8443-F605F008EF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7FFE9A-BDF2-4AC8-B8D2-2B92BBBC23EB}" type="datetimeFigureOut">
              <a:rPr lang="en-US" smtClean="0"/>
              <a:pPr/>
              <a:t>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8A05B-9263-416F-8443-F605F008EF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7FFE9A-BDF2-4AC8-B8D2-2B92BBBC23EB}" type="datetimeFigureOut">
              <a:rPr lang="en-US" smtClean="0"/>
              <a:pPr/>
              <a:t>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8A05B-9263-416F-8443-F605F008EF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FFE9A-BDF2-4AC8-B8D2-2B92BBBC23EB}" type="datetimeFigureOut">
              <a:rPr lang="en-US" smtClean="0"/>
              <a:pPr/>
              <a:t>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8A05B-9263-416F-8443-F605F008EF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7FFE9A-BDF2-4AC8-B8D2-2B92BBBC23EB}"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8A05B-9263-416F-8443-F605F008EF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7FFE9A-BDF2-4AC8-B8D2-2B92BBBC23EB}"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8A05B-9263-416F-8443-F605F008EF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367FFE9A-BDF2-4AC8-B8D2-2B92BBBC23EB}" type="datetimeFigureOut">
              <a:rPr lang="en-US" smtClean="0"/>
              <a:pPr/>
              <a:t>2/16/2024</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4DA8A05B-9263-416F-8443-F605F008EF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jpeg"/><Relationship Id="rId3" Type="http://schemas.openxmlformats.org/officeDocument/2006/relationships/image" Target="../media/image7.jpeg"/><Relationship Id="rId7" Type="http://schemas.openxmlformats.org/officeDocument/2006/relationships/image" Target="../media/image11.gif"/><Relationship Id="rId12" Type="http://schemas.openxmlformats.org/officeDocument/2006/relationships/image" Target="../media/image15.jpe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gif"/><Relationship Id="rId11" Type="http://schemas.openxmlformats.org/officeDocument/2006/relationships/image" Target="../media/image1.jpeg"/><Relationship Id="rId5" Type="http://schemas.openxmlformats.org/officeDocument/2006/relationships/image" Target="../media/image9.jpeg"/><Relationship Id="rId10" Type="http://schemas.openxmlformats.org/officeDocument/2006/relationships/image" Target="../media/image14.gif"/><Relationship Id="rId4" Type="http://schemas.openxmlformats.org/officeDocument/2006/relationships/image" Target="../media/image8.jpeg"/><Relationship Id="rId9" Type="http://schemas.openxmlformats.org/officeDocument/2006/relationships/image" Target="../media/image13.jpeg"/><Relationship Id="rId14"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User\Desktop\SIATI LOGO-HIGH RESOLUTION.jpg"/>
          <p:cNvPicPr>
            <a:picLocks noChangeAspect="1" noChangeArrowheads="1"/>
          </p:cNvPicPr>
          <p:nvPr/>
        </p:nvPicPr>
        <p:blipFill>
          <a:blip r:embed="rId2" cstate="print"/>
          <a:srcRect/>
          <a:stretch>
            <a:fillRect/>
          </a:stretch>
        </p:blipFill>
        <p:spPr bwMode="auto">
          <a:xfrm>
            <a:off x="2895600" y="1295400"/>
            <a:ext cx="1219200" cy="1004568"/>
          </a:xfrm>
          <a:prstGeom prst="rect">
            <a:avLst/>
          </a:prstGeom>
          <a:noFill/>
        </p:spPr>
      </p:pic>
      <p:sp>
        <p:nvSpPr>
          <p:cNvPr id="1027" name="Text Box 3"/>
          <p:cNvSpPr txBox="1">
            <a:spLocks noChangeArrowheads="1"/>
          </p:cNvSpPr>
          <p:nvPr/>
        </p:nvSpPr>
        <p:spPr bwMode="auto">
          <a:xfrm>
            <a:off x="838200" y="2743200"/>
            <a:ext cx="5638800" cy="36322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680000"/>
              </a:solidFill>
              <a:effectLst/>
              <a:latin typeface="Footlight MT Light" panose="0204060206030A020304" pitchFamily="18" charset="0"/>
              <a:cs typeface="Arial" pitchFamily="34" charset="0"/>
            </a:endParaRPr>
          </a:p>
          <a:p>
            <a:pPr algn="just" fontAlgn="base">
              <a:spcBef>
                <a:spcPct val="0"/>
              </a:spcBef>
              <a:spcAft>
                <a:spcPct val="0"/>
              </a:spcAft>
            </a:pPr>
            <a:r>
              <a:rPr lang="en-US" sz="2000" dirty="0">
                <a:solidFill>
                  <a:srgbClr val="680000"/>
                </a:solidFill>
                <a:latin typeface="Footlight MT Light" panose="0204060206030A020304" pitchFamily="18" charset="0"/>
              </a:rPr>
              <a:t>The growth of aerospace infrastructure and capabilities in India, </a:t>
            </a:r>
          </a:p>
          <a:p>
            <a:pPr algn="just" fontAlgn="base">
              <a:spcBef>
                <a:spcPct val="0"/>
              </a:spcBef>
              <a:spcAft>
                <a:spcPct val="0"/>
              </a:spcAft>
            </a:pPr>
            <a:endParaRPr lang="en-US" sz="1400" dirty="0">
              <a:solidFill>
                <a:srgbClr val="680000"/>
              </a:solidFill>
              <a:latin typeface="Footlight MT Light" panose="0204060206030A020304" pitchFamily="18" charset="0"/>
            </a:endParaRPr>
          </a:p>
          <a:p>
            <a:pPr algn="just" fontAlgn="base">
              <a:spcBef>
                <a:spcPct val="0"/>
              </a:spcBef>
              <a:spcAft>
                <a:spcPct val="0"/>
              </a:spcAft>
            </a:pPr>
            <a:r>
              <a:rPr lang="en-US" sz="2000" dirty="0">
                <a:solidFill>
                  <a:srgbClr val="680000"/>
                </a:solidFill>
                <a:latin typeface="Footlight MT Light" panose="0204060206030A020304" pitchFamily="18" charset="0"/>
              </a:rPr>
              <a:t>Creating useful interaction among Indian and International aerospace industries, R&amp;D, academia , Quality and Regulatory agencies for development and production of aircraft materials, components, structures, equipment and systems, </a:t>
            </a:r>
          </a:p>
          <a:p>
            <a:pPr algn="just" fontAlgn="base">
              <a:spcBef>
                <a:spcPct val="0"/>
              </a:spcBef>
              <a:spcAft>
                <a:spcPct val="0"/>
              </a:spcAft>
            </a:pPr>
            <a:endParaRPr lang="en-US" sz="1400" dirty="0">
              <a:solidFill>
                <a:srgbClr val="680000"/>
              </a:solidFill>
              <a:latin typeface="Footlight MT Light" panose="0204060206030A020304" pitchFamily="18" charset="0"/>
            </a:endParaRPr>
          </a:p>
          <a:p>
            <a:pPr algn="just" fontAlgn="base">
              <a:spcBef>
                <a:spcPct val="0"/>
              </a:spcBef>
              <a:spcAft>
                <a:spcPct val="0"/>
              </a:spcAft>
            </a:pPr>
            <a:r>
              <a:rPr lang="en-US" sz="2000" dirty="0">
                <a:solidFill>
                  <a:srgbClr val="680000"/>
                </a:solidFill>
                <a:latin typeface="Footlight MT Light" panose="0204060206030A020304" pitchFamily="18" charset="0"/>
              </a:rPr>
              <a:t>Enhancing Private Industry participation with special focus on SMEs and International co operation for the benefit of all concerned, developing global opportunities, greater employment, wealth and welfare. </a:t>
            </a:r>
            <a:endParaRPr kumimoji="0" lang="en-US" sz="2000" b="0" i="0" u="none" strike="noStrike" cap="none" normalizeH="0" baseline="0" dirty="0">
              <a:ln>
                <a:noFill/>
              </a:ln>
              <a:solidFill>
                <a:srgbClr val="680000"/>
              </a:solidFill>
              <a:effectLst/>
              <a:latin typeface="Footlight MT Light" panose="0204060206030A020304" pitchFamily="18" charset="0"/>
              <a:cs typeface="Arial" pitchFamily="34" charset="0"/>
            </a:endParaRPr>
          </a:p>
        </p:txBody>
      </p:sp>
      <p:sp>
        <p:nvSpPr>
          <p:cNvPr id="9" name="Rectangle 8"/>
          <p:cNvSpPr/>
          <p:nvPr/>
        </p:nvSpPr>
        <p:spPr>
          <a:xfrm>
            <a:off x="0" y="152400"/>
            <a:ext cx="6858000" cy="1077218"/>
          </a:xfrm>
          <a:prstGeom prst="rect">
            <a:avLst/>
          </a:prstGeom>
        </p:spPr>
        <p:txBody>
          <a:bodyPr wrap="square">
            <a:spAutoFit/>
          </a:bodyPr>
          <a:lstStyle/>
          <a:p>
            <a:pPr algn="ctr"/>
            <a:r>
              <a:rPr lang="en-US" sz="3200" b="1" dirty="0">
                <a:solidFill>
                  <a:srgbClr val="0070C0"/>
                </a:solidFill>
                <a:latin typeface="Georgia" pitchFamily="18" charset="0"/>
              </a:rPr>
              <a:t>Society of Indian Aerospace </a:t>
            </a:r>
          </a:p>
          <a:p>
            <a:pPr algn="ctr"/>
            <a:r>
              <a:rPr lang="en-US" sz="3200" b="1" dirty="0">
                <a:solidFill>
                  <a:srgbClr val="0070C0"/>
                </a:solidFill>
                <a:latin typeface="Georgia" pitchFamily="18" charset="0"/>
              </a:rPr>
              <a:t>Technologies  &amp; Industries</a:t>
            </a:r>
          </a:p>
        </p:txBody>
      </p:sp>
      <p:sp>
        <p:nvSpPr>
          <p:cNvPr id="7" name="Rectangle 6"/>
          <p:cNvSpPr/>
          <p:nvPr/>
        </p:nvSpPr>
        <p:spPr>
          <a:xfrm>
            <a:off x="2057400" y="2527137"/>
            <a:ext cx="2542684" cy="584775"/>
          </a:xfrm>
          <a:prstGeom prst="rect">
            <a:avLst/>
          </a:prstGeom>
        </p:spPr>
        <p:txBody>
          <a:bodyPr wrap="none">
            <a:spAutoFit/>
          </a:bodyPr>
          <a:lstStyle/>
          <a:p>
            <a:r>
              <a:rPr lang="en-US" sz="3200" b="1" dirty="0">
                <a:solidFill>
                  <a:srgbClr val="FF0000"/>
                </a:solidFill>
                <a:latin typeface="Segoe UI Semibold" pitchFamily="34" charset="0"/>
              </a:rPr>
              <a:t>Our </a:t>
            </a:r>
            <a:r>
              <a:rPr lang="en-US" sz="3200" dirty="0">
                <a:solidFill>
                  <a:srgbClr val="FF0000"/>
                </a:solidFill>
                <a:latin typeface="Segoe UI Semibold" pitchFamily="34" charset="0"/>
              </a:rPr>
              <a:t>Mission </a:t>
            </a:r>
          </a:p>
        </p:txBody>
      </p:sp>
      <p:pic>
        <p:nvPicPr>
          <p:cNvPr id="6146" name="Picture 2" descr="http://thumb101.shutterstock.com/display_pic_with_logo/2229131/189370283/stock-vector-plane-silhouette-set-vector-189370283.jpg"/>
          <p:cNvPicPr>
            <a:picLocks noChangeAspect="1" noChangeArrowheads="1"/>
          </p:cNvPicPr>
          <p:nvPr/>
        </p:nvPicPr>
        <p:blipFill>
          <a:blip r:embed="rId3" cstate="print"/>
          <a:srcRect l="20000" t="51064" r="22222" b="6383"/>
          <a:stretch>
            <a:fillRect/>
          </a:stretch>
        </p:blipFill>
        <p:spPr bwMode="auto">
          <a:xfrm>
            <a:off x="76200" y="3147646"/>
            <a:ext cx="609600" cy="586154"/>
          </a:xfrm>
          <a:prstGeom prst="rect">
            <a:avLst/>
          </a:prstGeom>
          <a:noFill/>
        </p:spPr>
      </p:pic>
      <p:pic>
        <p:nvPicPr>
          <p:cNvPr id="10" name="Picture 2" descr="http://thumb101.shutterstock.com/display_pic_with_logo/2229131/189370283/stock-vector-plane-silhouette-set-vector-189370283.jpg"/>
          <p:cNvPicPr>
            <a:picLocks noChangeAspect="1" noChangeArrowheads="1"/>
          </p:cNvPicPr>
          <p:nvPr/>
        </p:nvPicPr>
        <p:blipFill>
          <a:blip r:embed="rId3" cstate="print"/>
          <a:srcRect l="20000" t="51064" r="22222" b="6383"/>
          <a:stretch>
            <a:fillRect/>
          </a:stretch>
        </p:blipFill>
        <p:spPr bwMode="auto">
          <a:xfrm>
            <a:off x="76200" y="4366846"/>
            <a:ext cx="609600" cy="586154"/>
          </a:xfrm>
          <a:prstGeom prst="rect">
            <a:avLst/>
          </a:prstGeom>
          <a:noFill/>
        </p:spPr>
      </p:pic>
      <p:pic>
        <p:nvPicPr>
          <p:cNvPr id="11" name="Picture 2" descr="http://thumb101.shutterstock.com/display_pic_with_logo/2229131/189370283/stock-vector-plane-silhouette-set-vector-189370283.jpg"/>
          <p:cNvPicPr>
            <a:picLocks noChangeAspect="1" noChangeArrowheads="1"/>
          </p:cNvPicPr>
          <p:nvPr/>
        </p:nvPicPr>
        <p:blipFill>
          <a:blip r:embed="rId3" cstate="print"/>
          <a:srcRect l="20000" t="51064" r="22222" b="6383"/>
          <a:stretch>
            <a:fillRect/>
          </a:stretch>
        </p:blipFill>
        <p:spPr bwMode="auto">
          <a:xfrm>
            <a:off x="76200" y="5662246"/>
            <a:ext cx="609600" cy="586154"/>
          </a:xfrm>
          <a:prstGeom prst="rect">
            <a:avLst/>
          </a:prstGeom>
          <a:noFill/>
        </p:spPr>
      </p:pic>
      <p:pic>
        <p:nvPicPr>
          <p:cNvPr id="6152" name="Picture 8" descr="Related image"/>
          <p:cNvPicPr>
            <a:picLocks noChangeAspect="1" noChangeArrowheads="1"/>
          </p:cNvPicPr>
          <p:nvPr/>
        </p:nvPicPr>
        <p:blipFill>
          <a:blip r:embed="rId4" cstate="print">
            <a:clrChange>
              <a:clrFrom>
                <a:srgbClr val="EEF2FD"/>
              </a:clrFrom>
              <a:clrTo>
                <a:srgbClr val="EEF2FD">
                  <a:alpha val="0"/>
                </a:srgbClr>
              </a:clrTo>
            </a:clrChange>
          </a:blip>
          <a:srcRect/>
          <a:stretch>
            <a:fillRect/>
          </a:stretch>
        </p:blipFill>
        <p:spPr bwMode="auto">
          <a:xfrm>
            <a:off x="695326" y="6172200"/>
            <a:ext cx="5608102" cy="3124200"/>
          </a:xfrm>
          <a:prstGeom prst="rect">
            <a:avLst/>
          </a:prstGeom>
          <a:noFill/>
        </p:spPr>
      </p:pic>
      <p:grpSp>
        <p:nvGrpSpPr>
          <p:cNvPr id="30" name="Group 29"/>
          <p:cNvGrpSpPr/>
          <p:nvPr/>
        </p:nvGrpSpPr>
        <p:grpSpPr>
          <a:xfrm>
            <a:off x="0" y="8915400"/>
            <a:ext cx="3657600" cy="152400"/>
            <a:chOff x="0" y="8915400"/>
            <a:chExt cx="3657600" cy="152400"/>
          </a:xfrm>
          <a:solidFill>
            <a:schemeClr val="tx2">
              <a:lumMod val="40000"/>
              <a:lumOff val="60000"/>
            </a:schemeClr>
          </a:solidFill>
        </p:grpSpPr>
        <p:sp>
          <p:nvSpPr>
            <p:cNvPr id="12" name="Rectangle 11"/>
            <p:cNvSpPr/>
            <p:nvPr/>
          </p:nvSpPr>
          <p:spPr>
            <a:xfrm>
              <a:off x="0" y="8915400"/>
              <a:ext cx="3352800" cy="152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a:off x="3352800" y="8915400"/>
              <a:ext cx="304800" cy="152400"/>
            </a:xfrm>
            <a:prstGeom prst="r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p:cNvCxnSpPr/>
          <p:nvPr/>
        </p:nvCxnSpPr>
        <p:spPr>
          <a:xfrm flipV="1">
            <a:off x="0" y="8882063"/>
            <a:ext cx="3414713" cy="47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010022" y="8739193"/>
            <a:ext cx="76200" cy="228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flipH="1" flipV="1">
            <a:off x="3438526" y="8910637"/>
            <a:ext cx="3352800" cy="152400"/>
            <a:chOff x="0" y="8915400"/>
            <a:chExt cx="3657600" cy="152400"/>
          </a:xfrm>
          <a:solidFill>
            <a:schemeClr val="accent6">
              <a:lumMod val="40000"/>
              <a:lumOff val="60000"/>
            </a:schemeClr>
          </a:solidFill>
        </p:grpSpPr>
        <p:sp>
          <p:nvSpPr>
            <p:cNvPr id="32" name="Rectangle 31"/>
            <p:cNvSpPr/>
            <p:nvPr/>
          </p:nvSpPr>
          <p:spPr>
            <a:xfrm>
              <a:off x="0" y="8915400"/>
              <a:ext cx="3352800" cy="152400"/>
            </a:xfrm>
            <a:prstGeom prst="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Triangle 32"/>
            <p:cNvSpPr/>
            <p:nvPr/>
          </p:nvSpPr>
          <p:spPr>
            <a:xfrm>
              <a:off x="3352800" y="8915400"/>
              <a:ext cx="304800" cy="152400"/>
            </a:xfrm>
            <a:prstGeom prst="rtTriangl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7" name="Straight Connector 36"/>
          <p:cNvCxnSpPr/>
          <p:nvPr/>
        </p:nvCxnSpPr>
        <p:spPr>
          <a:xfrm flipV="1">
            <a:off x="3443287" y="8872528"/>
            <a:ext cx="3414713" cy="476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pic>
        <p:nvPicPr>
          <p:cNvPr id="2050" name="Picture 2" descr="Aatmanirbhar Bharat scheme: IAF plans to build 96 fighter jets in India">
            <a:extLst>
              <a:ext uri="{FF2B5EF4-FFF2-40B4-BE49-F238E27FC236}">
                <a16:creationId xmlns:a16="http://schemas.microsoft.com/office/drawing/2014/main" id="{60ADECF6-576C-F158-F6CC-5655DA91699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336" y="1295813"/>
            <a:ext cx="2286000" cy="12869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dian Air Force RUDRA Helicopter Editorial Photo - Image of asia,  aeronautics: 31486516">
            <a:extLst>
              <a:ext uri="{FF2B5EF4-FFF2-40B4-BE49-F238E27FC236}">
                <a16:creationId xmlns:a16="http://schemas.microsoft.com/office/drawing/2014/main" id="{A47708C0-A9CB-B688-4F46-5C85A32018B3}"/>
              </a:ext>
            </a:extLst>
          </p:cNvPr>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ackgroundRemoval t="8639" b="81239" l="10000" r="90000">
                        <a14:foregroundMark x1="72875" y1="65881" x2="72875" y2="65881"/>
                        <a14:foregroundMark x1="80438" y1="58988" x2="80438" y2="58988"/>
                        <a14:foregroundMark x1="81313" y1="66230" x2="81313" y2="66230"/>
                        <a14:foregroundMark x1="79813" y1="63176" x2="79813" y2="63176"/>
                        <a14:foregroundMark x1="81500" y1="65009" x2="81500" y2="65009"/>
                        <a14:foregroundMark x1="81313" y1="66230" x2="81313" y2="66230"/>
                        <a14:foregroundMark x1="80625" y1="63525" x2="80625" y2="63525"/>
                        <a14:foregroundMark x1="82375" y1="63176" x2="82375" y2="63176"/>
                        <a14:foregroundMark x1="82375" y1="64136" x2="82375" y2="64136"/>
                        <a14:foregroundMark x1="81313" y1="65271" x2="81313" y2="65271"/>
                        <a14:foregroundMark x1="81313" y1="65271" x2="81313" y2="65271"/>
                        <a14:foregroundMark x1="80438" y1="65009" x2="80438" y2="65009"/>
                        <a14:foregroundMark x1="73750" y1="66230" x2="74438" y2="66492"/>
                        <a14:foregroundMark x1="74813" y1="67103" x2="74813" y2="67103"/>
                        <a14:foregroundMark x1="74625" y1="66492" x2="72875" y2="65881"/>
                        <a14:foregroundMark x1="80625" y1="61693" x2="80625" y2="62914"/>
                        <a14:foregroundMark x1="20000" y1="71640" x2="20000" y2="71640"/>
                        <a14:foregroundMark x1="21063" y1="68586" x2="21063" y2="68586"/>
                        <a14:foregroundMark x1="27313" y1="70681" x2="27125" y2="69546"/>
                        <a14:foregroundMark x1="27750" y1="69808" x2="29875" y2="70157"/>
                        <a14:foregroundMark x1="67938" y1="75829" x2="68375" y2="79145"/>
                        <a14:foregroundMark x1="88188" y1="74956" x2="88188" y2="74956"/>
                        <a14:foregroundMark x1="30938" y1="81239" x2="30750" y2="80366"/>
                      </a14:backgroundRemoval>
                    </a14:imgEffect>
                  </a14:imgLayer>
                </a14:imgProps>
              </a:ext>
              <a:ext uri="{28A0092B-C50C-407E-A947-70E740481C1C}">
                <a14:useLocalDpi xmlns:a14="http://schemas.microsoft.com/office/drawing/2010/main" val="0"/>
              </a:ext>
            </a:extLst>
          </a:blip>
          <a:srcRect b="13284"/>
          <a:stretch/>
        </p:blipFill>
        <p:spPr bwMode="auto">
          <a:xfrm>
            <a:off x="4212079" y="1130610"/>
            <a:ext cx="2514601" cy="15617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book-photos\berlin\DSC06317.JPG"/>
          <p:cNvPicPr>
            <a:picLocks noChangeAspect="1" noChangeArrowheads="1"/>
          </p:cNvPicPr>
          <p:nvPr/>
        </p:nvPicPr>
        <p:blipFill>
          <a:blip r:embed="rId2" cstate="print"/>
          <a:srcRect l="9091" t="24969" r="12121" b="26171"/>
          <a:stretch>
            <a:fillRect/>
          </a:stretch>
        </p:blipFill>
        <p:spPr bwMode="auto">
          <a:xfrm>
            <a:off x="3581400" y="7654190"/>
            <a:ext cx="3203091" cy="1489810"/>
          </a:xfrm>
          <a:prstGeom prst="rect">
            <a:avLst/>
          </a:prstGeom>
          <a:ln>
            <a:noFill/>
          </a:ln>
          <a:effectLst>
            <a:softEdge rad="112500"/>
          </a:effectLst>
        </p:spPr>
      </p:pic>
      <p:sp>
        <p:nvSpPr>
          <p:cNvPr id="3" name="TextBox 2"/>
          <p:cNvSpPr txBox="1"/>
          <p:nvPr/>
        </p:nvSpPr>
        <p:spPr>
          <a:xfrm>
            <a:off x="457200" y="2895600"/>
            <a:ext cx="5867400" cy="4801314"/>
          </a:xfrm>
          <a:prstGeom prst="rect">
            <a:avLst/>
          </a:prstGeom>
          <a:noFill/>
        </p:spPr>
        <p:txBody>
          <a:bodyPr wrap="square" rtlCol="0">
            <a:spAutoFit/>
          </a:bodyPr>
          <a:lstStyle/>
          <a:p>
            <a:r>
              <a:rPr lang="en-US" b="1" i="1" dirty="0">
                <a:latin typeface="Georgia" pitchFamily="18" charset="0"/>
              </a:rPr>
              <a:t>SIATI has co-operation with Global Aerospace Industry Associations like:</a:t>
            </a:r>
          </a:p>
          <a:p>
            <a:endParaRPr lang="en-US" b="1" i="1" dirty="0">
              <a:latin typeface="Georgia" pitchFamily="18" charset="0"/>
            </a:endParaRPr>
          </a:p>
          <a:p>
            <a:pPr marL="55563" lvl="1" indent="401638">
              <a:buFont typeface="Wingdings" pitchFamily="2" charset="2"/>
              <a:buChar char="Ø"/>
              <a:defRPr/>
            </a:pPr>
            <a:r>
              <a:rPr lang="en-US" b="1" kern="0" dirty="0">
                <a:solidFill>
                  <a:srgbClr val="FF0000"/>
                </a:solidFill>
                <a:latin typeface="Cambria Math" pitchFamily="18" charset="0"/>
                <a:ea typeface="Cambria Math" pitchFamily="18" charset="0"/>
              </a:rPr>
              <a:t>The Society of  Japanese Aerospace </a:t>
            </a:r>
          </a:p>
          <a:p>
            <a:pPr marL="55563" lvl="1">
              <a:defRPr/>
            </a:pPr>
            <a:r>
              <a:rPr lang="en-US" b="1" kern="0" dirty="0">
                <a:solidFill>
                  <a:srgbClr val="FF0000"/>
                </a:solidFill>
                <a:latin typeface="Cambria Math" pitchFamily="18" charset="0"/>
                <a:ea typeface="Cambria Math" pitchFamily="18" charset="0"/>
              </a:rPr>
              <a:t>         Companies (SJAC) </a:t>
            </a:r>
          </a:p>
          <a:p>
            <a:pPr marL="55563" lvl="1" indent="401638">
              <a:buFont typeface="Wingdings" pitchFamily="2" charset="2"/>
              <a:buChar char="Ø"/>
              <a:defRPr/>
            </a:pPr>
            <a:r>
              <a:rPr lang="en-US" b="1" kern="0" dirty="0" err="1">
                <a:solidFill>
                  <a:schemeClr val="accent5">
                    <a:lumMod val="25000"/>
                  </a:schemeClr>
                </a:solidFill>
                <a:latin typeface="Cambria Math" pitchFamily="18" charset="0"/>
                <a:ea typeface="Cambria Math" pitchFamily="18" charset="0"/>
              </a:rPr>
              <a:t>Groupement</a:t>
            </a:r>
            <a:r>
              <a:rPr lang="en-US" b="1" kern="0" dirty="0">
                <a:solidFill>
                  <a:schemeClr val="accent5">
                    <a:lumMod val="25000"/>
                  </a:schemeClr>
                </a:solidFill>
                <a:latin typeface="Cambria Math" pitchFamily="18" charset="0"/>
                <a:ea typeface="Cambria Math" pitchFamily="18" charset="0"/>
              </a:rPr>
              <a:t> des Industries </a:t>
            </a:r>
            <a:r>
              <a:rPr lang="en-US" b="1" kern="0" dirty="0" err="1">
                <a:solidFill>
                  <a:schemeClr val="accent5">
                    <a:lumMod val="25000"/>
                  </a:schemeClr>
                </a:solidFill>
                <a:latin typeface="Cambria Math" pitchFamily="18" charset="0"/>
                <a:ea typeface="Cambria Math" pitchFamily="18" charset="0"/>
              </a:rPr>
              <a:t>Francaises</a:t>
            </a:r>
            <a:r>
              <a:rPr lang="en-US" b="1" kern="0" dirty="0">
                <a:solidFill>
                  <a:schemeClr val="accent5">
                    <a:lumMod val="25000"/>
                  </a:schemeClr>
                </a:solidFill>
                <a:latin typeface="Cambria Math" pitchFamily="18" charset="0"/>
                <a:ea typeface="Cambria Math" pitchFamily="18" charset="0"/>
              </a:rPr>
              <a:t>  </a:t>
            </a:r>
            <a:r>
              <a:rPr lang="en-US" b="1" kern="0" dirty="0" err="1">
                <a:solidFill>
                  <a:schemeClr val="accent5">
                    <a:lumMod val="25000"/>
                  </a:schemeClr>
                </a:solidFill>
                <a:latin typeface="Cambria Math" pitchFamily="18" charset="0"/>
                <a:ea typeface="Cambria Math" pitchFamily="18" charset="0"/>
              </a:rPr>
              <a:t>Aeronautiques</a:t>
            </a:r>
            <a:r>
              <a:rPr lang="en-US" b="1" kern="0" dirty="0">
                <a:solidFill>
                  <a:schemeClr val="accent5">
                    <a:lumMod val="25000"/>
                  </a:schemeClr>
                </a:solidFill>
                <a:latin typeface="Cambria Math" pitchFamily="18" charset="0"/>
                <a:ea typeface="Cambria Math" pitchFamily="18" charset="0"/>
              </a:rPr>
              <a:t>    </a:t>
            </a:r>
          </a:p>
          <a:p>
            <a:pPr marL="55563" lvl="1">
              <a:defRPr/>
            </a:pPr>
            <a:r>
              <a:rPr lang="en-US" b="1" kern="0" dirty="0">
                <a:solidFill>
                  <a:schemeClr val="accent5">
                    <a:lumMod val="25000"/>
                  </a:schemeClr>
                </a:solidFill>
                <a:latin typeface="Cambria Math" pitchFamily="18" charset="0"/>
                <a:ea typeface="Cambria Math" pitchFamily="18" charset="0"/>
              </a:rPr>
              <a:t>         et   </a:t>
            </a:r>
            <a:r>
              <a:rPr lang="en-US" b="1" kern="0" dirty="0" err="1">
                <a:solidFill>
                  <a:schemeClr val="accent5">
                    <a:lumMod val="25000"/>
                  </a:schemeClr>
                </a:solidFill>
                <a:latin typeface="Cambria Math" pitchFamily="18" charset="0"/>
                <a:ea typeface="Cambria Math" pitchFamily="18" charset="0"/>
              </a:rPr>
              <a:t>Spatiqles</a:t>
            </a:r>
            <a:r>
              <a:rPr lang="en-US" b="1" kern="0" dirty="0">
                <a:solidFill>
                  <a:schemeClr val="accent5">
                    <a:lumMod val="25000"/>
                  </a:schemeClr>
                </a:solidFill>
                <a:latin typeface="Cambria Math" pitchFamily="18" charset="0"/>
                <a:ea typeface="Cambria Math" pitchFamily="18" charset="0"/>
              </a:rPr>
              <a:t>   (GIFAS)</a:t>
            </a:r>
          </a:p>
          <a:p>
            <a:pPr marL="55563" lvl="1" indent="401638">
              <a:buFont typeface="Wingdings" pitchFamily="2" charset="2"/>
              <a:buChar char="Ø"/>
              <a:defRPr/>
            </a:pPr>
            <a:r>
              <a:rPr lang="en-US" b="1" kern="0" dirty="0">
                <a:solidFill>
                  <a:srgbClr val="3333FF"/>
                </a:solidFill>
                <a:latin typeface="Cambria Math" pitchFamily="18" charset="0"/>
                <a:ea typeface="Cambria Math" pitchFamily="18" charset="0"/>
              </a:rPr>
              <a:t>German Aerospace Industries </a:t>
            </a:r>
          </a:p>
          <a:p>
            <a:pPr marL="55563" lvl="1" indent="401638">
              <a:buFont typeface="Wingdings" pitchFamily="2" charset="2"/>
              <a:buChar char="Ø"/>
              <a:defRPr/>
            </a:pPr>
            <a:r>
              <a:rPr lang="en-US" b="1" kern="0" dirty="0">
                <a:solidFill>
                  <a:srgbClr val="3333FF"/>
                </a:solidFill>
                <a:latin typeface="Cambria Math" pitchFamily="18" charset="0"/>
                <a:ea typeface="Cambria Math" pitchFamily="18" charset="0"/>
              </a:rPr>
              <a:t>Association (BDLI)</a:t>
            </a:r>
          </a:p>
          <a:p>
            <a:pPr marL="55563" lvl="1" indent="401638">
              <a:buFont typeface="Wingdings" pitchFamily="2" charset="2"/>
              <a:buChar char="Ø"/>
              <a:defRPr/>
            </a:pPr>
            <a:r>
              <a:rPr lang="en-US" b="1" kern="0" dirty="0">
                <a:solidFill>
                  <a:srgbClr val="C00000"/>
                </a:solidFill>
                <a:latin typeface="Cambria Math" pitchFamily="18" charset="0"/>
                <a:ea typeface="Cambria Math" pitchFamily="18" charset="0"/>
              </a:rPr>
              <a:t>Society of British Aerospace Companies </a:t>
            </a:r>
          </a:p>
          <a:p>
            <a:pPr marL="55563" lvl="1" indent="401638">
              <a:buFontTx/>
              <a:buNone/>
              <a:defRPr/>
            </a:pPr>
            <a:r>
              <a:rPr lang="en-US" b="1" kern="0" dirty="0">
                <a:solidFill>
                  <a:srgbClr val="C00000"/>
                </a:solidFill>
                <a:latin typeface="Cambria Math" pitchFamily="18" charset="0"/>
                <a:ea typeface="Cambria Math" pitchFamily="18" charset="0"/>
              </a:rPr>
              <a:t>(SBAC) UK / currently ADS</a:t>
            </a:r>
          </a:p>
          <a:p>
            <a:pPr marL="55563" lvl="1" indent="401638">
              <a:buFont typeface="Wingdings" pitchFamily="2" charset="2"/>
              <a:buChar char="Ø"/>
              <a:defRPr/>
            </a:pPr>
            <a:r>
              <a:rPr lang="en-IN" b="1" kern="0" dirty="0">
                <a:latin typeface="Cambria Math" pitchFamily="18" charset="0"/>
                <a:ea typeface="Cambria Math" pitchFamily="18" charset="0"/>
              </a:rPr>
              <a:t>Aerospace Industries Association of </a:t>
            </a:r>
          </a:p>
          <a:p>
            <a:pPr marL="55563" lvl="1" indent="401638">
              <a:buFontTx/>
              <a:buNone/>
              <a:defRPr/>
            </a:pPr>
            <a:r>
              <a:rPr lang="en-IN" b="1" kern="0" dirty="0">
                <a:latin typeface="Cambria Math" pitchFamily="18" charset="0"/>
                <a:ea typeface="Cambria Math" pitchFamily="18" charset="0"/>
              </a:rPr>
              <a:t>Canada </a:t>
            </a:r>
            <a:r>
              <a:rPr lang="en-IN" kern="0" dirty="0">
                <a:latin typeface="+mn-lt"/>
              </a:rPr>
              <a:t>(AIAC)</a:t>
            </a:r>
          </a:p>
          <a:p>
            <a:pPr marL="55563" lvl="1" indent="401638">
              <a:buFont typeface="Wingdings" pitchFamily="2" charset="2"/>
              <a:buChar char="Ø"/>
              <a:defRPr/>
            </a:pPr>
            <a:r>
              <a:rPr lang="en-US" b="1" kern="0" dirty="0">
                <a:solidFill>
                  <a:srgbClr val="3333FF"/>
                </a:solidFill>
                <a:latin typeface="Cambria Math" pitchFamily="18" charset="0"/>
                <a:ea typeface="Cambria Math" pitchFamily="18" charset="0"/>
              </a:rPr>
              <a:t>North West Aerospace Alliance (NWAA)</a:t>
            </a:r>
          </a:p>
          <a:p>
            <a:pPr marL="55563" lvl="1" indent="401638">
              <a:buFont typeface="Wingdings" pitchFamily="2" charset="2"/>
              <a:buChar char="Ø"/>
              <a:defRPr/>
            </a:pPr>
            <a:r>
              <a:rPr lang="en-US" b="1" kern="0" dirty="0">
                <a:solidFill>
                  <a:srgbClr val="FF0000"/>
                </a:solidFill>
                <a:latin typeface="Cambria Math" pitchFamily="18" charset="0"/>
                <a:ea typeface="Cambria Math" pitchFamily="18" charset="0"/>
              </a:rPr>
              <a:t>Aviation Aerospace Australia (AAA)</a:t>
            </a:r>
          </a:p>
          <a:p>
            <a:pPr marL="55563" lvl="1" indent="401638">
              <a:buFont typeface="Wingdings" pitchFamily="2" charset="2"/>
              <a:buChar char="Ø"/>
              <a:defRPr/>
            </a:pPr>
            <a:r>
              <a:rPr lang="en-US" b="1" kern="0" dirty="0" err="1">
                <a:solidFill>
                  <a:srgbClr val="3366FF"/>
                </a:solidFill>
                <a:latin typeface="Cambria Math" pitchFamily="18" charset="0"/>
                <a:ea typeface="Cambria Math" pitchFamily="18" charset="0"/>
              </a:rPr>
              <a:t>Skywin</a:t>
            </a:r>
            <a:r>
              <a:rPr lang="en-US" b="1" kern="0" dirty="0">
                <a:solidFill>
                  <a:srgbClr val="3366FF"/>
                </a:solidFill>
                <a:latin typeface="Cambria Math" pitchFamily="18" charset="0"/>
                <a:ea typeface="Cambria Math" pitchFamily="18" charset="0"/>
              </a:rPr>
              <a:t> </a:t>
            </a:r>
            <a:r>
              <a:rPr lang="en-US" b="1" kern="0" dirty="0" err="1">
                <a:solidFill>
                  <a:srgbClr val="3366FF"/>
                </a:solidFill>
                <a:latin typeface="Cambria Math" pitchFamily="18" charset="0"/>
                <a:ea typeface="Cambria Math" pitchFamily="18" charset="0"/>
              </a:rPr>
              <a:t>Wallonie</a:t>
            </a:r>
            <a:r>
              <a:rPr lang="en-US" b="1" kern="0" dirty="0">
                <a:solidFill>
                  <a:srgbClr val="3366FF"/>
                </a:solidFill>
                <a:latin typeface="Cambria Math" pitchFamily="18" charset="0"/>
                <a:ea typeface="Cambria Math" pitchFamily="18" charset="0"/>
              </a:rPr>
              <a:t>, Belgium</a:t>
            </a:r>
          </a:p>
          <a:p>
            <a:pPr marL="55563" lvl="1" indent="401638">
              <a:buFont typeface="Wingdings" pitchFamily="2" charset="2"/>
              <a:buChar char="Ø"/>
            </a:pPr>
            <a:endParaRPr lang="en-US" b="1" i="1" dirty="0">
              <a:latin typeface="Georgia" pitchFamily="18" charset="0"/>
            </a:endParaRPr>
          </a:p>
        </p:txBody>
      </p:sp>
      <p:sp>
        <p:nvSpPr>
          <p:cNvPr id="4" name="Rectangle 3"/>
          <p:cNvSpPr>
            <a:spLocks noChangeArrowheads="1"/>
          </p:cNvSpPr>
          <p:nvPr/>
        </p:nvSpPr>
        <p:spPr bwMode="auto">
          <a:xfrm>
            <a:off x="533400" y="2357735"/>
            <a:ext cx="57912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solidFill>
                <a:effectLst/>
                <a:latin typeface="Georgia" pitchFamily="18" charset="0"/>
                <a:ea typeface="Calibri" pitchFamily="34" charset="0"/>
                <a:cs typeface="Times New Roman" pitchFamily="18" charset="0"/>
              </a:rPr>
              <a:t>INTERNATIONAL</a:t>
            </a:r>
            <a:r>
              <a:rPr kumimoji="0" lang="en-US" sz="2400" b="1" i="0" u="none" strike="noStrike" cap="none" normalizeH="0" dirty="0">
                <a:ln>
                  <a:noFill/>
                </a:ln>
                <a:solidFill>
                  <a:schemeClr val="bg1"/>
                </a:solidFill>
                <a:effectLst/>
                <a:latin typeface="Georgia" pitchFamily="18" charset="0"/>
                <a:ea typeface="Calibri" pitchFamily="34" charset="0"/>
                <a:cs typeface="Times New Roman" pitchFamily="18" charset="0"/>
              </a:rPr>
              <a:t> CO OPERATION</a:t>
            </a:r>
          </a:p>
        </p:txBody>
      </p:sp>
      <p:pic>
        <p:nvPicPr>
          <p:cNvPr id="5" name="Picture 1" descr="E:\book-photos\photos AIAC-SIATI\DSCN2051.JPG"/>
          <p:cNvPicPr>
            <a:picLocks noChangeAspect="1" noChangeArrowheads="1"/>
          </p:cNvPicPr>
          <p:nvPr/>
        </p:nvPicPr>
        <p:blipFill>
          <a:blip r:embed="rId3" cstate="print"/>
          <a:srcRect l="6452" b="15206"/>
          <a:stretch>
            <a:fillRect/>
          </a:stretch>
        </p:blipFill>
        <p:spPr bwMode="auto">
          <a:xfrm>
            <a:off x="0" y="7611762"/>
            <a:ext cx="2209800" cy="1532238"/>
          </a:xfrm>
          <a:prstGeom prst="rect">
            <a:avLst/>
          </a:prstGeom>
          <a:ln>
            <a:noFill/>
          </a:ln>
          <a:effectLst>
            <a:softEdge rad="112500"/>
          </a:effectLst>
        </p:spPr>
      </p:pic>
      <p:pic>
        <p:nvPicPr>
          <p:cNvPr id="6" name="Picture 3" descr="C:\Users\User\Documents\outside seminars\AAA - wgcdr Pareira\Photographs Signing of Mou AAA SIATI\RAG_0082.JPG"/>
          <p:cNvPicPr>
            <a:picLocks noChangeAspect="1" noChangeArrowheads="1"/>
          </p:cNvPicPr>
          <p:nvPr/>
        </p:nvPicPr>
        <p:blipFill>
          <a:blip r:embed="rId4" cstate="print"/>
          <a:srcRect l="16668" t="3973" r="2372"/>
          <a:stretch>
            <a:fillRect/>
          </a:stretch>
        </p:blipFill>
        <p:spPr bwMode="auto">
          <a:xfrm>
            <a:off x="2057400" y="7583234"/>
            <a:ext cx="1981200" cy="1560766"/>
          </a:xfrm>
          <a:prstGeom prst="rect">
            <a:avLst/>
          </a:prstGeom>
          <a:ln>
            <a:noFill/>
          </a:ln>
          <a:effectLst>
            <a:softEdge rad="112500"/>
          </a:effectLst>
        </p:spPr>
      </p:pic>
      <p:grpSp>
        <p:nvGrpSpPr>
          <p:cNvPr id="8" name="Group 7"/>
          <p:cNvGrpSpPr/>
          <p:nvPr/>
        </p:nvGrpSpPr>
        <p:grpSpPr>
          <a:xfrm>
            <a:off x="4267200" y="4886724"/>
            <a:ext cx="2514600" cy="2459255"/>
            <a:chOff x="1447800" y="4800600"/>
            <a:chExt cx="4038600" cy="3733800"/>
          </a:xfrm>
        </p:grpSpPr>
        <p:pic>
          <p:nvPicPr>
            <p:cNvPr id="9" name="Picture 9" descr="C:\Users\siati\Downloads\book\gifas.jpg"/>
            <p:cNvPicPr>
              <a:picLocks noChangeAspect="1" noChangeArrowheads="1"/>
            </p:cNvPicPr>
            <p:nvPr/>
          </p:nvPicPr>
          <p:blipFill>
            <a:blip r:embed="rId5" cstate="print"/>
            <a:srcRect/>
            <a:stretch>
              <a:fillRect/>
            </a:stretch>
          </p:blipFill>
          <p:spPr bwMode="auto">
            <a:xfrm>
              <a:off x="1482436" y="6114462"/>
              <a:ext cx="1066800" cy="796544"/>
            </a:xfrm>
            <a:prstGeom prst="rect">
              <a:avLst/>
            </a:prstGeom>
            <a:noFill/>
          </p:spPr>
        </p:pic>
        <p:pic>
          <p:nvPicPr>
            <p:cNvPr id="11" name="Picture 4" descr="C:\Users\siati\Downloads\book\ads.gif"/>
            <p:cNvPicPr>
              <a:picLocks noChangeAspect="1" noChangeArrowheads="1"/>
            </p:cNvPicPr>
            <p:nvPr/>
          </p:nvPicPr>
          <p:blipFill>
            <a:blip r:embed="rId6" cstate="print"/>
            <a:srcRect/>
            <a:stretch>
              <a:fillRect/>
            </a:stretch>
          </p:blipFill>
          <p:spPr bwMode="auto">
            <a:xfrm>
              <a:off x="3828544" y="5244434"/>
              <a:ext cx="914399" cy="513977"/>
            </a:xfrm>
            <a:prstGeom prst="rect">
              <a:avLst/>
            </a:prstGeom>
            <a:noFill/>
          </p:spPr>
        </p:pic>
        <p:pic>
          <p:nvPicPr>
            <p:cNvPr id="12" name="Picture 11" descr="C:\Users\siati\Downloads\book\logo-aiac.gif"/>
            <p:cNvPicPr>
              <a:picLocks noChangeAspect="1" noChangeArrowheads="1"/>
            </p:cNvPicPr>
            <p:nvPr/>
          </p:nvPicPr>
          <p:blipFill>
            <a:blip r:embed="rId7" cstate="print"/>
            <a:srcRect r="65268"/>
            <a:stretch>
              <a:fillRect/>
            </a:stretch>
          </p:blipFill>
          <p:spPr bwMode="auto">
            <a:xfrm>
              <a:off x="4267199" y="6203671"/>
              <a:ext cx="914399" cy="355600"/>
            </a:xfrm>
            <a:prstGeom prst="rect">
              <a:avLst/>
            </a:prstGeom>
            <a:noFill/>
          </p:spPr>
        </p:pic>
        <p:pic>
          <p:nvPicPr>
            <p:cNvPr id="13" name="Picture 2" descr="C:\Users\siati\Downloads\logo skywin.png"/>
            <p:cNvPicPr>
              <a:picLocks noChangeAspect="1" noChangeArrowheads="1"/>
            </p:cNvPicPr>
            <p:nvPr/>
          </p:nvPicPr>
          <p:blipFill>
            <a:blip r:embed="rId8" cstate="print"/>
            <a:srcRect/>
            <a:stretch>
              <a:fillRect/>
            </a:stretch>
          </p:blipFill>
          <p:spPr bwMode="auto">
            <a:xfrm>
              <a:off x="2815167" y="7744522"/>
              <a:ext cx="1452033" cy="637478"/>
            </a:xfrm>
            <a:prstGeom prst="rect">
              <a:avLst/>
            </a:prstGeom>
            <a:noFill/>
          </p:spPr>
        </p:pic>
        <p:pic>
          <p:nvPicPr>
            <p:cNvPr id="14" name="Picture 5" descr="C:\Users\siati\Downloads\book\aaa.jpg"/>
            <p:cNvPicPr>
              <a:picLocks noChangeAspect="1" noChangeArrowheads="1"/>
            </p:cNvPicPr>
            <p:nvPr/>
          </p:nvPicPr>
          <p:blipFill>
            <a:blip r:embed="rId9" cstate="print"/>
            <a:srcRect/>
            <a:stretch>
              <a:fillRect/>
            </a:stretch>
          </p:blipFill>
          <p:spPr bwMode="auto">
            <a:xfrm>
              <a:off x="1960341" y="7033639"/>
              <a:ext cx="1163859" cy="738761"/>
            </a:xfrm>
            <a:prstGeom prst="rect">
              <a:avLst/>
            </a:prstGeom>
            <a:noFill/>
          </p:spPr>
        </p:pic>
        <p:pic>
          <p:nvPicPr>
            <p:cNvPr id="15" name="Picture 8" descr="http://www.visionslearningtrust.co.uk/wp-content/uploads/utc-partners-aerospace.gif"/>
            <p:cNvPicPr>
              <a:picLocks noChangeAspect="1" noChangeArrowheads="1"/>
            </p:cNvPicPr>
            <p:nvPr/>
          </p:nvPicPr>
          <p:blipFill>
            <a:blip r:embed="rId10" cstate="print"/>
            <a:srcRect/>
            <a:stretch>
              <a:fillRect/>
            </a:stretch>
          </p:blipFill>
          <p:spPr bwMode="auto">
            <a:xfrm>
              <a:off x="3733801" y="6777990"/>
              <a:ext cx="1371600" cy="1045846"/>
            </a:xfrm>
            <a:prstGeom prst="rect">
              <a:avLst/>
            </a:prstGeom>
            <a:noFill/>
          </p:spPr>
        </p:pic>
        <p:sp>
          <p:nvSpPr>
            <p:cNvPr id="16" name="Oval 15"/>
            <p:cNvSpPr/>
            <p:nvPr/>
          </p:nvSpPr>
          <p:spPr>
            <a:xfrm>
              <a:off x="1447800" y="4800600"/>
              <a:ext cx="4038600" cy="3733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C:\Users\User\Desktop\SIATI LOGO-HIGH RESOLUTION.jpg"/>
            <p:cNvPicPr>
              <a:picLocks noChangeAspect="1" noChangeArrowheads="1"/>
            </p:cNvPicPr>
            <p:nvPr/>
          </p:nvPicPr>
          <p:blipFill>
            <a:blip r:embed="rId11" cstate="print"/>
            <a:srcRect/>
            <a:stretch>
              <a:fillRect/>
            </a:stretch>
          </p:blipFill>
          <p:spPr bwMode="auto">
            <a:xfrm>
              <a:off x="3124200" y="6324600"/>
              <a:ext cx="609600" cy="502284"/>
            </a:xfrm>
            <a:prstGeom prst="rect">
              <a:avLst/>
            </a:prstGeom>
            <a:noFill/>
          </p:spPr>
        </p:pic>
      </p:grpSp>
      <p:pic>
        <p:nvPicPr>
          <p:cNvPr id="3074" name="Picture 2" descr="Image result"/>
          <p:cNvPicPr>
            <a:picLocks noChangeAspect="1" noChangeArrowheads="1"/>
          </p:cNvPicPr>
          <p:nvPr/>
        </p:nvPicPr>
        <p:blipFill>
          <a:blip r:embed="rId12" cstate="print"/>
          <a:srcRect t="12500" r="13037" b="25000"/>
          <a:stretch>
            <a:fillRect/>
          </a:stretch>
        </p:blipFill>
        <p:spPr bwMode="auto">
          <a:xfrm>
            <a:off x="4832080" y="4918560"/>
            <a:ext cx="1016609" cy="381000"/>
          </a:xfrm>
          <a:prstGeom prst="rect">
            <a:avLst/>
          </a:prstGeom>
          <a:noFill/>
        </p:spPr>
      </p:pic>
      <p:pic>
        <p:nvPicPr>
          <p:cNvPr id="18" name="Picture 6" descr="Become a member of the Society of Japanese Aerospace Companies(SJAC) -  AeroEdge Co.,Ltd">
            <a:extLst>
              <a:ext uri="{FF2B5EF4-FFF2-40B4-BE49-F238E27FC236}">
                <a16:creationId xmlns:a16="http://schemas.microsoft.com/office/drawing/2014/main" id="{665A0AD4-63E1-F808-7CC1-569AF262061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44057" y="5343242"/>
            <a:ext cx="494859" cy="44511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 l o s i n g R e p o r t - Sustainability, innovation and new technologies  are the dominant themes – Successful conclusion to ILA Berlin | BDLI">
            <a:extLst>
              <a:ext uri="{FF2B5EF4-FFF2-40B4-BE49-F238E27FC236}">
                <a16:creationId xmlns:a16="http://schemas.microsoft.com/office/drawing/2014/main" id="{64D8B467-C458-1F66-0C92-FFCB55B01697}"/>
              </a:ext>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t="13730" b="22915"/>
          <a:stretch/>
        </p:blipFill>
        <p:spPr bwMode="auto">
          <a:xfrm>
            <a:off x="954" y="0"/>
            <a:ext cx="6858000" cy="2895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User\Desktop\SIATI LOGO-HIGH RESOLUTION.jpg"/>
          <p:cNvPicPr>
            <a:picLocks noChangeAspect="1" noChangeArrowheads="1"/>
          </p:cNvPicPr>
          <p:nvPr/>
        </p:nvPicPr>
        <p:blipFill>
          <a:blip r:embed="rId2" cstate="print"/>
          <a:srcRect/>
          <a:stretch>
            <a:fillRect/>
          </a:stretch>
        </p:blipFill>
        <p:spPr bwMode="auto">
          <a:xfrm>
            <a:off x="228600" y="228600"/>
            <a:ext cx="849278" cy="699768"/>
          </a:xfrm>
          <a:prstGeom prst="rect">
            <a:avLst/>
          </a:prstGeom>
          <a:noFill/>
        </p:spPr>
      </p:pic>
      <p:sp>
        <p:nvSpPr>
          <p:cNvPr id="15" name="TextBox 14"/>
          <p:cNvSpPr txBox="1"/>
          <p:nvPr/>
        </p:nvSpPr>
        <p:spPr>
          <a:xfrm>
            <a:off x="1295400" y="391180"/>
            <a:ext cx="4992072" cy="523220"/>
          </a:xfrm>
          <a:prstGeom prst="rect">
            <a:avLst/>
          </a:prstGeom>
          <a:solidFill>
            <a:schemeClr val="accent6">
              <a:lumMod val="40000"/>
              <a:lumOff val="60000"/>
            </a:schemeClr>
          </a:solidFill>
        </p:spPr>
        <p:txBody>
          <a:bodyPr wrap="none" rtlCol="0">
            <a:spAutoFit/>
          </a:bodyPr>
          <a:lstStyle/>
          <a:p>
            <a:r>
              <a:rPr lang="en-US" sz="2800" b="1" dirty="0">
                <a:solidFill>
                  <a:srgbClr val="7030A0"/>
                </a:solidFill>
                <a:latin typeface="Georgia" pitchFamily="18" charset="0"/>
              </a:rPr>
              <a:t>SIATI ANNUAL  AWARDS</a:t>
            </a:r>
          </a:p>
        </p:txBody>
      </p:sp>
      <p:sp>
        <p:nvSpPr>
          <p:cNvPr id="16" name="TextBox 15"/>
          <p:cNvSpPr txBox="1"/>
          <p:nvPr/>
        </p:nvSpPr>
        <p:spPr>
          <a:xfrm>
            <a:off x="990600" y="1079718"/>
            <a:ext cx="5334000" cy="2062103"/>
          </a:xfrm>
          <a:prstGeom prst="rect">
            <a:avLst/>
          </a:prstGeom>
          <a:solidFill>
            <a:schemeClr val="accent6">
              <a:lumMod val="20000"/>
              <a:lumOff val="80000"/>
            </a:schemeClr>
          </a:solidFill>
        </p:spPr>
        <p:txBody>
          <a:bodyPr wrap="square" rtlCol="0">
            <a:spAutoFit/>
          </a:bodyPr>
          <a:lstStyle/>
          <a:p>
            <a:pPr algn="just"/>
            <a:r>
              <a:rPr lang="en-US" sz="1600" b="1" dirty="0">
                <a:solidFill>
                  <a:srgbClr val="0070C0"/>
                </a:solidFill>
              </a:rPr>
              <a:t>1. SIATI AWARD FOR EXCELLENCE IN AEROSPACE  </a:t>
            </a:r>
          </a:p>
          <a:p>
            <a:pPr algn="just"/>
            <a:r>
              <a:rPr lang="en-US" sz="1600" b="1" dirty="0">
                <a:solidFill>
                  <a:srgbClr val="0070C0"/>
                </a:solidFill>
              </a:rPr>
              <a:t>     INDIGENISATION” </a:t>
            </a:r>
          </a:p>
          <a:p>
            <a:pPr algn="just"/>
            <a:r>
              <a:rPr lang="en-US" sz="1600" b="1" i="1" dirty="0">
                <a:solidFill>
                  <a:srgbClr val="680000"/>
                </a:solidFill>
              </a:rPr>
              <a:t>     (</a:t>
            </a:r>
            <a:r>
              <a:rPr lang="en-US" sz="1600" i="1" dirty="0"/>
              <a:t>To selected companies nominated by the users</a:t>
            </a:r>
            <a:r>
              <a:rPr lang="en-US" sz="1600" b="1" i="1" dirty="0">
                <a:solidFill>
                  <a:srgbClr val="680000"/>
                </a:solidFill>
              </a:rPr>
              <a:t>.)</a:t>
            </a:r>
            <a:endParaRPr lang="en-US" sz="1600" i="1" dirty="0">
              <a:solidFill>
                <a:srgbClr val="680000"/>
              </a:solidFill>
            </a:endParaRPr>
          </a:p>
          <a:p>
            <a:pPr algn="just"/>
            <a:r>
              <a:rPr lang="en-US" sz="1600" b="1" dirty="0">
                <a:solidFill>
                  <a:srgbClr val="0070C0"/>
                </a:solidFill>
              </a:rPr>
              <a:t>2. SIATI AWARD FOR OUTSTANDING CONTRIBUTION &amp;  </a:t>
            </a:r>
          </a:p>
          <a:p>
            <a:pPr algn="just"/>
            <a:r>
              <a:rPr lang="en-US" sz="1600" b="1" dirty="0">
                <a:solidFill>
                  <a:srgbClr val="0070C0"/>
                </a:solidFill>
              </a:rPr>
              <a:t>     ACHIEVEMENT IN AEROSPACE”</a:t>
            </a:r>
          </a:p>
          <a:p>
            <a:pPr algn="just"/>
            <a:r>
              <a:rPr lang="en-US" sz="1600" i="1" dirty="0"/>
              <a:t>     To selected individuals for their outstanding contribution.</a:t>
            </a:r>
          </a:p>
          <a:p>
            <a:pPr algn="just"/>
            <a:r>
              <a:rPr lang="en-US" sz="1600" b="1" dirty="0">
                <a:solidFill>
                  <a:srgbClr val="FF0000"/>
                </a:solidFill>
              </a:rPr>
              <a:t>3. SIATI AWARD FOR WOMEN ACHIEVERS IN AEROSPACE”</a:t>
            </a:r>
          </a:p>
          <a:p>
            <a:pPr algn="just"/>
            <a:r>
              <a:rPr lang="en-US" sz="1600" i="1" dirty="0"/>
              <a:t>     ( to the selected individuals on their merit)</a:t>
            </a:r>
          </a:p>
        </p:txBody>
      </p:sp>
      <p:pic>
        <p:nvPicPr>
          <p:cNvPr id="16386" name="Picture 2" descr="http://braveheartsindia.com/wp-content/uploads/2014/05/Indian-Navy-Aircrafts.jpg"/>
          <p:cNvPicPr>
            <a:picLocks noChangeAspect="1" noChangeArrowheads="1"/>
          </p:cNvPicPr>
          <p:nvPr/>
        </p:nvPicPr>
        <p:blipFill>
          <a:blip r:embed="rId3" cstate="print">
            <a:lum bright="30000"/>
          </a:blip>
          <a:srcRect r="7038" b="58182"/>
          <a:stretch>
            <a:fillRect/>
          </a:stretch>
        </p:blipFill>
        <p:spPr bwMode="auto">
          <a:xfrm>
            <a:off x="533400" y="3733800"/>
            <a:ext cx="6324600" cy="1752600"/>
          </a:xfrm>
          <a:prstGeom prst="rect">
            <a:avLst/>
          </a:prstGeom>
          <a:noFill/>
        </p:spPr>
      </p:pic>
      <p:sp>
        <p:nvSpPr>
          <p:cNvPr id="16388" name="AutoShape 4" descr="data:image/jpeg;base64,/9j/4AAQSkZJRgABAQAAAQABAAD/2wCEAAkGBxQTEhUUExQWFhUWGBcaGBgYFxgXGhgYFxQWGBQYGBcYHSggGholHBQUITEiJSkrLi4uFx8zODMsNygtLiwBCgoKDg0OGhAQGywkHyQsLCwsLiwsLCwsLCwsLCwsLCwsLCwsLCwsLCwsLCwsLCwsLCwsLCwsLCwsLCwsLCwsLP/AABEIAJ0BQQMBIgACEQEDEQH/xAAcAAACAgMBAQAAAAAAAAAAAAACAwEEAAUGBwj/xAA+EAABBAADBQYCCAUFAAMBAAABAAIDEQQhMQUSQVFhBhMicYGRobEHFDJCUsHR8CNicuHxM0NTY5IWNIIV/8QAGQEAAwEBAQAAAAAAAAAAAAAAAAECAwQF/8QALhEAAgIBAwEFCAIDAAAAAAAAAAECEQMSITFBBFFxodETFCIyYYGR8EKxI1Lh/9oADAMBAAIRAxEAPwDqGUTkUOYB4lJqlO8uc6wt4VwJ8kD5Utz0u0UTY+ME5qZHUltlsccuKF7RqnQWYJeaHvieCgFSGHgNUAQ1590YlPkshgfpWXVOMPA16IAkTZJsDiR1QDDt4Ke9rKkhos2a5lLfIQMx7KuZScrR98UFWE8dcz0tAGAHX0UPdxSnP6oFdDXTdFhdarsOeac+TlXROhWS+SkAfQzSXG9ULmWEUIc7EV1RCdVXOArLzCNoaeOXVAFoSAkBMc6uiqAHgVgaSUgG98VgcSoa1G1p46pFIAsKwM4J5agApA6JaKWHqUgvKDvKTAZKAcko4Yf2RxyjksfNSQMBsHOvJHuAaIO9/eiONt5BAbAiPkjDd3U6+6uRsACr4gg5AJg1QLGciSmYaEWTSpNJGXyWwjGQ4IsmKDlYayVcxEVlfNPffApby6wKy52gsDw9Vinw8ysSCwzF1Udz1QNJCPyTMxb40sMAKfp5rBGgBT2Wmbo45oiCjY3LTPqmBg3QL3c1khNX8EJZz1UMblnmgAA8+6xzKzRbwGqF8lpAFHiOiHvASlu6JVIAtuk8kFpO+h3rRQWOOaW4ItwhQXZpgzBHlmsbrXJQT1CiF6LAOVlm0IHqUO9ZzNI420UBQTYxSzdCKSzQHwUFmSQUFAKR5Eqqx/VPbIDopsqiwxoQSMKFzijYTxSbGkLshMyGo1U5alQ96LZQp0fFuh5cEnu7JVl0tDJKDSc+KLFQLRz4Jb2clYq/T96oiBWashlVsJJVqNtCkPeHglSvPklwNFq+qUCCUETeaxzgNNUWA7uQMwlOmJyGSY3FZZqIH3mP35BACd4655c0wSnnmjfMCq92pbKWw/Pn8FKTvBYixhlE13JQSmxzt+82+oyP6e6tIwshv7tE3PRY+MOzjdvZfZ+y70ByPoVocb2uiw7tx8cjXcQ4bp9itYYZzfwqxPLGPzM6ZsaqYo55H2XMSfSBEf8Abd/6CTH23jN/wyBw8QJ9qW3uWb/Uh9rxd/8AZ1TJSclLpSFq8JtqGRpLHbzh9wkMJ50XZLfbOx2EMYksDmJDZaeVcfZYvDJfNsUs0Wtioy3GgCT0F/JA6KnFrjRGozLvZtm1U2r9JMETSImOLhoC0xt11zGY8lX7CdrY5QyN28Z5nSuNDJoB+87yWiw/DbIeW3SOg2fhGTNtkoIBogNzB5EHMH0V0bCbxc74LU7SdHhMU3FvcWxua5sjboPcBbMuZo+y1mC+kNsjXkNG/wB6AxounR20Opx4izryS0ruDUzqv/jrTxf8P0Qz7IZEwuLiAOJbfoK4pmzNsRzb3dussNEWCQetLX4vtCBi+7kkayOBgc7fIovksMGeWTQT6pqEX0E5tFaVjrA0uqBtpN6a5X6pEkJaaILT1XS7Wnjfh3lzbaG79tNHIWCCr2AbHPEx7SHBzQQHVxHspeNdClkfU4ZrKu1LCDxo/NdTjez7eRYfcey0+I2S5gurHEjP4ahZuDRakmUXR9RnyQhrhpl8bT2gckt4I/X9VJYIlo6EFC+c+Q/fNNhbeuiE4ejqkMSCOOisQcChEOfRCZKOiTKRd3kLSdSUtswKY0eQSGAXpbpeiPdrXVC6O0xMEUc7APJH340WSRAAVXWyluionmK0SaFuO7zgMlBHFFGQDSafVFhpEvOSqPN/5V97OCODAjV4y1A4n+yNMpOkKTS5Ncxx4WQnCJ3JbI4vc+yaHIAV7KnLtJhOba6ty+Git4JdGZLPHqJkYaSWap5la6qcD0PhP6LO6F5+yylFrk1TUuDG9M+iKx5dETpWjglGa+ASLB78c1iTfkpUhqLTmqRootZvLqMaAmiD20dPiOoK1OMgma3dIbiYvwSNDyPK/wAiFuAVCE2nsNqzg8XsPBy3ud5h5OV77Bnmdxx3q8iVp8X2QxcecYbO3nEbPrGQHj2Xo+PwUco8bQevEeRWsOBmjzid3jRwdk4eR4rrx9syR6/kwlij3fgs7LwmzxFDGHsmlP8AqNfccgcBb3PLs4oWjeyAsmlxvabbeDD6wIm3QSD3haWmjkWcaPVdFi9rwyNLMVG19cJW24f0uFOHoVqj2Mw07S6GfunZ0029muQLj4hQVrtcIfFkv+15ehHsFLaPocjisWJM3h1cKyF8a4LdbE2rHhXB8TWl7fD3ofwfnRBFDXXoqm0uymNiaRuGSMZ3Ed9vnu6j2XOkfouvHlwZ43CmvoZyxSg97R6Tt/tMHljMXA1+67ebvBwabbVjIB7azBXNz4zDlu4wOjAJrdcOJs6jM9eiV2k7USYpkMVFscTWiibLnhgaXE8Blk0c1oEQx463jv4sTUukn5HR7JkghlZKyWUPabI8O6cv5XAlM2ixsr370r4yX2Wljnmg1oaCSb3qv3XMK9s2GWeVsTX+KR2r3lrbAJBc46aaqnjx80Kpd53ew9rxYeLERmR73zNDd5wcC0hpBsEnieHJdP2e7XRQwQxbsh3GAFwBN1qaGdLySKR2GxR+sR946N9PY5x8R424Zm+a9U2G/A4tt4ab6vKf9iY78ZPJrnaLHJgglasFKV9Do8P9JWFstfIK/msH/wAkWqmO7UxYtu7gJ2xS55S00u5BjjYB81yvaTY0IeI8VEcPI45SDxxHkQdWjyNLSbV7BYnD/wASF4kiItsjDbTx+0NPWkQw4+b9Ac5G/n2vi8K7dxkZN8dDrqCMnBWdn7bDhmd63ZObVtaRo9moz4jJcxsntbioCGYpneQu/wBuVu8wj+Rx0PkV2uy//wCfiHMkwsv1WdptrH5svo4/mlmww5cfuuBwnJOk/szptg7B75jnuJaNG5akfaJvhw91pp46eQDdEi+Bo1krw2zjMJG5mJYXtIO7Kyjrd5jKs1q8NjWSVuGz+E5O9jr6Lzp4Wla3OyGVN7liNqCQprnkcCD1y10KF3X1XOzoRXbDbtFafHdcELTWiaApKSMpoaLzpJa+hdZG6B+Cmg81mOqOdrQM+CYULmaMiB8LROi0P5/IKDHpWfVNHunaFQhrefurAaXZAG0eGgLtarn+ibiCGtLW5Xkc8z6q4wvdmc8iWwiPuwT4g57TRF2GnWvNLmxl8b+K5jauyNTG5zcjTQazIqgfuknV2ZN6rX7JxEkZZht0taxll7gacat24RkKJ1cc+S6oxhXws5ckZ8y4OjxeJGZJoDU6V6rR4XHulfvNDhCWndJZ9sh1WHX9nllmlsH1w2f/AKrDn/3vB+yP+scea2b3lx0A4dAOQHJVVGBaw0O8MiPkVtGxANpVMJDQ0v8AJOjIulx5JW6OvFHSrZjWDgPVLfGM+AVjfyvX1pCJBVaLJo2sq7o5/BSnevyUrOiwO94fH9EF80JNefVDdi11mNjHFAZCgLlNcSkAQzzOix0gCQ+VNigJz4JAhE+HZJk9oN6Gsx5Io+4ZlLAG6fxIRWmm81WnQgIGpp0Eo6lRdh2L/DdJhpu85Bp3SL13s1z+1dmh+WKw7X/zObT/AElZR9yVsmODXb0dsd+Jpq/PgfVbCDGg/wCoCDxLR4XXxMZyvyVxcU7WzM6klR5vjuw8Ts8PKYz+GUb7fSRgserfVc1tPs5iYBb4nFn/ACM/iM/9ssD1pe5nZULmOed2hxj19WE2PitTJgi3xwSEniM2uHnXDzXVHtM1zuTpT6fj0/6eGgrCF6xj9kwy2ZsOxxOr2ju3+ZfHkT/UCudx/YZpzw89H8Ewr2lZ4fcNXTHtMHzsRov5dziZHEmyST1Nn3Khr66LZbU2FiMOLlhc1v4xTmH/APbbb8VqN5LJl0NNPkWnozf4LtVio2FglLmHVjwHj03s2+i3GwO2kmGNwvcwk26N3iiOWtLiQ5OkaWnO9LFgjI+a0hmi1ujOWOz2zY/afB43wYqFsTj9rcoxuPMxnL1GaDtB2AZu97gngt6HeZ6nVnrfmvHsLjSziui2N20nwrg+J56i8iORGhTeL+WJ/YSb4kr+p0mzu1+MwDu6lvd4seN5pHS+Hkuu2dtLZ2Oqx3Eh4gjdv8lyg7ZYTHjcxbWwyHR1ExOP81eKN38zfULm9t7CkwzwYi6jmGkgkjmx7fDI3yz6KfZqfKp+QXp67HrG2dg4tkZMVTivC8OO80DTL7wrgbXPbK2s+RxjlbuPHMUD76HouN2J9ImKwx8LyRyOmXAgrqh9IeCxgrGxGN//ACx/Mt4rCfZZPZq/quTaOWuDonDd1B9kUR3s/itdgXzNG/hZWY6Di0O/iNH9J8Q+K2ezNpwz+FpDZQc4pPC++h0PzXHPsslw7No9qXVBAVpxUNa688wrjowDTgQb8iEYij6+6x9izX3iJrWzWaAJPIZ/BbCPDAZv1/D+qZ3rW/ZAHkqcsxWkcSXJlPtDeyLEuJ+HwVHETqjj3ueWQx/6kzgwdAftO9Atj2jfHGWwRgBsLAwni51Z2VcpqNLvMYRc9X0Vs0082q51t4x7mN3mYZhqV+hkI1jZ05lZJK7GyOiicWwRkd9MMiSP9uM8+quYeARbzGPeYybAcd7dNeLOrNnPNbKNeJnqaLUjxk1gDWtFNaNABorezobOeg1/T1VfCw7xC3Qj3RQCxyTUdkaYcbk76EvbxacuQUwM1I+Sxo48OXBSSfumguRujt0i3ij4kDweWSt+aGRpPFS2VoKO/wBVis925QkPSVB4vIInPvIBDHmOQRk8F0mAOQVd7zacG3qodHZ0SACOG81a7zKuSANpDJ0QNGXxzUtCZu0EkSjhmkxhCI8lYijy6lDFJRs5gpxs5j5JDo0O3uz5nLXsldFK3R7SdL4gKrjtrYvDzsZJD9ZhduhsgBbK00A63t9Tmun3hZslY52V6haLK+pHso9Beyp2TTGJsg7yr3JPA6uYdWeXRM21gY43BlO3tcxV+ThkVr34VnfCfdaZGircLBbpR/I6hXsU9zx/DOfAPcXtH5+iayIh4r4KOGja27kewHXdF351kfUFcJtPsDMd50DoZ25kbh7qTyLD4SfJdlFimyukbGHB0Zp+RomzmAfJAQ5pus+Y19tfZaJroZScup5BjdnviduSNdG78MjSw/HIpMj3gAG6GgOnp/Ze2HFMmb3eIYyZnJ4sjyOoK5/af0dseC/Ay7v/AFSZt8t7h6gqk14Cs8w3kQkW8xPZfEtfuSYV7SPvNqj1FndPoQrQ7CYgt3mGNzv+MuDJPTe8LvRytSlF7Majq4RzgcvRNj7Kx2DwYnkjjmwj2tkdC51vYx32ZANY/Meq4efByYeRonhc0gg7kjS0OAIJGYzB0y5r1h/aaHHwswmBc+KUHvWNkAa1rYwD9VYbp4JzAOWXku2UpJLr3mTVnIbZweGxDd7ChxcBZa7KZnQgZSjrqFx80Jbr7r3DtR2PlxuJw5D+5EbQ2SfIyvkfTtzcjAALBlZyFrjdq9kp5O9ka0yQMc8NnO61z2sNOkMYNlt34gOqvHlhJU2Q1KPgcFhMU+NwfG9zHDRzSQR6hdRhu3Uj6GMiZiQNH5RzDqJW6+oK57F4MtzGY9wfIhU1co1yUmpLY9YwHbmNxhaJJJmueGCKVobLHehEwO65vDP2XUx4trnFrHeL8DxuPHocnebSbXz8VssBt2eIbodvs/BIN9vpebT5ELmlgjIe6PfsNgnv0oHkTun48VrMaS0kOyI4Ljuz/wBIsYG7OHM0p1ukA4a6ged+a6XEbea9m94ZGVe807w9xmD5rmnilHoFqg9n48QzCYNDnhrmtu8r4gc1y+OxUmMldh4XU0G8RMPugnNrT+IqnjNv9+58OGikkJabrINvKyciB1V/YkkceFZHHQOfeEX4ng042c+H5KPZpS1dUUsjjBx6Mvb7IoxDCN2NmQA48yTxJ5oYsyOZ/dpDWrY7MwhJ3uuVi65JzkoqyIRc5UjYbPi16DlaswyWKrXmrJoDh8s0pl2bAHLnS4HK3bPVUFFJIORiUGVqU5I3MzeZUtWHAwvCU6S+nmgcc8v1Snk8/wB8lNA2NsdPdYq3enopRRNgOlSw4p2Gwu8LJofNPlLRkKtdBnQh8ixsnRC5lmzosa4lxrIckgGh9/5USScNaS2xnOs1Jbx9kDJbdi6TXwgDPVKD9LGXLj6pwfdaVyKQIlkfK66/JC2Y3WZTJp2ixz6fqqjn2dUhlx7qzSZJxaQ8neBJTHxBAxXeAnorDJK09kPdgBA4UEg4L8MgPmquOwzjmyifwusezhmPW0MMldT8lZMwGqW6K2a3OZxeMYx27M10LuHeDwn+mQZH5q1gMZnccgJGou/Sx+drcSEPaQ4At5OFg35rRY3shE470LnwPr7h8JPVpW0ZrqYSxdx1kOLY9u7KKB56eYI0Wp2rsosG+zxR+5HnzHVaKKbH4c0QzEMHEeFwHkVu9l9sIT4JQ6F3J7SG+9UtU74MJQa5Nc3Gnd3DRZ+BwD2/+XAj2WtxvZzBy5iMwuvWF9Z8D3UhI/8AJC3HajAgN76GizVwGYH8za4cwuE+th07ZQ421pbV8zl+a2xp/wAXRLyPiW/j+2b/AGHh8ds90jsFKzEd40t3HFzHAn7/AHLzT3DoSusg7Q4fEdxhpTJFLKIoREYzE6LdBOIPeZWx9btDmuHG07HTrmEw7fNbrqkaPuyASNBHEb2bfQhW3OXKvyDVj8PNG1+lXExRwQNZhmx9655YCwRSRxxndLXMH2g45hxzXl5AdouzmwcO0ZQAZWTHIOMpkjoZmxLbmNABOTj5LW7V7HSM3HYZ4xMb27zXMIBIujutNE5g5AWt8XaYQ/xy8/Ur3eTWuNfv0Oac0jVQrTnFp7uVpaRqHAtI9DmgnwpaN7Vp0P5FdLjta4MVLemM2btKWBxdE7dJFHIOBF3RDgQQul2bt+GZ7Q+B8M7jQlwnh3ifxQfZd6Lj7RQyua4OY4tcDYc0kEHmCMwVm0mVR6dhsMQZJMNuYiwA7u3NilDhqJIyKOd5ZJOHxEbrD2SYd9+LfjcI945nx14SfUdV5oMS9rt9r3NcfvBxB65g2ul2T9IGJioS1Oz+bJ9dHj8wVwzlUmh6FR20Gz5C5oq2nMOGbT1DhkV1EDAAGjguU2H2qwk3+nN9XldrHMKY4/1Dw31yK3kW0BG7+M0x3o4Hfjd1a8cFzZYylwb4HGHPJekiDtUrFb1+HSvZWWygiwQRwIztV8UCchZ6f3XIzttUV24sgeJWWuFA8PZVRh7PHyIpXjHlRTEtxRaNW6cgh3bNZKyCGAquJS4OeeH5cU7E0F9X/dLEr62f5lKYthMRcNKA6omCxfssmfwHFNDKritDIq58UbmXXPgmFvGqWROzzSAUIDraaGHS099k38EFAJjFHjl+qAsBOQ9k5zr1GSyJtKQKz4iChdCbV6R54LIxaAKDojwTGjgCtgMKD753kpfghWvqgdGvBrVHKAegRGAj9Us5ZaoEREylgcDkVLeqY1uVkZJDogmgoEpQvd7IUhhbxWTU4U4A+eaghHujWwgDXSbKcwOMEgjvVrmBzCetUVwWO7JYphJYGvBJNMPyBzpen1nWt6n9Ex8d+fBawzShwZyxRkeN497msax0Do5BkX27x557zTlfktWcQeP6L3PuGusPAd5gEH3WqxfZfCS3/CDSPw5fDRdEe2JcozfZe48nwG05IXiSNxDmmwdVd2l2kmnLS/dpopoa0Na0WTk0ChmSV1uM+j6L7kjh0Iv5LTYrsJM290h1DnXpmtFmwylb5CskY6VwVsP2oc5oZOGys/DK0PrycfE30IXVdiNhYPFz7u5I2HdJlZ3hcx34GtdQe3POrOmq4mXs1iG6xn2tdr9HwdBG9p8L96zwNUK+SeTLCMbg/wAMhKUtn5+pvu0P0JMdb8DPu/8AXL4h5B4zHra8p7Q9m8Vgn7uJhczk7Vjv6XjIr3vZ/aNzdVs9rdo8KcNJ9ZY2SMNzYQHbxOQaAeJJAWcc77wcT5Ze60C9pd9GggDp3RwywOBfuAW7D34iN5xt7AOOvRIj7LYKZgdHFGWu++2wCOlFZTy27Zccd8Hjqv7N2zPBlFK5reLftMPmx1j4Ls9r/Rs4Auw0m9/JJkfR36rXbM+j3EvdUtRNGpJB9gE1ONXf74A8cuKN12F25M8hjYhcjvE4WQGt+0GtcfCTzvhwXoj4s6BzHv6hanZHZ2LDxhjd4kfeuna3kW1QVzGRvkYWOkveyDi23NF6hwog+6wyTU5WzeEJQVItOHNDvBoF+XNNw9CgbIHM2ffX5rPqdm2v3h+HQrKu42uik95c7dGnXjzVpwAFAeSDEPLbyzHTRK7iyHWeGXVIYFu/AsV3vP3axOxaTXyyC8gR+81jZSbyKZ3G6QTmOSPCMzJOXyK1sxoTJC4VZGegKMtcBmAE+UDeBGfDmq84Luo6BAUTvD1SSeJ05KWwGuKJ7Ru18UrCmY1w9a/dJm78VUloZ+n+ELZHeiLEXzVZqy2MAB379Vr421wv9802J1XZy+fkgZaZI3nZ4qTLreSWXWPDklDSzn0SY7Ie7PPRZvNP+FWnJzIQMkOqAstuYDkQodGRp+wnRuBGtpjhklZdGuc2ktpVuSI+YKX9TOoPvl/lBDTLTQHCgQN3n+qqzvaTQaPT9VEriPDlQyNcfNKbLVgG/khsSLDQBnumxy0WTPFWPl7pDcYBlqmF95jipKIuz/dE2uHBKZh87+CdG4pMqIEjSOBUNj4lWQ4DJVnEF2XP4IKdIYcOXa+nPLQg8CnT4t4bTy29A7dG970oLiPLoq2IJOWnnyTTFJIsMax2RyPsVqdv7Nc9oax1Fr2uG9od06WFe3hpr5/kkmUuzF0MueSfBDSOe7Vx458IghcXNkc0Op1eGjk6/u3V+S6XYWyBBh44XG9xtWOZzNetqxh2AWeP8ytB6NXw6RqKuyd1C6MKXHmoISNUkEVBCwLL/eiQ6oMdFXjjIcSchwFpgBu71WVmgXI5xNa/mlxmwoBPEUmBFhQvc6lYm7vVSlQFR0rasZpZeTrkEsm06E2aPJXqRlQJcMhWhyTGMcf3kntgAz4oTLoOfwTCheIdlloq75qoDQrJ5DQHWlVldr5oE3QeIdoR+z5JUbHDX99UpjbNZq3Ey6QRyXImOrOgOXU8SoxQHtpSYX0x3NU2vJ14n8lTGg4pgOZ/NB3loYhn5I5HZ5fviosdFeRjijDaoaoJZCVMN1aYqGBxBBV5jr1SIGC1ZKlmiRgIGZSpn2MjwKU528c+CZJHm03WfBCBlNgJ8r5arGZWANfL5q7jWen9gqLXVVcUE0QYd0XQ10q/cp7IyADlnyyyQuOWefwSnzENBHG8vJICRIbI1PyUvNKq4Cga1QiIHmmKzYRUBZN+eSJ8Yydy4rXQC7BvI809kZ0Dj80irLrKIJJtV3ytBGgIz5qrFO7e106ZHzHohjfmSRZv5pisKd73H8lGHkcDedDgrIisXxPEJBCASNhDPv2Cie0t0zHLVVsO3IK1FzU2axGAc1jzllVpUslAlHG+wgoNjshag1d3khYVLm2KOiAqwwbIPRHvBLaK0S5ReXmR0Q2C2LKy0uCPd5/p5JrkhgWoRLEAf//Z"/>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data:image/jpeg;base64,/9j/4AAQSkZJRgABAQAAAQABAAD/2wCEAAkGBxQTEhUUExQWFhUWGBcaGBgYFxgXGhgYFxQWGBQYGBcYHSggGholHBQUITEiJSkrLi4uFx8zODMsNygtLiwBCgoKDg0OGhAQGywkHyQsLCwsLiwsLCwsLCwsLCwsLCwsLCwsLCwsLCwsLCwsLCwsLCwsLCwsLCwsLCwsLCwsLP/AABEIAJ0BQQMBIgACEQEDEQH/xAAcAAACAgMBAQAAAAAAAAAAAAACAwEEAAUGBwj/xAA+EAABBAADBQYCCAUFAAMBAAABAAIDEQQhMQUSQVFhBhMicYGRobEHFDJCUsHR8CNicuHxM0NTY5IWNIIV/8QAGQEAAwEBAQAAAAAAAAAAAAAAAAECAwQF/8QALhEAAgIBAwEFCAIDAAAAAAAAAAECEQMSITFBBFFxodETFCIyYYGR8EKxI1Lh/9oADAMBAAIRAxEAPwDqGUTkUOYB4lJqlO8uc6wt4VwJ8kD5Utz0u0UTY+ME5qZHUltlsccuKF7RqnQWYJeaHvieCgFSGHgNUAQ1590YlPkshgfpWXVOMPA16IAkTZJsDiR1QDDt4Ke9rKkhos2a5lLfIQMx7KuZScrR98UFWE8dcz0tAGAHX0UPdxSnP6oFdDXTdFhdarsOeac+TlXROhWS+SkAfQzSXG9ULmWEUIc7EV1RCdVXOArLzCNoaeOXVAFoSAkBMc6uiqAHgVgaSUgG98VgcSoa1G1p46pFIAsKwM4J5agApA6JaKWHqUgvKDvKTAZKAcko4Yf2RxyjksfNSQMBsHOvJHuAaIO9/eiONt5BAbAiPkjDd3U6+6uRsACr4gg5AJg1QLGciSmYaEWTSpNJGXyWwjGQ4IsmKDlYayVcxEVlfNPffApby6wKy52gsDw9Vinw8ysSCwzF1Udz1QNJCPyTMxb40sMAKfp5rBGgBT2Wmbo45oiCjY3LTPqmBg3QL3c1khNX8EJZz1UMblnmgAA8+6xzKzRbwGqF8lpAFHiOiHvASlu6JVIAtuk8kFpO+h3rRQWOOaW4ItwhQXZpgzBHlmsbrXJQT1CiF6LAOVlm0IHqUO9ZzNI420UBQTYxSzdCKSzQHwUFmSQUFAKR5Eqqx/VPbIDopsqiwxoQSMKFzijYTxSbGkLshMyGo1U5alQ96LZQp0fFuh5cEnu7JVl0tDJKDSc+KLFQLRz4Jb2clYq/T96oiBWashlVsJJVqNtCkPeHglSvPklwNFq+qUCCUETeaxzgNNUWA7uQMwlOmJyGSY3FZZqIH3mP35BACd4655c0wSnnmjfMCq92pbKWw/Pn8FKTvBYixhlE13JQSmxzt+82+oyP6e6tIwshv7tE3PRY+MOzjdvZfZ+y70ByPoVocb2uiw7tx8cjXcQ4bp9itYYZzfwqxPLGPzM6ZsaqYo55H2XMSfSBEf8Abd/6CTH23jN/wyBw8QJ9qW3uWb/Uh9rxd/8AZ1TJSclLpSFq8JtqGRpLHbzh9wkMJ50XZLfbOx2EMYksDmJDZaeVcfZYvDJfNsUs0Wtioy3GgCT0F/JA6KnFrjRGozLvZtm1U2r9JMETSImOLhoC0xt11zGY8lX7CdrY5QyN28Z5nSuNDJoB+87yWiw/DbIeW3SOg2fhGTNtkoIBogNzB5EHMH0V0bCbxc74LU7SdHhMU3FvcWxua5sjboPcBbMuZo+y1mC+kNsjXkNG/wB6AxounR20Opx4izryS0ruDUzqv/jrTxf8P0Qz7IZEwuLiAOJbfoK4pmzNsRzb3dussNEWCQetLX4vtCBi+7kkayOBgc7fIovksMGeWTQT6pqEX0E5tFaVjrA0uqBtpN6a5X6pEkJaaILT1XS7Wnjfh3lzbaG79tNHIWCCr2AbHPEx7SHBzQQHVxHspeNdClkfU4ZrKu1LCDxo/NdTjez7eRYfcey0+I2S5gurHEjP4ahZuDRakmUXR9RnyQhrhpl8bT2gckt4I/X9VJYIlo6EFC+c+Q/fNNhbeuiE4ejqkMSCOOisQcChEOfRCZKOiTKRd3kLSdSUtswKY0eQSGAXpbpeiPdrXVC6O0xMEUc7APJH340WSRAAVXWyluionmK0SaFuO7zgMlBHFFGQDSafVFhpEvOSqPN/5V97OCODAjV4y1A4n+yNMpOkKTS5Ncxx4WQnCJ3JbI4vc+yaHIAV7KnLtJhOba6ty+Git4JdGZLPHqJkYaSWap5la6qcD0PhP6LO6F5+yylFrk1TUuDG9M+iKx5dETpWjglGa+ASLB78c1iTfkpUhqLTmqRootZvLqMaAmiD20dPiOoK1OMgma3dIbiYvwSNDyPK/wAiFuAVCE2nsNqzg8XsPBy3ud5h5OV77Bnmdxx3q8iVp8X2QxcecYbO3nEbPrGQHj2Xo+PwUco8bQevEeRWsOBmjzid3jRwdk4eR4rrx9syR6/kwlij3fgs7LwmzxFDGHsmlP8AqNfccgcBb3PLs4oWjeyAsmlxvabbeDD6wIm3QSD3haWmjkWcaPVdFi9rwyNLMVG19cJW24f0uFOHoVqj2Mw07S6GfunZ0029muQLj4hQVrtcIfFkv+15ehHsFLaPocjisWJM3h1cKyF8a4LdbE2rHhXB8TWl7fD3ofwfnRBFDXXoqm0uymNiaRuGSMZ3Ed9vnu6j2XOkfouvHlwZ43CmvoZyxSg97R6Tt/tMHljMXA1+67ebvBwabbVjIB7azBXNz4zDlu4wOjAJrdcOJs6jM9eiV2k7USYpkMVFscTWiibLnhgaXE8Blk0c1oEQx463jv4sTUukn5HR7JkghlZKyWUPabI8O6cv5XAlM2ixsr370r4yX2Wljnmg1oaCSb3qv3XMK9s2GWeVsTX+KR2r3lrbAJBc46aaqnjx80Kpd53ew9rxYeLERmR73zNDd5wcC0hpBsEnieHJdP2e7XRQwQxbsh3GAFwBN1qaGdLySKR2GxR+sR946N9PY5x8R424Zm+a9U2G/A4tt4ab6vKf9iY78ZPJrnaLHJgglasFKV9Do8P9JWFstfIK/msH/wAkWqmO7UxYtu7gJ2xS55S00u5BjjYB81yvaTY0IeI8VEcPI45SDxxHkQdWjyNLSbV7BYnD/wASF4kiItsjDbTx+0NPWkQw4+b9Ac5G/n2vi8K7dxkZN8dDrqCMnBWdn7bDhmd63ZObVtaRo9moz4jJcxsntbioCGYpneQu/wBuVu8wj+Rx0PkV2uy//wCfiHMkwsv1WdptrH5svo4/mlmww5cfuuBwnJOk/szptg7B75jnuJaNG5akfaJvhw91pp46eQDdEi+Bo1krw2zjMJG5mJYXtIO7Kyjrd5jKs1q8NjWSVuGz+E5O9jr6Lzp4Wla3OyGVN7liNqCQprnkcCD1y10KF3X1XOzoRXbDbtFafHdcELTWiaApKSMpoaLzpJa+hdZG6B+Cmg81mOqOdrQM+CYULmaMiB8LROi0P5/IKDHpWfVNHunaFQhrefurAaXZAG0eGgLtarn+ibiCGtLW5Xkc8z6q4wvdmc8iWwiPuwT4g57TRF2GnWvNLmxl8b+K5jauyNTG5zcjTQazIqgfuknV2ZN6rX7JxEkZZht0taxll7gacat24RkKJ1cc+S6oxhXws5ckZ8y4OjxeJGZJoDU6V6rR4XHulfvNDhCWndJZ9sh1WHX9nllmlsH1w2f/AKrDn/3vB+yP+scea2b3lx0A4dAOQHJVVGBaw0O8MiPkVtGxANpVMJDQ0v8AJOjIulx5JW6OvFHSrZjWDgPVLfGM+AVjfyvX1pCJBVaLJo2sq7o5/BSnevyUrOiwO94fH9EF80JNefVDdi11mNjHFAZCgLlNcSkAQzzOix0gCQ+VNigJz4JAhE+HZJk9oN6Gsx5Io+4ZlLAG6fxIRWmm81WnQgIGpp0Eo6lRdh2L/DdJhpu85Bp3SL13s1z+1dmh+WKw7X/zObT/AElZR9yVsmODXb0dsd+Jpq/PgfVbCDGg/wCoCDxLR4XXxMZyvyVxcU7WzM6klR5vjuw8Ts8PKYz+GUb7fSRgserfVc1tPs5iYBb4nFn/ACM/iM/9ssD1pe5nZULmOed2hxj19WE2PitTJgi3xwSEniM2uHnXDzXVHtM1zuTpT6fj0/6eGgrCF6xj9kwy2ZsOxxOr2ju3+ZfHkT/UCudx/YZpzw89H8Ewr2lZ4fcNXTHtMHzsRov5dziZHEmyST1Nn3Khr66LZbU2FiMOLlhc1v4xTmH/APbbb8VqN5LJl0NNPkWnozf4LtVio2FglLmHVjwHj03s2+i3GwO2kmGNwvcwk26N3iiOWtLiQ5OkaWnO9LFgjI+a0hmi1ujOWOz2zY/afB43wYqFsTj9rcoxuPMxnL1GaDtB2AZu97gngt6HeZ6nVnrfmvHsLjSziui2N20nwrg+J56i8iORGhTeL+WJ/YSb4kr+p0mzu1+MwDu6lvd4seN5pHS+Hkuu2dtLZ2Oqx3Eh4gjdv8lyg7ZYTHjcxbWwyHR1ExOP81eKN38zfULm9t7CkwzwYi6jmGkgkjmx7fDI3yz6KfZqfKp+QXp67HrG2dg4tkZMVTivC8OO80DTL7wrgbXPbK2s+RxjlbuPHMUD76HouN2J9ImKwx8LyRyOmXAgrqh9IeCxgrGxGN//ACx/Mt4rCfZZPZq/quTaOWuDonDd1B9kUR3s/itdgXzNG/hZWY6Di0O/iNH9J8Q+K2ezNpwz+FpDZQc4pPC++h0PzXHPsslw7No9qXVBAVpxUNa688wrjowDTgQb8iEYij6+6x9izX3iJrWzWaAJPIZ/BbCPDAZv1/D+qZ3rW/ZAHkqcsxWkcSXJlPtDeyLEuJ+HwVHETqjj3ueWQx/6kzgwdAftO9Atj2jfHGWwRgBsLAwni51Z2VcpqNLvMYRc9X0Vs0082q51t4x7mN3mYZhqV+hkI1jZ05lZJK7GyOiicWwRkd9MMiSP9uM8+quYeARbzGPeYybAcd7dNeLOrNnPNbKNeJnqaLUjxk1gDWtFNaNABorezobOeg1/T1VfCw7xC3Qj3RQCxyTUdkaYcbk76EvbxacuQUwM1I+Sxo48OXBSSfumguRujt0i3ij4kDweWSt+aGRpPFS2VoKO/wBVis925QkPSVB4vIInPvIBDHmOQRk8F0mAOQVd7zacG3qodHZ0SACOG81a7zKuSANpDJ0QNGXxzUtCZu0EkSjhmkxhCI8lYijy6lDFJRs5gpxs5j5JDo0O3uz5nLXsldFK3R7SdL4gKrjtrYvDzsZJD9ZhduhsgBbK00A63t9Tmun3hZslY52V6haLK+pHso9Beyp2TTGJsg7yr3JPA6uYdWeXRM21gY43BlO3tcxV+ThkVr34VnfCfdaZGircLBbpR/I6hXsU9zx/DOfAPcXtH5+iayIh4r4KOGja27kewHXdF351kfUFcJtPsDMd50DoZ25kbh7qTyLD4SfJdlFimyukbGHB0Zp+RomzmAfJAQ5pus+Y19tfZaJroZScup5BjdnviduSNdG78MjSw/HIpMj3gAG6GgOnp/Ze2HFMmb3eIYyZnJ4sjyOoK5/af0dseC/Ay7v/AFSZt8t7h6gqk14Cs8w3kQkW8xPZfEtfuSYV7SPvNqj1FndPoQrQ7CYgt3mGNzv+MuDJPTe8LvRytSlF7Majq4RzgcvRNj7Kx2DwYnkjjmwj2tkdC51vYx32ZANY/Meq4efByYeRonhc0gg7kjS0OAIJGYzB0y5r1h/aaHHwswmBc+KUHvWNkAa1rYwD9VYbp4JzAOWXku2UpJLr3mTVnIbZweGxDd7ChxcBZa7KZnQgZSjrqFx80Jbr7r3DtR2PlxuJw5D+5EbQ2SfIyvkfTtzcjAALBlZyFrjdq9kp5O9ka0yQMc8NnO61z2sNOkMYNlt34gOqvHlhJU2Q1KPgcFhMU+NwfG9zHDRzSQR6hdRhu3Uj6GMiZiQNH5RzDqJW6+oK57F4MtzGY9wfIhU1co1yUmpLY9YwHbmNxhaJJJmueGCKVobLHehEwO65vDP2XUx4trnFrHeL8DxuPHocnebSbXz8VssBt2eIbodvs/BIN9vpebT5ELmlgjIe6PfsNgnv0oHkTun48VrMaS0kOyI4Ljuz/wBIsYG7OHM0p1ukA4a6ged+a6XEbea9m94ZGVe807w9xmD5rmnilHoFqg9n48QzCYNDnhrmtu8r4gc1y+OxUmMldh4XU0G8RMPugnNrT+IqnjNv9+58OGikkJabrINvKyciB1V/YkkceFZHHQOfeEX4ng042c+H5KPZpS1dUUsjjBx6Mvb7IoxDCN2NmQA48yTxJ5oYsyOZ/dpDWrY7MwhJ3uuVi65JzkoqyIRc5UjYbPi16DlaswyWKrXmrJoDh8s0pl2bAHLnS4HK3bPVUFFJIORiUGVqU5I3MzeZUtWHAwvCU6S+nmgcc8v1Snk8/wB8lNA2NsdPdYq3enopRRNgOlSw4p2Gwu8LJofNPlLRkKtdBnQh8ixsnRC5lmzosa4lxrIckgGh9/5USScNaS2xnOs1Jbx9kDJbdi6TXwgDPVKD9LGXLj6pwfdaVyKQIlkfK66/JC2Y3WZTJp2ixz6fqqjn2dUhlx7qzSZJxaQ8neBJTHxBAxXeAnorDJK09kPdgBA4UEg4L8MgPmquOwzjmyifwusezhmPW0MMldT8lZMwGqW6K2a3OZxeMYx27M10LuHeDwn+mQZH5q1gMZnccgJGou/Sx+drcSEPaQ4At5OFg35rRY3shE470LnwPr7h8JPVpW0ZrqYSxdx1kOLY9u7KKB56eYI0Wp2rsosG+zxR+5HnzHVaKKbH4c0QzEMHEeFwHkVu9l9sIT4JQ6F3J7SG+9UtU74MJQa5Nc3Gnd3DRZ+BwD2/+XAj2WtxvZzBy5iMwuvWF9Z8D3UhI/8AJC3HajAgN76GizVwGYH8za4cwuE+th07ZQ421pbV8zl+a2xp/wAXRLyPiW/j+2b/AGHh8ds90jsFKzEd40t3HFzHAn7/AHLzT3DoSusg7Q4fEdxhpTJFLKIoREYzE6LdBOIPeZWx9btDmuHG07HTrmEw7fNbrqkaPuyASNBHEb2bfQhW3OXKvyDVj8PNG1+lXExRwQNZhmx9655YCwRSRxxndLXMH2g45hxzXl5AdouzmwcO0ZQAZWTHIOMpkjoZmxLbmNABOTj5LW7V7HSM3HYZ4xMb27zXMIBIujutNE5g5AWt8XaYQ/xy8/Ur3eTWuNfv0Oac0jVQrTnFp7uVpaRqHAtI9DmgnwpaN7Vp0P5FdLjta4MVLemM2btKWBxdE7dJFHIOBF3RDgQQul2bt+GZ7Q+B8M7jQlwnh3ifxQfZd6Lj7RQyua4OY4tcDYc0kEHmCMwVm0mVR6dhsMQZJMNuYiwA7u3NilDhqJIyKOd5ZJOHxEbrD2SYd9+LfjcI945nx14SfUdV5oMS9rt9r3NcfvBxB65g2ul2T9IGJioS1Oz+bJ9dHj8wVwzlUmh6FR20Gz5C5oq2nMOGbT1DhkV1EDAAGjguU2H2qwk3+nN9XldrHMKY4/1Dw31yK3kW0BG7+M0x3o4Hfjd1a8cFzZYylwb4HGHPJekiDtUrFb1+HSvZWWygiwQRwIztV8UCchZ6f3XIzttUV24sgeJWWuFA8PZVRh7PHyIpXjHlRTEtxRaNW6cgh3bNZKyCGAquJS4OeeH5cU7E0F9X/dLEr62f5lKYthMRcNKA6omCxfssmfwHFNDKritDIq58UbmXXPgmFvGqWROzzSAUIDraaGHS099k38EFAJjFHjl+qAsBOQ9k5zr1GSyJtKQKz4iChdCbV6R54LIxaAKDojwTGjgCtgMKD753kpfghWvqgdGvBrVHKAegRGAj9Us5ZaoEREylgcDkVLeqY1uVkZJDogmgoEpQvd7IUhhbxWTU4U4A+eaghHujWwgDXSbKcwOMEgjvVrmBzCetUVwWO7JYphJYGvBJNMPyBzpen1nWt6n9Ex8d+fBawzShwZyxRkeN497msax0Do5BkX27x557zTlfktWcQeP6L3PuGusPAd5gEH3WqxfZfCS3/CDSPw5fDRdEe2JcozfZe48nwG05IXiSNxDmmwdVd2l2kmnLS/dpopoa0Na0WTk0ChmSV1uM+j6L7kjh0Iv5LTYrsJM290h1DnXpmtFmwylb5CskY6VwVsP2oc5oZOGys/DK0PrycfE30IXVdiNhYPFz7u5I2HdJlZ3hcx34GtdQe3POrOmq4mXs1iG6xn2tdr9HwdBG9p8L96zwNUK+SeTLCMbg/wAMhKUtn5+pvu0P0JMdb8DPu/8AXL4h5B4zHra8p7Q9m8Vgn7uJhczk7Vjv6XjIr3vZ/aNzdVs9rdo8KcNJ9ZY2SMNzYQHbxOQaAeJJAWcc77wcT5Ze60C9pd9GggDp3RwywOBfuAW7D34iN5xt7AOOvRIj7LYKZgdHFGWu++2wCOlFZTy27Zccd8Hjqv7N2zPBlFK5reLftMPmx1j4Ls9r/Rs4Auw0m9/JJkfR36rXbM+j3EvdUtRNGpJB9gE1ONXf74A8cuKN12F25M8hjYhcjvE4WQGt+0GtcfCTzvhwXoj4s6BzHv6hanZHZ2LDxhjd4kfeuna3kW1QVzGRvkYWOkveyDi23NF6hwog+6wyTU5WzeEJQVItOHNDvBoF+XNNw9CgbIHM2ffX5rPqdm2v3h+HQrKu42uik95c7dGnXjzVpwAFAeSDEPLbyzHTRK7iyHWeGXVIYFu/AsV3vP3axOxaTXyyC8gR+81jZSbyKZ3G6QTmOSPCMzJOXyK1sxoTJC4VZGegKMtcBmAE+UDeBGfDmq84Luo6BAUTvD1SSeJ05KWwGuKJ7Ru18UrCmY1w9a/dJm78VUloZ+n+ELZHeiLEXzVZqy2MAB379Vr421wv9802J1XZy+fkgZaZI3nZ4qTLreSWXWPDklDSzn0SY7Ie7PPRZvNP+FWnJzIQMkOqAstuYDkQodGRp+wnRuBGtpjhklZdGuc2ktpVuSI+YKX9TOoPvl/lBDTLTQHCgQN3n+qqzvaTQaPT9VEriPDlQyNcfNKbLVgG/khsSLDQBnumxy0WTPFWPl7pDcYBlqmF95jipKIuz/dE2uHBKZh87+CdG4pMqIEjSOBUNj4lWQ4DJVnEF2XP4IKdIYcOXa+nPLQg8CnT4t4bTy29A7dG970oLiPLoq2IJOWnnyTTFJIsMax2RyPsVqdv7Nc9oax1Fr2uG9od06WFe3hpr5/kkmUuzF0MueSfBDSOe7Vx458IghcXNkc0Op1eGjk6/u3V+S6XYWyBBh44XG9xtWOZzNetqxh2AWeP8ytB6NXw6RqKuyd1C6MKXHmoISNUkEVBCwLL/eiQ6oMdFXjjIcSchwFpgBu71WVmgXI5xNa/mlxmwoBPEUmBFhQvc6lYm7vVSlQFR0rasZpZeTrkEsm06E2aPJXqRlQJcMhWhyTGMcf3kntgAz4oTLoOfwTCheIdlloq75qoDQrJ5DQHWlVldr5oE3QeIdoR+z5JUbHDX99UpjbNZq3Ey6QRyXImOrOgOXU8SoxQHtpSYX0x3NU2vJ14n8lTGg4pgOZ/NB3loYhn5I5HZ5fviosdFeRjijDaoaoJZCVMN1aYqGBxBBV5jr1SIGC1ZKlmiRgIGZSpn2MjwKU528c+CZJHm03WfBCBlNgJ8r5arGZWANfL5q7jWen9gqLXVVcUE0QYd0XQ10q/cp7IyADlnyyyQuOWefwSnzENBHG8vJICRIbI1PyUvNKq4Cga1QiIHmmKzYRUBZN+eSJ8Yydy4rXQC7BvI809kZ0Dj80irLrKIJJtV3ytBGgIz5qrFO7e106ZHzHohjfmSRZv5pisKd73H8lGHkcDedDgrIisXxPEJBCASNhDPv2Cie0t0zHLVVsO3IK1FzU2axGAc1jzllVpUslAlHG+wgoNjshag1d3khYVLm2KOiAqwwbIPRHvBLaK0S5ReXmR0Q2C2LKy0uCPd5/p5JrkhgWoRLEAf//Z"/>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2" name="AutoShape 8" descr="data:image/jpeg;base64,/9j/4AAQSkZJRgABAQAAAQABAAD/2wCEAAkGBxQTEhUUExQWFhUWGBcaGBgYFxgXGhgYFxQWGBQYGBcYHSggGholHBQUITEiJSkrLi4uFx8zODMsNygtLiwBCgoKDg0OGhAQGywkHyQsLCwsLiwsLCwsLCwsLCwsLCwsLCwsLCwsLCwsLCwsLCwsLCwsLCwsLCwsLCwsLCwsLP/AABEIAJ0BQQMBIgACEQEDEQH/xAAcAAACAgMBAQAAAAAAAAAAAAACAwEEAAUGBwj/xAA+EAABBAADBQYCCAUFAAMBAAABAAIDEQQhMQUSQVFhBhMicYGRobEHFDJCUsHR8CNicuHxM0NTY5IWNIIV/8QAGQEAAwEBAQAAAAAAAAAAAAAAAAECAwQF/8QALhEAAgIBAwEFCAIDAAAAAAAAAAECEQMSITFBBFFxodETFCIyYYGR8EKxI1Lh/9oADAMBAAIRAxEAPwDqGUTkUOYB4lJqlO8uc6wt4VwJ8kD5Utz0u0UTY+ME5qZHUltlsccuKF7RqnQWYJeaHvieCgFSGHgNUAQ1590YlPkshgfpWXVOMPA16IAkTZJsDiR1QDDt4Ke9rKkhos2a5lLfIQMx7KuZScrR98UFWE8dcz0tAGAHX0UPdxSnP6oFdDXTdFhdarsOeac+TlXROhWS+SkAfQzSXG9ULmWEUIc7EV1RCdVXOArLzCNoaeOXVAFoSAkBMc6uiqAHgVgaSUgG98VgcSoa1G1p46pFIAsKwM4J5agApA6JaKWHqUgvKDvKTAZKAcko4Yf2RxyjksfNSQMBsHOvJHuAaIO9/eiONt5BAbAiPkjDd3U6+6uRsACr4gg5AJg1QLGciSmYaEWTSpNJGXyWwjGQ4IsmKDlYayVcxEVlfNPffApby6wKy52gsDw9Vinw8ysSCwzF1Udz1QNJCPyTMxb40sMAKfp5rBGgBT2Wmbo45oiCjY3LTPqmBg3QL3c1khNX8EJZz1UMblnmgAA8+6xzKzRbwGqF8lpAFHiOiHvASlu6JVIAtuk8kFpO+h3rRQWOOaW4ItwhQXZpgzBHlmsbrXJQT1CiF6LAOVlm0IHqUO9ZzNI420UBQTYxSzdCKSzQHwUFmSQUFAKR5Eqqx/VPbIDopsqiwxoQSMKFzijYTxSbGkLshMyGo1U5alQ96LZQp0fFuh5cEnu7JVl0tDJKDSc+KLFQLRz4Jb2clYq/T96oiBWashlVsJJVqNtCkPeHglSvPklwNFq+qUCCUETeaxzgNNUWA7uQMwlOmJyGSY3FZZqIH3mP35BACd4655c0wSnnmjfMCq92pbKWw/Pn8FKTvBYixhlE13JQSmxzt+82+oyP6e6tIwshv7tE3PRY+MOzjdvZfZ+y70ByPoVocb2uiw7tx8cjXcQ4bp9itYYZzfwqxPLGPzM6ZsaqYo55H2XMSfSBEf8Abd/6CTH23jN/wyBw8QJ9qW3uWb/Uh9rxd/8AZ1TJSclLpSFq8JtqGRpLHbzh9wkMJ50XZLfbOx2EMYksDmJDZaeVcfZYvDJfNsUs0Wtioy3GgCT0F/JA6KnFrjRGozLvZtm1U2r9JMETSImOLhoC0xt11zGY8lX7CdrY5QyN28Z5nSuNDJoB+87yWiw/DbIeW3SOg2fhGTNtkoIBogNzB5EHMH0V0bCbxc74LU7SdHhMU3FvcWxua5sjboPcBbMuZo+y1mC+kNsjXkNG/wB6AxounR20Opx4izryS0ruDUzqv/jrTxf8P0Qz7IZEwuLiAOJbfoK4pmzNsRzb3dussNEWCQetLX4vtCBi+7kkayOBgc7fIovksMGeWTQT6pqEX0E5tFaVjrA0uqBtpN6a5X6pEkJaaILT1XS7Wnjfh3lzbaG79tNHIWCCr2AbHPEx7SHBzQQHVxHspeNdClkfU4ZrKu1LCDxo/NdTjez7eRYfcey0+I2S5gurHEjP4ahZuDRakmUXR9RnyQhrhpl8bT2gckt4I/X9VJYIlo6EFC+c+Q/fNNhbeuiE4ejqkMSCOOisQcChEOfRCZKOiTKRd3kLSdSUtswKY0eQSGAXpbpeiPdrXVC6O0xMEUc7APJH340WSRAAVXWyluionmK0SaFuO7zgMlBHFFGQDSafVFhpEvOSqPN/5V97OCODAjV4y1A4n+yNMpOkKTS5Ncxx4WQnCJ3JbI4vc+yaHIAV7KnLtJhOba6ty+Git4JdGZLPHqJkYaSWap5la6qcD0PhP6LO6F5+yylFrk1TUuDG9M+iKx5dETpWjglGa+ASLB78c1iTfkpUhqLTmqRootZvLqMaAmiD20dPiOoK1OMgma3dIbiYvwSNDyPK/wAiFuAVCE2nsNqzg8XsPBy3ud5h5OV77Bnmdxx3q8iVp8X2QxcecYbO3nEbPrGQHj2Xo+PwUco8bQevEeRWsOBmjzid3jRwdk4eR4rrx9syR6/kwlij3fgs7LwmzxFDGHsmlP8AqNfccgcBb3PLs4oWjeyAsmlxvabbeDD6wIm3QSD3haWmjkWcaPVdFi9rwyNLMVG19cJW24f0uFOHoVqj2Mw07S6GfunZ0029muQLj4hQVrtcIfFkv+15ehHsFLaPocjisWJM3h1cKyF8a4LdbE2rHhXB8TWl7fD3ofwfnRBFDXXoqm0uymNiaRuGSMZ3Ed9vnu6j2XOkfouvHlwZ43CmvoZyxSg97R6Tt/tMHljMXA1+67ebvBwabbVjIB7azBXNz4zDlu4wOjAJrdcOJs6jM9eiV2k7USYpkMVFscTWiibLnhgaXE8Blk0c1oEQx463jv4sTUukn5HR7JkghlZKyWUPabI8O6cv5XAlM2ixsr370r4yX2Wljnmg1oaCSb3qv3XMK9s2GWeVsTX+KR2r3lrbAJBc46aaqnjx80Kpd53ew9rxYeLERmR73zNDd5wcC0hpBsEnieHJdP2e7XRQwQxbsh3GAFwBN1qaGdLySKR2GxR+sR946N9PY5x8R424Zm+a9U2G/A4tt4ab6vKf9iY78ZPJrnaLHJgglasFKV9Do8P9JWFstfIK/msH/wAkWqmO7UxYtu7gJ2xS55S00u5BjjYB81yvaTY0IeI8VEcPI45SDxxHkQdWjyNLSbV7BYnD/wASF4kiItsjDbTx+0NPWkQw4+b9Ac5G/n2vi8K7dxkZN8dDrqCMnBWdn7bDhmd63ZObVtaRo9moz4jJcxsntbioCGYpneQu/wBuVu8wj+Rx0PkV2uy//wCfiHMkwsv1WdptrH5svo4/mlmww5cfuuBwnJOk/szptg7B75jnuJaNG5akfaJvhw91pp46eQDdEi+Bo1krw2zjMJG5mJYXtIO7Kyjrd5jKs1q8NjWSVuGz+E5O9jr6Lzp4Wla3OyGVN7liNqCQprnkcCD1y10KF3X1XOzoRXbDbtFafHdcELTWiaApKSMpoaLzpJa+hdZG6B+Cmg81mOqOdrQM+CYULmaMiB8LROi0P5/IKDHpWfVNHunaFQhrefurAaXZAG0eGgLtarn+ibiCGtLW5Xkc8z6q4wvdmc8iWwiPuwT4g57TRF2GnWvNLmxl8b+K5jauyNTG5zcjTQazIqgfuknV2ZN6rX7JxEkZZht0taxll7gacat24RkKJ1cc+S6oxhXws5ckZ8y4OjxeJGZJoDU6V6rR4XHulfvNDhCWndJZ9sh1WHX9nllmlsH1w2f/AKrDn/3vB+yP+scea2b3lx0A4dAOQHJVVGBaw0O8MiPkVtGxANpVMJDQ0v8AJOjIulx5JW6OvFHSrZjWDgPVLfGM+AVjfyvX1pCJBVaLJo2sq7o5/BSnevyUrOiwO94fH9EF80JNefVDdi11mNjHFAZCgLlNcSkAQzzOix0gCQ+VNigJz4JAhE+HZJk9oN6Gsx5Io+4ZlLAG6fxIRWmm81WnQgIGpp0Eo6lRdh2L/DdJhpu85Bp3SL13s1z+1dmh+WKw7X/zObT/AElZR9yVsmODXb0dsd+Jpq/PgfVbCDGg/wCoCDxLR4XXxMZyvyVxcU7WzM6klR5vjuw8Ts8PKYz+GUb7fSRgserfVc1tPs5iYBb4nFn/ACM/iM/9ssD1pe5nZULmOed2hxj19WE2PitTJgi3xwSEniM2uHnXDzXVHtM1zuTpT6fj0/6eGgrCF6xj9kwy2ZsOxxOr2ju3+ZfHkT/UCudx/YZpzw89H8Ewr2lZ4fcNXTHtMHzsRov5dziZHEmyST1Nn3Khr66LZbU2FiMOLlhc1v4xTmH/APbbb8VqN5LJl0NNPkWnozf4LtVio2FglLmHVjwHj03s2+i3GwO2kmGNwvcwk26N3iiOWtLiQ5OkaWnO9LFgjI+a0hmi1ujOWOz2zY/afB43wYqFsTj9rcoxuPMxnL1GaDtB2AZu97gngt6HeZ6nVnrfmvHsLjSziui2N20nwrg+J56i8iORGhTeL+WJ/YSb4kr+p0mzu1+MwDu6lvd4seN5pHS+Hkuu2dtLZ2Oqx3Eh4gjdv8lyg7ZYTHjcxbWwyHR1ExOP81eKN38zfULm9t7CkwzwYi6jmGkgkjmx7fDI3yz6KfZqfKp+QXp67HrG2dg4tkZMVTivC8OO80DTL7wrgbXPbK2s+RxjlbuPHMUD76HouN2J9ImKwx8LyRyOmXAgrqh9IeCxgrGxGN//ACx/Mt4rCfZZPZq/quTaOWuDonDd1B9kUR3s/itdgXzNG/hZWY6Di0O/iNH9J8Q+K2ezNpwz+FpDZQc4pPC++h0PzXHPsslw7No9qXVBAVpxUNa688wrjowDTgQb8iEYij6+6x9izX3iJrWzWaAJPIZ/BbCPDAZv1/D+qZ3rW/ZAHkqcsxWkcSXJlPtDeyLEuJ+HwVHETqjj3ueWQx/6kzgwdAftO9Atj2jfHGWwRgBsLAwni51Z2VcpqNLvMYRc9X0Vs0082q51t4x7mN3mYZhqV+hkI1jZ05lZJK7GyOiicWwRkd9MMiSP9uM8+quYeARbzGPeYybAcd7dNeLOrNnPNbKNeJnqaLUjxk1gDWtFNaNABorezobOeg1/T1VfCw7xC3Qj3RQCxyTUdkaYcbk76EvbxacuQUwM1I+Sxo48OXBSSfumguRujt0i3ij4kDweWSt+aGRpPFS2VoKO/wBVis925QkPSVB4vIInPvIBDHmOQRk8F0mAOQVd7zacG3qodHZ0SACOG81a7zKuSANpDJ0QNGXxzUtCZu0EkSjhmkxhCI8lYijy6lDFJRs5gpxs5j5JDo0O3uz5nLXsldFK3R7SdL4gKrjtrYvDzsZJD9ZhduhsgBbK00A63t9Tmun3hZslY52V6haLK+pHso9Beyp2TTGJsg7yr3JPA6uYdWeXRM21gY43BlO3tcxV+ThkVr34VnfCfdaZGircLBbpR/I6hXsU9zx/DOfAPcXtH5+iayIh4r4KOGja27kewHXdF351kfUFcJtPsDMd50DoZ25kbh7qTyLD4SfJdlFimyukbGHB0Zp+RomzmAfJAQ5pus+Y19tfZaJroZScup5BjdnviduSNdG78MjSw/HIpMj3gAG6GgOnp/Ze2HFMmb3eIYyZnJ4sjyOoK5/af0dseC/Ay7v/AFSZt8t7h6gqk14Cs8w3kQkW8xPZfEtfuSYV7SPvNqj1FndPoQrQ7CYgt3mGNzv+MuDJPTe8LvRytSlF7Majq4RzgcvRNj7Kx2DwYnkjjmwj2tkdC51vYx32ZANY/Meq4efByYeRonhc0gg7kjS0OAIJGYzB0y5r1h/aaHHwswmBc+KUHvWNkAa1rYwD9VYbp4JzAOWXku2UpJLr3mTVnIbZweGxDd7ChxcBZa7KZnQgZSjrqFx80Jbr7r3DtR2PlxuJw5D+5EbQ2SfIyvkfTtzcjAALBlZyFrjdq9kp5O9ka0yQMc8NnO61z2sNOkMYNlt34gOqvHlhJU2Q1KPgcFhMU+NwfG9zHDRzSQR6hdRhu3Uj6GMiZiQNH5RzDqJW6+oK57F4MtzGY9wfIhU1co1yUmpLY9YwHbmNxhaJJJmueGCKVobLHehEwO65vDP2XUx4trnFrHeL8DxuPHocnebSbXz8VssBt2eIbodvs/BIN9vpebT5ELmlgjIe6PfsNgnv0oHkTun48VrMaS0kOyI4Ljuz/wBIsYG7OHM0p1ukA4a6ged+a6XEbea9m94ZGVe807w9xmD5rmnilHoFqg9n48QzCYNDnhrmtu8r4gc1y+OxUmMldh4XU0G8RMPugnNrT+IqnjNv9+58OGikkJabrINvKyciB1V/YkkceFZHHQOfeEX4ng042c+H5KPZpS1dUUsjjBx6Mvb7IoxDCN2NmQA48yTxJ5oYsyOZ/dpDWrY7MwhJ3uuVi65JzkoqyIRc5UjYbPi16DlaswyWKrXmrJoDh8s0pl2bAHLnS4HK3bPVUFFJIORiUGVqU5I3MzeZUtWHAwvCU6S+nmgcc8v1Snk8/wB8lNA2NsdPdYq3enopRRNgOlSw4p2Gwu8LJofNPlLRkKtdBnQh8ixsnRC5lmzosa4lxrIckgGh9/5USScNaS2xnOs1Jbx9kDJbdi6TXwgDPVKD9LGXLj6pwfdaVyKQIlkfK66/JC2Y3WZTJp2ixz6fqqjn2dUhlx7qzSZJxaQ8neBJTHxBAxXeAnorDJK09kPdgBA4UEg4L8MgPmquOwzjmyifwusezhmPW0MMldT8lZMwGqW6K2a3OZxeMYx27M10LuHeDwn+mQZH5q1gMZnccgJGou/Sx+drcSEPaQ4At5OFg35rRY3shE470LnwPr7h8JPVpW0ZrqYSxdx1kOLY9u7KKB56eYI0Wp2rsosG+zxR+5HnzHVaKKbH4c0QzEMHEeFwHkVu9l9sIT4JQ6F3J7SG+9UtU74MJQa5Nc3Gnd3DRZ+BwD2/+XAj2WtxvZzBy5iMwuvWF9Z8D3UhI/8AJC3HajAgN76GizVwGYH8za4cwuE+th07ZQ421pbV8zl+a2xp/wAXRLyPiW/j+2b/AGHh8ds90jsFKzEd40t3HFzHAn7/AHLzT3DoSusg7Q4fEdxhpTJFLKIoREYzE6LdBOIPeZWx9btDmuHG07HTrmEw7fNbrqkaPuyASNBHEb2bfQhW3OXKvyDVj8PNG1+lXExRwQNZhmx9655YCwRSRxxndLXMH2g45hxzXl5AdouzmwcO0ZQAZWTHIOMpkjoZmxLbmNABOTj5LW7V7HSM3HYZ4xMb27zXMIBIujutNE5g5AWt8XaYQ/xy8/Ur3eTWuNfv0Oac0jVQrTnFp7uVpaRqHAtI9DmgnwpaN7Vp0P5FdLjta4MVLemM2btKWBxdE7dJFHIOBF3RDgQQul2bt+GZ7Q+B8M7jQlwnh3ifxQfZd6Lj7RQyua4OY4tcDYc0kEHmCMwVm0mVR6dhsMQZJMNuYiwA7u3NilDhqJIyKOd5ZJOHxEbrD2SYd9+LfjcI945nx14SfUdV5oMS9rt9r3NcfvBxB65g2ul2T9IGJioS1Oz+bJ9dHj8wVwzlUmh6FR20Gz5C5oq2nMOGbT1DhkV1EDAAGjguU2H2qwk3+nN9XldrHMKY4/1Dw31yK3kW0BG7+M0x3o4Hfjd1a8cFzZYylwb4HGHPJekiDtUrFb1+HSvZWWygiwQRwIztV8UCchZ6f3XIzttUV24sgeJWWuFA8PZVRh7PHyIpXjHlRTEtxRaNW6cgh3bNZKyCGAquJS4OeeH5cU7E0F9X/dLEr62f5lKYthMRcNKA6omCxfssmfwHFNDKritDIq58UbmXXPgmFvGqWROzzSAUIDraaGHS099k38EFAJjFHjl+qAsBOQ9k5zr1GSyJtKQKz4iChdCbV6R54LIxaAKDojwTGjgCtgMKD753kpfghWvqgdGvBrVHKAegRGAj9Us5ZaoEREylgcDkVLeqY1uVkZJDogmgoEpQvd7IUhhbxWTU4U4A+eaghHujWwgDXSbKcwOMEgjvVrmBzCetUVwWO7JYphJYGvBJNMPyBzpen1nWt6n9Ex8d+fBawzShwZyxRkeN497msax0Do5BkX27x557zTlfktWcQeP6L3PuGusPAd5gEH3WqxfZfCS3/CDSPw5fDRdEe2JcozfZe48nwG05IXiSNxDmmwdVd2l2kmnLS/dpopoa0Na0WTk0ChmSV1uM+j6L7kjh0Iv5LTYrsJM290h1DnXpmtFmwylb5CskY6VwVsP2oc5oZOGys/DK0PrycfE30IXVdiNhYPFz7u5I2HdJlZ3hcx34GtdQe3POrOmq4mXs1iG6xn2tdr9HwdBG9p8L96zwNUK+SeTLCMbg/wAMhKUtn5+pvu0P0JMdb8DPu/8AXL4h5B4zHra8p7Q9m8Vgn7uJhczk7Vjv6XjIr3vZ/aNzdVs9rdo8KcNJ9ZY2SMNzYQHbxOQaAeJJAWcc77wcT5Ze60C9pd9GggDp3RwywOBfuAW7D34iN5xt7AOOvRIj7LYKZgdHFGWu++2wCOlFZTy27Zccd8Hjqv7N2zPBlFK5reLftMPmx1j4Ls9r/Rs4Auw0m9/JJkfR36rXbM+j3EvdUtRNGpJB9gE1ONXf74A8cuKN12F25M8hjYhcjvE4WQGt+0GtcfCTzvhwXoj4s6BzHv6hanZHZ2LDxhjd4kfeuna3kW1QVzGRvkYWOkveyDi23NF6hwog+6wyTU5WzeEJQVItOHNDvBoF+XNNw9CgbIHM2ffX5rPqdm2v3h+HQrKu42uik95c7dGnXjzVpwAFAeSDEPLbyzHTRK7iyHWeGXVIYFu/AsV3vP3axOxaTXyyC8gR+81jZSbyKZ3G6QTmOSPCMzJOXyK1sxoTJC4VZGegKMtcBmAE+UDeBGfDmq84Luo6BAUTvD1SSeJ05KWwGuKJ7Ru18UrCmY1w9a/dJm78VUloZ+n+ELZHeiLEXzVZqy2MAB379Vr421wv9802J1XZy+fkgZaZI3nZ4qTLreSWXWPDklDSzn0SY7Ie7PPRZvNP+FWnJzIQMkOqAstuYDkQodGRp+wnRuBGtpjhklZdGuc2ktpVuSI+YKX9TOoPvl/lBDTLTQHCgQN3n+qqzvaTQaPT9VEriPDlQyNcfNKbLVgG/khsSLDQBnumxy0WTPFWPl7pDcYBlqmF95jipKIuz/dE2uHBKZh87+CdG4pMqIEjSOBUNj4lWQ4DJVnEF2XP4IKdIYcOXa+nPLQg8CnT4t4bTy29A7dG970oLiPLoq2IJOWnnyTTFJIsMax2RyPsVqdv7Nc9oax1Fr2uG9od06WFe3hpr5/kkmUuzF0MueSfBDSOe7Vx458IghcXNkc0Op1eGjk6/u3V+S6XYWyBBh44XG9xtWOZzNetqxh2AWeP8ytB6NXw6RqKuyd1C6MKXHmoISNUkEVBCwLL/eiQ6oMdFXjjIcSchwFpgBu71WVmgXI5xNa/mlxmwoBPEUmBFhQvc6lYm7vVSlQFR0rasZpZeTrkEsm06E2aPJXqRlQJcMhWhyTGMcf3kntgAz4oTLoOfwTCheIdlloq75qoDQrJ5DQHWlVldr5oE3QeIdoR+z5JUbHDX99UpjbNZq3Ey6QRyXImOrOgOXU8SoxQHtpSYX0x3NU2vJ14n8lTGg4pgOZ/NB3loYhn5I5HZ5fviosdFeRjijDaoaoJZCVMN1aYqGBxBBV5jr1SIGC1ZKlmiRgIGZSpn2MjwKU528c+CZJHm03WfBCBlNgJ8r5arGZWANfL5q7jWen9gqLXVVcUE0QYd0XQ10q/cp7IyADlnyyyQuOWefwSnzENBHG8vJICRIbI1PyUvNKq4Cga1QiIHmmKzYRUBZN+eSJ8Yydy4rXQC7BvI809kZ0Dj80irLrKIJJtV3ytBGgIz5qrFO7e106ZHzHohjfmSRZv5pisKd73H8lGHkcDedDgrIisXxPEJBCASNhDPv2Cie0t0zHLVVsO3IK1FzU2axGAc1jzllVpUslAlHG+wgoNjshag1d3khYVLm2KOiAqwwbIPRHvBLaK0S5ReXmR0Q2C2LKy0uCPd5/p5JrkhgWoRLEAf//Z"/>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838200" y="3124200"/>
            <a:ext cx="5334000" cy="4185761"/>
          </a:xfrm>
          <a:prstGeom prst="rect">
            <a:avLst/>
          </a:prstGeom>
          <a:noFill/>
        </p:spPr>
        <p:txBody>
          <a:bodyPr wrap="square" rtlCol="0">
            <a:spAutoFit/>
          </a:bodyPr>
          <a:lstStyle/>
          <a:p>
            <a:pPr algn="just"/>
            <a:r>
              <a:rPr lang="en-US" sz="2000" b="1" dirty="0">
                <a:solidFill>
                  <a:srgbClr val="680000"/>
                </a:solidFill>
              </a:rPr>
              <a:t>MEMBERSHIP –INDIAN ORGANISATIONS</a:t>
            </a:r>
          </a:p>
          <a:p>
            <a:pPr algn="just"/>
            <a:endParaRPr lang="en-US" sz="400" b="1" dirty="0">
              <a:solidFill>
                <a:srgbClr val="680000"/>
              </a:solidFill>
            </a:endParaRPr>
          </a:p>
          <a:p>
            <a:pPr algn="just"/>
            <a:r>
              <a:rPr lang="en-US" sz="1400" dirty="0">
                <a:solidFill>
                  <a:srgbClr val="680000"/>
                </a:solidFill>
              </a:rPr>
              <a:t>SIATI membership is open to Industry/Institution engaged in any or all fields of aerospace, such as Research, Design &amp; Development, Manufacturing, Maintenance, Airline, Airport and Infrastructure Business &amp; Management, Education and Training etc. Membership is restricted to industries / institutions only. </a:t>
            </a:r>
          </a:p>
          <a:p>
            <a:pPr algn="just"/>
            <a:endParaRPr lang="en-US" sz="1400" dirty="0">
              <a:solidFill>
                <a:srgbClr val="680000"/>
              </a:solidFill>
            </a:endParaRPr>
          </a:p>
          <a:p>
            <a:pPr algn="just"/>
            <a:r>
              <a:rPr lang="en-US" sz="1400" dirty="0">
                <a:solidFill>
                  <a:srgbClr val="680000"/>
                </a:solidFill>
              </a:rPr>
              <a:t> </a:t>
            </a:r>
          </a:p>
          <a:p>
            <a:pPr algn="just"/>
            <a:endParaRPr lang="en-US" sz="1400" dirty="0">
              <a:solidFill>
                <a:srgbClr val="680000"/>
              </a:solidFill>
            </a:endParaRPr>
          </a:p>
          <a:p>
            <a:pPr algn="just"/>
            <a:endParaRPr lang="en-US" sz="1400" dirty="0">
              <a:solidFill>
                <a:srgbClr val="680000"/>
              </a:solidFill>
            </a:endParaRPr>
          </a:p>
          <a:p>
            <a:pPr algn="just"/>
            <a:r>
              <a:rPr lang="en-US" sz="400" dirty="0">
                <a:solidFill>
                  <a:srgbClr val="680000"/>
                </a:solidFill>
              </a:rPr>
              <a:t>.</a:t>
            </a:r>
            <a:br>
              <a:rPr lang="en-US" sz="1400" dirty="0">
                <a:solidFill>
                  <a:srgbClr val="680000"/>
                </a:solidFill>
              </a:rPr>
            </a:br>
            <a:r>
              <a:rPr lang="en-US" sz="1400" dirty="0"/>
              <a:t>Industries / Institutions engaged in the aerospace field in countries other than India are invited to join as International members.  SIATI will be an important link between overseas and Indian Entrepreneurs / Industry / Institutions and various regulatory agencies and policy makers to establish collaborations and development of technology and business.  There is considerable potential for collaboration in Research, Design, Technology development, Joint Venture, Co-production and partnership in Offset/Counter Trade Programs.  </a:t>
            </a:r>
          </a:p>
        </p:txBody>
      </p:sp>
      <p:sp>
        <p:nvSpPr>
          <p:cNvPr id="12" name="TextBox 11"/>
          <p:cNvSpPr txBox="1"/>
          <p:nvPr/>
        </p:nvSpPr>
        <p:spPr>
          <a:xfrm>
            <a:off x="931789" y="5145024"/>
            <a:ext cx="2725811" cy="369332"/>
          </a:xfrm>
          <a:prstGeom prst="rect">
            <a:avLst/>
          </a:prstGeom>
          <a:solidFill>
            <a:schemeClr val="accent6">
              <a:lumMod val="60000"/>
              <a:lumOff val="40000"/>
            </a:schemeClr>
          </a:solidFill>
        </p:spPr>
        <p:txBody>
          <a:bodyPr wrap="none" rtlCol="0">
            <a:spAutoFit/>
          </a:bodyPr>
          <a:lstStyle/>
          <a:p>
            <a:r>
              <a:rPr lang="en-US" b="1" dirty="0">
                <a:solidFill>
                  <a:srgbClr val="680000"/>
                </a:solidFill>
              </a:rPr>
              <a:t>OVERSEAS ORGANISATION</a:t>
            </a:r>
            <a:endParaRPr lang="en-US" dirty="0"/>
          </a:p>
        </p:txBody>
      </p:sp>
      <p:pic>
        <p:nvPicPr>
          <p:cNvPr id="5" name="Picture 4" descr="A group of people standing on a stage&#10;&#10;Description automatically generated">
            <a:extLst>
              <a:ext uri="{FF2B5EF4-FFF2-40B4-BE49-F238E27FC236}">
                <a16:creationId xmlns:a16="http://schemas.microsoft.com/office/drawing/2014/main" id="{318C1FFF-933B-A850-E37A-8FB5E758CD7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8333" b="30000"/>
          <a:stretch/>
        </p:blipFill>
        <p:spPr>
          <a:xfrm>
            <a:off x="0" y="7239000"/>
            <a:ext cx="6858000" cy="1905000"/>
          </a:xfrm>
          <a:prstGeom prst="rect">
            <a:avLst/>
          </a:prstGeom>
          <a:ln>
            <a:noFill/>
          </a:ln>
          <a:effectLst>
            <a:softEdge rad="112500"/>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TotalTime>
  <Words>371</Words>
  <Application>Microsoft Office PowerPoint</Application>
  <PresentationFormat>On-screen Show (4:3)</PresentationFormat>
  <Paragraphs>43</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Calibri</vt:lpstr>
      <vt:lpstr>Cambria Math</vt:lpstr>
      <vt:lpstr>Footlight MT Light</vt:lpstr>
      <vt:lpstr>Georgia</vt:lpstr>
      <vt:lpstr>Segoe UI Semibold</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siati-3</dc:creator>
  <cp:lastModifiedBy>Siati Teams</cp:lastModifiedBy>
  <cp:revision>79</cp:revision>
  <cp:lastPrinted>2023-12-27T08:03:14Z</cp:lastPrinted>
  <dcterms:created xsi:type="dcterms:W3CDTF">2014-12-30T08:45:55Z</dcterms:created>
  <dcterms:modified xsi:type="dcterms:W3CDTF">2024-02-16T09:25:16Z</dcterms:modified>
</cp:coreProperties>
</file>