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4"/>
  </p:sldMasterIdLst>
  <p:notesMasterIdLst>
    <p:notesMasterId r:id="rId36"/>
  </p:notesMasterIdLst>
  <p:sldIdLst>
    <p:sldId id="257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6" r:id="rId25"/>
    <p:sldId id="295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22" autoAdjust="0"/>
    <p:restoredTop sz="93557" autoAdjust="0"/>
  </p:normalViewPr>
  <p:slideViewPr>
    <p:cSldViewPr snapToGrid="0">
      <p:cViewPr varScale="1">
        <p:scale>
          <a:sx n="64" d="100"/>
          <a:sy n="64" d="100"/>
        </p:scale>
        <p:origin x="59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341149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32194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25003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910020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430996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0543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177121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127786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536522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167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199365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04390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1188777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639949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46925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03652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73813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995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11685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0586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  <p:sldLayoutId id="2147483659" r:id="rId20"/>
    <p:sldLayoutId id="2147483660" r:id="rId21"/>
    <p:sldLayoutId id="2147483661" r:id="rId22"/>
    <p:sldLayoutId id="2147483662" r:id="rId23"/>
    <p:sldLayoutId id="2147483663" r:id="rId24"/>
    <p:sldLayoutId id="2147483664" r:id="rId25"/>
    <p:sldLayoutId id="2147483665" r:id="rId26"/>
    <p:sldLayoutId id="2147483666" r:id="rId27"/>
    <p:sldLayoutId id="2147483667" r:id="rId28"/>
    <p:sldLayoutId id="2147483668" r:id="rId29"/>
    <p:sldLayoutId id="2147483650" r:id="rId3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6900" y="0"/>
            <a:ext cx="6515099" cy="6857999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dirty="0"/>
              <a:t>HOSPITAL </a:t>
            </a:r>
            <a:br>
              <a:rPr lang="en-US" dirty="0"/>
            </a:br>
            <a:r>
              <a:rPr lang="en-US" dirty="0"/>
              <a:t>SQL ANALYSIS</a:t>
            </a:r>
            <a:br>
              <a:rPr lang="en-US" dirty="0"/>
            </a:br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6708580" y="3948432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E50C8A-465D-9C10-4FA0-FAB8D5C7C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99EB110-1CC5-E5CE-B2BC-4966D79AE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A6E53D94-EC9C-C128-7B68-35E0F29DA927}"/>
              </a:ext>
            </a:extLst>
          </p:cNvPr>
          <p:cNvSpPr txBox="1">
            <a:spLocks/>
          </p:cNvSpPr>
          <p:nvPr/>
        </p:nvSpPr>
        <p:spPr>
          <a:xfrm>
            <a:off x="6788974" y="1"/>
            <a:ext cx="5403026" cy="6857999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</p:spPr>
        <p:txBody>
          <a:bodyPr vert="horz" lIns="1116000" tIns="45720" rIns="18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2094B048-9EF1-AE24-EEDA-6C9692B59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905" y="1365143"/>
            <a:ext cx="4774096" cy="2228661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21EDFD8-FA90-763F-6C34-A3EC91B02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41" y="3922954"/>
            <a:ext cx="4128255" cy="22286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7418ED-219F-B3DD-0BDE-48A370466FBB}"/>
              </a:ext>
            </a:extLst>
          </p:cNvPr>
          <p:cNvSpPr txBox="1"/>
          <p:nvPr/>
        </p:nvSpPr>
        <p:spPr>
          <a:xfrm>
            <a:off x="751096" y="678334"/>
            <a:ext cx="7657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6: List the total number of appointments for each doctor.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2" name="Picture 1" descr="Doctor writing on tablet with pen">
            <a:extLst>
              <a:ext uri="{FF2B5EF4-FFF2-40B4-BE49-F238E27FC236}">
                <a16:creationId xmlns:a16="http://schemas.microsoft.com/office/drawing/2014/main" id="{13AEC02D-8FEB-FFE1-9358-3E74C134C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974" y="2"/>
            <a:ext cx="5403026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92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E2011C-0A2A-E297-C7AE-F5F623936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FB0A9C2-5B53-376F-8421-BA2B9DC3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E7CCE630-9A00-6EBB-E61A-6ED476ACE14B}"/>
              </a:ext>
            </a:extLst>
          </p:cNvPr>
          <p:cNvSpPr txBox="1">
            <a:spLocks/>
          </p:cNvSpPr>
          <p:nvPr/>
        </p:nvSpPr>
        <p:spPr>
          <a:xfrm>
            <a:off x="7434337" y="1"/>
            <a:ext cx="4757663" cy="6857999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</p:spPr>
        <p:txBody>
          <a:bodyPr vert="horz" lIns="1116000" tIns="45720" rIns="18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A1818-5C86-C9FC-6057-F4121810E30A}"/>
              </a:ext>
            </a:extLst>
          </p:cNvPr>
          <p:cNvSpPr txBox="1"/>
          <p:nvPr/>
        </p:nvSpPr>
        <p:spPr>
          <a:xfrm>
            <a:off x="701401" y="611458"/>
            <a:ext cx="6732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7:  Find the doctor who had the maximum appointments in the last 30 days. 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A4E9B514-A14D-57F1-30C6-DF08DEC1A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11" y="1384195"/>
            <a:ext cx="4865677" cy="22946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2E3479-ADF2-0C84-F547-6E3E5F183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853" y="4424119"/>
            <a:ext cx="3472812" cy="658244"/>
          </a:xfrm>
          <a:prstGeom prst="rect">
            <a:avLst/>
          </a:prstGeom>
        </p:spPr>
      </p:pic>
      <p:pic>
        <p:nvPicPr>
          <p:cNvPr id="2" name="Picture 1" descr="Stethoscope on white background">
            <a:extLst>
              <a:ext uri="{FF2B5EF4-FFF2-40B4-BE49-F238E27FC236}">
                <a16:creationId xmlns:a16="http://schemas.microsoft.com/office/drawing/2014/main" id="{784C5A75-1887-1929-A228-E73C780DD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37" y="0"/>
            <a:ext cx="4757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8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15B435-8DB5-4D3C-E047-82EAE6C03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97EC62C-A4FC-4E3A-CB5F-3405729EF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0781122C-C73D-8557-0AD9-13EB3C7B47EF}"/>
              </a:ext>
            </a:extLst>
          </p:cNvPr>
          <p:cNvSpPr txBox="1">
            <a:spLocks/>
          </p:cNvSpPr>
          <p:nvPr/>
        </p:nvSpPr>
        <p:spPr>
          <a:xfrm>
            <a:off x="7285383" y="1"/>
            <a:ext cx="4906617" cy="6857999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</p:spPr>
        <p:txBody>
          <a:bodyPr vert="horz" lIns="1116000" tIns="45720" rIns="18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29925-4A83-A8BC-5B90-F4C3940E5F35}"/>
              </a:ext>
            </a:extLst>
          </p:cNvPr>
          <p:cNvSpPr txBox="1"/>
          <p:nvPr/>
        </p:nvSpPr>
        <p:spPr>
          <a:xfrm>
            <a:off x="767127" y="517446"/>
            <a:ext cx="653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8: Show the average number of appointments per doctor per day.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949B1-ED4C-B4A1-F088-73287A2DE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09" y="1335910"/>
            <a:ext cx="5473981" cy="1871934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55DBA5-5582-EE75-316E-DB8F3CA68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22" y="3429000"/>
            <a:ext cx="3004034" cy="2006703"/>
          </a:xfrm>
          <a:prstGeom prst="rect">
            <a:avLst/>
          </a:prstGeom>
        </p:spPr>
      </p:pic>
      <p:pic>
        <p:nvPicPr>
          <p:cNvPr id="2" name="Picture 1" descr="Doctor writing on tablet with pen">
            <a:extLst>
              <a:ext uri="{FF2B5EF4-FFF2-40B4-BE49-F238E27FC236}">
                <a16:creationId xmlns:a16="http://schemas.microsoft.com/office/drawing/2014/main" id="{E60E6A49-02DE-085C-85FA-8AC04C9D7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368" y="1"/>
            <a:ext cx="4906617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9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EBE65C-674C-EB7C-620C-E865EBF57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11F24E7-E463-DF39-ED9F-6FA483491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E93F18D0-0EFC-CC66-1C86-C8EFAFBA6671}"/>
              </a:ext>
            </a:extLst>
          </p:cNvPr>
          <p:cNvSpPr txBox="1">
            <a:spLocks/>
          </p:cNvSpPr>
          <p:nvPr/>
        </p:nvSpPr>
        <p:spPr>
          <a:xfrm>
            <a:off x="8140148" y="1"/>
            <a:ext cx="4051852" cy="6857999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</p:spPr>
        <p:txBody>
          <a:bodyPr vert="horz" lIns="1116000" tIns="45720" rIns="18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87C4A-A59D-3D41-5037-9AEC1123E846}"/>
              </a:ext>
            </a:extLst>
          </p:cNvPr>
          <p:cNvSpPr txBox="1"/>
          <p:nvPr/>
        </p:nvSpPr>
        <p:spPr>
          <a:xfrm>
            <a:off x="840549" y="688883"/>
            <a:ext cx="7299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9: Find all patients who had appointments with more than one doctor.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2885491E-3E89-D5BF-9DE6-B31E2C197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78" y="1516039"/>
            <a:ext cx="5092996" cy="2032231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C697A28-DFBD-6389-48FC-64669E0BB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79" y="3935471"/>
            <a:ext cx="4062679" cy="2162638"/>
          </a:xfrm>
          <a:prstGeom prst="rect">
            <a:avLst/>
          </a:prstGeom>
        </p:spPr>
      </p:pic>
      <p:pic>
        <p:nvPicPr>
          <p:cNvPr id="4" name="Picture 3" descr="Stethoscope on white background">
            <a:extLst>
              <a:ext uri="{FF2B5EF4-FFF2-40B4-BE49-F238E27FC236}">
                <a16:creationId xmlns:a16="http://schemas.microsoft.com/office/drawing/2014/main" id="{696A7C2A-8B82-DB35-468F-596B3B6E5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148" y="0"/>
            <a:ext cx="40518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35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9ADD7E-D910-06D8-81B8-C7F83C7C9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A8C5E9C-66E7-37C1-B835-2FC5E7D73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9D022B60-2EE6-37F3-D756-6DA1D1B2D7FA}"/>
              </a:ext>
            </a:extLst>
          </p:cNvPr>
          <p:cNvSpPr txBox="1">
            <a:spLocks/>
          </p:cNvSpPr>
          <p:nvPr/>
        </p:nvSpPr>
        <p:spPr>
          <a:xfrm>
            <a:off x="6895204" y="1"/>
            <a:ext cx="5296796" cy="6857999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</p:spPr>
        <p:txBody>
          <a:bodyPr vert="horz" lIns="1116000" tIns="45720" rIns="18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33E205-87B4-29BE-4E23-808688A4ED3D}"/>
              </a:ext>
            </a:extLst>
          </p:cNvPr>
          <p:cNvSpPr txBox="1"/>
          <p:nvPr/>
        </p:nvSpPr>
        <p:spPr>
          <a:xfrm>
            <a:off x="889081" y="681012"/>
            <a:ext cx="8815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10: Find the day with the maximum total appointments.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B62B4C5-C188-0543-FBB7-B81048B74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63" y="1321378"/>
            <a:ext cx="4338084" cy="1627109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4779097-FE31-7F35-23E1-DFDF61C8E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93" y="3429000"/>
            <a:ext cx="3070212" cy="663344"/>
          </a:xfrm>
          <a:prstGeom prst="rect">
            <a:avLst/>
          </a:prstGeom>
        </p:spPr>
      </p:pic>
      <p:pic>
        <p:nvPicPr>
          <p:cNvPr id="2" name="Picture 1" descr="Doctor writing on tablet with pen">
            <a:extLst>
              <a:ext uri="{FF2B5EF4-FFF2-40B4-BE49-F238E27FC236}">
                <a16:creationId xmlns:a16="http://schemas.microsoft.com/office/drawing/2014/main" id="{7CD772D5-36DE-E312-6B71-C317D40B1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204" y="1"/>
            <a:ext cx="5296796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48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55F897-2C44-F7C9-1D62-E34516100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CD29B73-3914-91E5-BDB0-DC878BCF0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A462ED62-55D7-B14F-99AA-1BAE2F77751D}"/>
              </a:ext>
            </a:extLst>
          </p:cNvPr>
          <p:cNvSpPr txBox="1">
            <a:spLocks/>
          </p:cNvSpPr>
          <p:nvPr/>
        </p:nvSpPr>
        <p:spPr>
          <a:xfrm>
            <a:off x="6895204" y="1"/>
            <a:ext cx="5296796" cy="6857999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</p:spPr>
        <p:txBody>
          <a:bodyPr vert="horz" lIns="1116000" tIns="45720" rIns="18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B347B-9172-85B4-3A5D-3C7A6A4400C7}"/>
              </a:ext>
            </a:extLst>
          </p:cNvPr>
          <p:cNvSpPr txBox="1"/>
          <p:nvPr/>
        </p:nvSpPr>
        <p:spPr>
          <a:xfrm>
            <a:off x="728171" y="571858"/>
            <a:ext cx="5959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11: Show the total number of patients treated by each doctor.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B9912B63-1388-4561-0CD1-EA3557D62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24" y="1279744"/>
            <a:ext cx="4733176" cy="2235315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A46F096-2BFF-A6CC-3853-3919E4C5B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40" y="3906445"/>
            <a:ext cx="3956998" cy="2025754"/>
          </a:xfrm>
          <a:prstGeom prst="rect">
            <a:avLst/>
          </a:prstGeom>
        </p:spPr>
      </p:pic>
      <p:pic>
        <p:nvPicPr>
          <p:cNvPr id="4" name="Picture 3" descr="Stethoscope on white background">
            <a:extLst>
              <a:ext uri="{FF2B5EF4-FFF2-40B4-BE49-F238E27FC236}">
                <a16:creationId xmlns:a16="http://schemas.microsoft.com/office/drawing/2014/main" id="{A4E7EA33-8E03-ED96-B327-BDB7F7EF7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204" y="0"/>
            <a:ext cx="5296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9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69EB94-A86F-90A6-6C3B-5658C381F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B240F86-1580-33D3-2035-CE88EB958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A0B77755-A13C-8F57-DC66-FA371DFFDEC2}"/>
              </a:ext>
            </a:extLst>
          </p:cNvPr>
          <p:cNvSpPr txBox="1">
            <a:spLocks/>
          </p:cNvSpPr>
          <p:nvPr/>
        </p:nvSpPr>
        <p:spPr>
          <a:xfrm>
            <a:off x="6687879" y="1"/>
            <a:ext cx="5504121" cy="6857999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</p:spPr>
        <p:txBody>
          <a:bodyPr vert="horz" lIns="1116000" tIns="45720" rIns="18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0623C8-EE87-B7D3-A33F-AEFF060BFF7F}"/>
              </a:ext>
            </a:extLst>
          </p:cNvPr>
          <p:cNvSpPr txBox="1"/>
          <p:nvPr/>
        </p:nvSpPr>
        <p:spPr>
          <a:xfrm>
            <a:off x="738444" y="641050"/>
            <a:ext cx="5949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12: Find the doctor who generated the highest billing amount. 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 computer code with black and blue text&#10;&#10;AI-generated content may be incorrect.">
            <a:extLst>
              <a:ext uri="{FF2B5EF4-FFF2-40B4-BE49-F238E27FC236}">
                <a16:creationId xmlns:a16="http://schemas.microsoft.com/office/drawing/2014/main" id="{CC12AE2D-2F78-C0C7-3288-E05C5E0F1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4" y="1535161"/>
            <a:ext cx="5112026" cy="1893839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4441BA-46CB-8AFD-0114-411A2E48F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1" y="3926009"/>
            <a:ext cx="2613950" cy="993313"/>
          </a:xfrm>
          <a:prstGeom prst="rect">
            <a:avLst/>
          </a:prstGeom>
        </p:spPr>
      </p:pic>
      <p:pic>
        <p:nvPicPr>
          <p:cNvPr id="2" name="Picture 1" descr="Doctor writing on tablet with pen">
            <a:extLst>
              <a:ext uri="{FF2B5EF4-FFF2-40B4-BE49-F238E27FC236}">
                <a16:creationId xmlns:a16="http://schemas.microsoft.com/office/drawing/2014/main" id="{3C784A9E-0ED7-2F88-3902-D334C5B2C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878" y="1"/>
            <a:ext cx="5504122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04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AD3DBE-D8A7-7ACE-C3BA-209745141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A789A34-5FA7-C0FF-6695-08FD63A32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1F252823-CF69-EBE9-B7D8-43F854AE03D8}"/>
              </a:ext>
            </a:extLst>
          </p:cNvPr>
          <p:cNvSpPr txBox="1">
            <a:spLocks/>
          </p:cNvSpPr>
          <p:nvPr/>
        </p:nvSpPr>
        <p:spPr>
          <a:xfrm>
            <a:off x="6687879" y="1"/>
            <a:ext cx="5504121" cy="6857999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</p:spPr>
        <p:txBody>
          <a:bodyPr vert="horz" lIns="1116000" tIns="45720" rIns="18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1456B-D1AF-21E4-DDFC-05BEB28D8034}"/>
              </a:ext>
            </a:extLst>
          </p:cNvPr>
          <p:cNvSpPr txBox="1"/>
          <p:nvPr/>
        </p:nvSpPr>
        <p:spPr>
          <a:xfrm>
            <a:off x="938283" y="684852"/>
            <a:ext cx="8815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13: List doctors who have not had any appointments. 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DB90B2-A19C-B70A-31DB-251B33BF1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26" y="1285017"/>
            <a:ext cx="4225920" cy="17628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FA092D-29F3-7797-7C18-F036126FA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72" y="3591680"/>
            <a:ext cx="3680988" cy="2383817"/>
          </a:xfrm>
          <a:prstGeom prst="rect">
            <a:avLst/>
          </a:prstGeom>
        </p:spPr>
      </p:pic>
      <p:pic>
        <p:nvPicPr>
          <p:cNvPr id="4" name="Picture 3" descr="Stethoscope on white background">
            <a:extLst>
              <a:ext uri="{FF2B5EF4-FFF2-40B4-BE49-F238E27FC236}">
                <a16:creationId xmlns:a16="http://schemas.microsoft.com/office/drawing/2014/main" id="{BCF1BB2C-0771-DD82-CF37-3866D53EC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879" y="0"/>
            <a:ext cx="5504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46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4E5EA4-B6A4-959F-CAA5-09A3D4256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8C37FF1-1D99-2F48-3771-CCDCEDEE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216F7717-91C2-75B8-565E-F16CD6083323}"/>
              </a:ext>
            </a:extLst>
          </p:cNvPr>
          <p:cNvSpPr txBox="1">
            <a:spLocks/>
          </p:cNvSpPr>
          <p:nvPr/>
        </p:nvSpPr>
        <p:spPr>
          <a:xfrm>
            <a:off x="7513983" y="1"/>
            <a:ext cx="4678017" cy="6857999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</p:spPr>
        <p:txBody>
          <a:bodyPr vert="horz" lIns="1116000" tIns="45720" rIns="18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70964A-E3FB-8CBD-8B9B-9F23F24F7658}"/>
              </a:ext>
            </a:extLst>
          </p:cNvPr>
          <p:cNvSpPr txBox="1"/>
          <p:nvPr/>
        </p:nvSpPr>
        <p:spPr>
          <a:xfrm>
            <a:off x="724267" y="649552"/>
            <a:ext cx="6879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14: Rank doctors by the total number of treatments performed.  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2A0CD-7FBA-7361-935B-B098AC217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15" y="1222393"/>
            <a:ext cx="5358809" cy="2318249"/>
          </a:xfrm>
          <a:prstGeom prst="rect">
            <a:avLst/>
          </a:prstGeom>
        </p:spPr>
      </p:pic>
      <p:pic>
        <p:nvPicPr>
          <p:cNvPr id="7" name="Picture 6" descr="A screenshot of a table&#10;&#10;AI-generated content may be incorrect.">
            <a:extLst>
              <a:ext uri="{FF2B5EF4-FFF2-40B4-BE49-F238E27FC236}">
                <a16:creationId xmlns:a16="http://schemas.microsoft.com/office/drawing/2014/main" id="{8F8F2BB6-FDA2-4E82-2A29-18CFC4C23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35" y="3913428"/>
            <a:ext cx="4370814" cy="2179027"/>
          </a:xfrm>
          <a:prstGeom prst="rect">
            <a:avLst/>
          </a:prstGeom>
        </p:spPr>
      </p:pic>
      <p:pic>
        <p:nvPicPr>
          <p:cNvPr id="2" name="Picture 1" descr="Stethoscope on white background">
            <a:extLst>
              <a:ext uri="{FF2B5EF4-FFF2-40B4-BE49-F238E27FC236}">
                <a16:creationId xmlns:a16="http://schemas.microsoft.com/office/drawing/2014/main" id="{F05D6FC8-B832-C50E-0280-C774049C5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983" y="0"/>
            <a:ext cx="4678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83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24C00A-432B-4A8C-26ED-279259E9B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A818491-3519-B121-15BC-6F8C0C2A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B6BE7595-385F-F49A-5CFA-66476D20969C}"/>
              </a:ext>
            </a:extLst>
          </p:cNvPr>
          <p:cNvSpPr txBox="1">
            <a:spLocks/>
          </p:cNvSpPr>
          <p:nvPr/>
        </p:nvSpPr>
        <p:spPr>
          <a:xfrm>
            <a:off x="6687879" y="1"/>
            <a:ext cx="5504121" cy="6857999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</p:spPr>
        <p:txBody>
          <a:bodyPr vert="horz" lIns="1116000" tIns="45720" rIns="18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7EDB1-3BE8-DEC1-D114-E68F33BB398C}"/>
              </a:ext>
            </a:extLst>
          </p:cNvPr>
          <p:cNvSpPr txBox="1"/>
          <p:nvPr/>
        </p:nvSpPr>
        <p:spPr>
          <a:xfrm>
            <a:off x="1168540" y="600402"/>
            <a:ext cx="955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15: Find the top 5 patients by total billing amount. 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E81DD89C-A4AA-EF58-E22B-EC69615DC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93" y="1385421"/>
            <a:ext cx="5036288" cy="2215085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CEE2AC4-C801-A818-81B8-3FA68E43C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93" y="4178595"/>
            <a:ext cx="4068726" cy="1562986"/>
          </a:xfrm>
          <a:prstGeom prst="rect">
            <a:avLst/>
          </a:prstGeom>
        </p:spPr>
      </p:pic>
      <p:pic>
        <p:nvPicPr>
          <p:cNvPr id="2" name="Picture 1" descr="Stethoscope on white background">
            <a:extLst>
              <a:ext uri="{FF2B5EF4-FFF2-40B4-BE49-F238E27FC236}">
                <a16:creationId xmlns:a16="http://schemas.microsoft.com/office/drawing/2014/main" id="{A5904965-5B96-216D-9D94-374080A5D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879" y="0"/>
            <a:ext cx="5504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6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A75A89-24C0-B94D-02CD-847FA91E8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5EF157-0359-32BC-52BD-55BAA8389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2156789"/>
          </a:xfrm>
        </p:spPr>
        <p:txBody>
          <a:bodyPr/>
          <a:lstStyle/>
          <a:p>
            <a:pPr algn="ctr">
              <a:lnSpc>
                <a:spcPct val="110000"/>
              </a:lnSpc>
            </a:pPr>
            <a:br>
              <a:rPr lang="en-US" dirty="0"/>
            </a:br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DAB61AD0-390C-A22A-7D6A-0051168EDE6A}"/>
              </a:ext>
            </a:extLst>
          </p:cNvPr>
          <p:cNvSpPr/>
          <p:nvPr/>
        </p:nvSpPr>
        <p:spPr bwMode="white">
          <a:xfrm>
            <a:off x="3744521" y="1337624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bg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70C060-1A0C-213D-C7F4-BDC6227AE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613B3-386F-EE91-0457-6379463E42B2}"/>
              </a:ext>
            </a:extLst>
          </p:cNvPr>
          <p:cNvSpPr txBox="1"/>
          <p:nvPr/>
        </p:nvSpPr>
        <p:spPr>
          <a:xfrm>
            <a:off x="4102101" y="291351"/>
            <a:ext cx="3362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</a:rPr>
              <a:t>Objective</a:t>
            </a:r>
            <a:endParaRPr lang="en-IN" sz="6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4C0ED-2664-9E1C-7085-7A02E523412D}"/>
              </a:ext>
            </a:extLst>
          </p:cNvPr>
          <p:cNvSpPr txBox="1"/>
          <p:nvPr/>
        </p:nvSpPr>
        <p:spPr>
          <a:xfrm>
            <a:off x="671470" y="2552088"/>
            <a:ext cx="967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 analyze data from the Hospital. Hospital Dataset analyze using SQL and solving the problem related to the Hospital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CE0BC-7403-2D1A-9330-88F23FB858F2}"/>
              </a:ext>
            </a:extLst>
          </p:cNvPr>
          <p:cNvSpPr txBox="1"/>
          <p:nvPr/>
        </p:nvSpPr>
        <p:spPr>
          <a:xfrm>
            <a:off x="1113182" y="3421977"/>
            <a:ext cx="62815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. </a:t>
            </a:r>
            <a:r>
              <a:rPr lang="en-IN" sz="2000" b="1" dirty="0">
                <a:solidFill>
                  <a:schemeClr val="bg1"/>
                </a:solidFill>
              </a:rPr>
              <a:t>Manage patient and doctor information efficiently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. Track appointments and treatments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.</a:t>
            </a:r>
            <a:r>
              <a:rPr lang="en-IN" sz="2000" dirty="0"/>
              <a:t> </a:t>
            </a:r>
            <a:r>
              <a:rPr lang="en-IN" sz="2000" b="1" dirty="0">
                <a:solidFill>
                  <a:schemeClr val="bg1"/>
                </a:solidFill>
              </a:rPr>
              <a:t>Record diagnoses and prescriptions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.</a:t>
            </a:r>
            <a:r>
              <a:rPr lang="en-IN" sz="2000" dirty="0"/>
              <a:t> </a:t>
            </a:r>
            <a:r>
              <a:rPr lang="en-IN" sz="2000" b="1" dirty="0">
                <a:solidFill>
                  <a:schemeClr val="bg1"/>
                </a:solidFill>
              </a:rPr>
              <a:t>Generate and manage bills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.</a:t>
            </a:r>
            <a:r>
              <a:rPr lang="en-GB" sz="2000" dirty="0"/>
              <a:t> </a:t>
            </a:r>
            <a:r>
              <a:rPr lang="en-GB" sz="2000" b="1" dirty="0">
                <a:solidFill>
                  <a:schemeClr val="bg1"/>
                </a:solidFill>
              </a:rPr>
              <a:t>Analyze hospital data using SQL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8009D-3CEA-AE6B-B902-36FA60F23C16}"/>
              </a:ext>
            </a:extLst>
          </p:cNvPr>
          <p:cNvSpPr txBox="1"/>
          <p:nvPr/>
        </p:nvSpPr>
        <p:spPr>
          <a:xfrm>
            <a:off x="891992" y="5352106"/>
            <a:ext cx="649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The aim is to extract insights that supports business decisions.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518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5C189D-D49F-80B3-AB12-57BFAA2D9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A58EDCF-8E89-1CC8-EC04-870AF8A0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93195B0A-66E4-ADC6-85BF-9B84FF2DC7FE}"/>
              </a:ext>
            </a:extLst>
          </p:cNvPr>
          <p:cNvSpPr txBox="1">
            <a:spLocks/>
          </p:cNvSpPr>
          <p:nvPr/>
        </p:nvSpPr>
        <p:spPr>
          <a:xfrm>
            <a:off x="6957390" y="1"/>
            <a:ext cx="5234610" cy="6857999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</p:spPr>
        <p:txBody>
          <a:bodyPr vert="horz" lIns="1116000" tIns="45720" rIns="18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9F9D3-0058-2845-5A40-6E5D910D939E}"/>
              </a:ext>
            </a:extLst>
          </p:cNvPr>
          <p:cNvSpPr txBox="1"/>
          <p:nvPr/>
        </p:nvSpPr>
        <p:spPr>
          <a:xfrm>
            <a:off x="870366" y="735606"/>
            <a:ext cx="955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16: Show patients who had more than 3 appointments.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2457CE2D-2C42-E01C-F369-7112F4CB8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91" y="1359893"/>
            <a:ext cx="4671237" cy="1620752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C3EEF4-E426-65DB-6F18-F60D2B80C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17" y="3429000"/>
            <a:ext cx="3143116" cy="2184991"/>
          </a:xfrm>
          <a:prstGeom prst="rect">
            <a:avLst/>
          </a:prstGeom>
        </p:spPr>
      </p:pic>
      <p:pic>
        <p:nvPicPr>
          <p:cNvPr id="2" name="Picture 1" descr="Doctor writing on tablet with pen">
            <a:extLst>
              <a:ext uri="{FF2B5EF4-FFF2-40B4-BE49-F238E27FC236}">
                <a16:creationId xmlns:a16="http://schemas.microsoft.com/office/drawing/2014/main" id="{1FCBBF7A-C1FE-35B0-9170-4D952A1BE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90" y="1"/>
            <a:ext cx="523460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26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F8E832-ABFC-4D62-9084-4B3C98A75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4C1C36E-430B-1787-D210-B21D196CE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0CC8F0A6-4AC4-6171-16A7-28248A6C00D8}"/>
              </a:ext>
            </a:extLst>
          </p:cNvPr>
          <p:cNvSpPr txBox="1">
            <a:spLocks/>
          </p:cNvSpPr>
          <p:nvPr/>
        </p:nvSpPr>
        <p:spPr>
          <a:xfrm>
            <a:off x="7026964" y="1"/>
            <a:ext cx="5165036" cy="6857999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</p:spPr>
        <p:txBody>
          <a:bodyPr vert="horz" lIns="1116000" tIns="45720" rIns="18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4C1F6C-5D9D-1C92-21BA-CB7113AE9E09}"/>
              </a:ext>
            </a:extLst>
          </p:cNvPr>
          <p:cNvSpPr txBox="1"/>
          <p:nvPr/>
        </p:nvSpPr>
        <p:spPr>
          <a:xfrm>
            <a:off x="976303" y="709585"/>
            <a:ext cx="955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17: List patients who visited more than 1 department.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F07D22E0-2234-EED2-CCE6-3C22AE0F6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26043"/>
            <a:ext cx="4965405" cy="2098757"/>
          </a:xfrm>
          <a:prstGeom prst="rect">
            <a:avLst/>
          </a:prstGeom>
        </p:spPr>
      </p:pic>
      <p:pic>
        <p:nvPicPr>
          <p:cNvPr id="6" name="Picture 5" descr="A screenshot of a data&#10;&#10;AI-generated content may be incorrect.">
            <a:extLst>
              <a:ext uri="{FF2B5EF4-FFF2-40B4-BE49-F238E27FC236}">
                <a16:creationId xmlns:a16="http://schemas.microsoft.com/office/drawing/2014/main" id="{5B91BF0E-0444-BE3C-B84D-A11C28EB1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03" y="3641203"/>
            <a:ext cx="2585604" cy="2227969"/>
          </a:xfrm>
          <a:prstGeom prst="rect">
            <a:avLst/>
          </a:prstGeom>
        </p:spPr>
      </p:pic>
      <p:pic>
        <p:nvPicPr>
          <p:cNvPr id="2" name="Picture 1" descr="Doctor writing on tablet with pen">
            <a:extLst>
              <a:ext uri="{FF2B5EF4-FFF2-40B4-BE49-F238E27FC236}">
                <a16:creationId xmlns:a16="http://schemas.microsoft.com/office/drawing/2014/main" id="{1D1AA19C-8F8B-EDAE-D101-ABE26E4A5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964" y="1"/>
            <a:ext cx="5165035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80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0A6EFC-28B4-0FDD-80EC-F669527E9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A73319-6C89-AD73-D055-55A1262F6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65E74942-EE9D-1031-47DE-53E641FFCB5A}"/>
              </a:ext>
            </a:extLst>
          </p:cNvPr>
          <p:cNvSpPr txBox="1">
            <a:spLocks/>
          </p:cNvSpPr>
          <p:nvPr/>
        </p:nvSpPr>
        <p:spPr>
          <a:xfrm>
            <a:off x="6975304" y="1"/>
            <a:ext cx="5216696" cy="6857999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</p:spPr>
        <p:txBody>
          <a:bodyPr vert="horz" lIns="1116000" tIns="45720" rIns="18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0B6E1-D517-6D50-0DCC-02E89596F24F}"/>
              </a:ext>
            </a:extLst>
          </p:cNvPr>
          <p:cNvSpPr txBox="1"/>
          <p:nvPr/>
        </p:nvSpPr>
        <p:spPr>
          <a:xfrm>
            <a:off x="732576" y="528560"/>
            <a:ext cx="5768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18: Find patients who had an appointment but no treatment recorded.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6622E147-DFF6-7392-D944-B6F7B85E2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52" y="1323088"/>
            <a:ext cx="4774019" cy="2250289"/>
          </a:xfrm>
          <a:prstGeom prst="rect">
            <a:avLst/>
          </a:prstGeom>
        </p:spPr>
      </p:pic>
      <p:pic>
        <p:nvPicPr>
          <p:cNvPr id="12" name="Picture 11" descr="A screenshot of a table&#10;&#10;AI-generated content may be incorrect.">
            <a:extLst>
              <a:ext uri="{FF2B5EF4-FFF2-40B4-BE49-F238E27FC236}">
                <a16:creationId xmlns:a16="http://schemas.microsoft.com/office/drawing/2014/main" id="{CB269EF2-64A7-FD1C-A7A8-5193176AB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63" y="3860032"/>
            <a:ext cx="3531051" cy="2072861"/>
          </a:xfrm>
          <a:prstGeom prst="rect">
            <a:avLst/>
          </a:prstGeom>
        </p:spPr>
      </p:pic>
      <p:pic>
        <p:nvPicPr>
          <p:cNvPr id="2" name="Picture 1" descr="Doctor writing on tablet with pen">
            <a:extLst>
              <a:ext uri="{FF2B5EF4-FFF2-40B4-BE49-F238E27FC236}">
                <a16:creationId xmlns:a16="http://schemas.microsoft.com/office/drawing/2014/main" id="{7CC740F6-547C-8C8D-AA42-2F3A5FF6D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04" y="1"/>
            <a:ext cx="5216696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92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8ED5BB-EF11-6615-B465-CB9154EB0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964048B-1128-C337-CB1E-9CDD19D20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2A6A0D73-53F0-FC43-67FE-2FD6223680C7}"/>
              </a:ext>
            </a:extLst>
          </p:cNvPr>
          <p:cNvSpPr txBox="1">
            <a:spLocks/>
          </p:cNvSpPr>
          <p:nvPr/>
        </p:nvSpPr>
        <p:spPr>
          <a:xfrm>
            <a:off x="7380853" y="1"/>
            <a:ext cx="4811147" cy="6857999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</p:spPr>
        <p:txBody>
          <a:bodyPr vert="horz" lIns="1116000" tIns="45720" rIns="18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B6C61D-4B0A-0F71-3A1C-610DD27D66FA}"/>
              </a:ext>
            </a:extLst>
          </p:cNvPr>
          <p:cNvSpPr txBox="1"/>
          <p:nvPr/>
        </p:nvSpPr>
        <p:spPr>
          <a:xfrm>
            <a:off x="1168540" y="600402"/>
            <a:ext cx="6212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19 : Find patients who had a treatment but no billing record.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9744CB6-F96E-4B1D-8923-A423AB872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40" y="1453280"/>
            <a:ext cx="4927460" cy="2228965"/>
          </a:xfrm>
          <a:prstGeom prst="rect">
            <a:avLst/>
          </a:prstGeom>
        </p:spPr>
      </p:pic>
      <p:pic>
        <p:nvPicPr>
          <p:cNvPr id="5" name="Picture 4" descr="A screenshot of a data&#10;&#10;AI-generated content may be incorrect.">
            <a:extLst>
              <a:ext uri="{FF2B5EF4-FFF2-40B4-BE49-F238E27FC236}">
                <a16:creationId xmlns:a16="http://schemas.microsoft.com/office/drawing/2014/main" id="{D79F67D3-270B-4161-0D7E-664E45CFA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40" y="4055603"/>
            <a:ext cx="2570458" cy="2000353"/>
          </a:xfrm>
          <a:prstGeom prst="rect">
            <a:avLst/>
          </a:prstGeom>
        </p:spPr>
      </p:pic>
      <p:pic>
        <p:nvPicPr>
          <p:cNvPr id="2" name="Picture 1" descr="Stethoscope on white background">
            <a:extLst>
              <a:ext uri="{FF2B5EF4-FFF2-40B4-BE49-F238E27FC236}">
                <a16:creationId xmlns:a16="http://schemas.microsoft.com/office/drawing/2014/main" id="{6DAE73DE-A2DE-7329-ED6B-3C95FD5F5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853" y="0"/>
            <a:ext cx="4811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80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EB23AE-8D33-0765-76DB-D431BAE93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885D221-BB01-6753-0BD1-4E23E0637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AE183894-8A4E-AEC3-FF7C-CB40572DAF30}"/>
              </a:ext>
            </a:extLst>
          </p:cNvPr>
          <p:cNvSpPr txBox="1">
            <a:spLocks/>
          </p:cNvSpPr>
          <p:nvPr/>
        </p:nvSpPr>
        <p:spPr>
          <a:xfrm>
            <a:off x="7195930" y="1"/>
            <a:ext cx="4996070" cy="6857999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</p:spPr>
        <p:txBody>
          <a:bodyPr vert="horz" lIns="1116000" tIns="45720" rIns="18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9DFB4-CA79-E356-A152-53DD3E2C1B00}"/>
              </a:ext>
            </a:extLst>
          </p:cNvPr>
          <p:cNvSpPr txBox="1"/>
          <p:nvPr/>
        </p:nvSpPr>
        <p:spPr>
          <a:xfrm>
            <a:off x="566143" y="646320"/>
            <a:ext cx="955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20 : Find the average number of treatments per appointment.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C29A775C-F9F9-A265-409E-02248FD57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34" y="1246485"/>
            <a:ext cx="4578454" cy="1728583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04EAB3B-B622-928A-354C-6DF615140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14" y="3429000"/>
            <a:ext cx="1575919" cy="616186"/>
          </a:xfrm>
          <a:prstGeom prst="rect">
            <a:avLst/>
          </a:prstGeom>
        </p:spPr>
      </p:pic>
      <p:pic>
        <p:nvPicPr>
          <p:cNvPr id="2" name="Picture 1" descr="Stethoscope on white background">
            <a:extLst>
              <a:ext uri="{FF2B5EF4-FFF2-40B4-BE49-F238E27FC236}">
                <a16:creationId xmlns:a16="http://schemas.microsoft.com/office/drawing/2014/main" id="{9B6107E5-BC71-F2D0-8367-F7F9D1091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930" y="0"/>
            <a:ext cx="4996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12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B37A83-0F81-91FC-44EA-112E16D3A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22D85F7-3CCD-CAF3-A7D8-42F099F3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8D4CA30F-A74E-A334-6462-4D5984E3DFC0}"/>
              </a:ext>
            </a:extLst>
          </p:cNvPr>
          <p:cNvSpPr txBox="1">
            <a:spLocks/>
          </p:cNvSpPr>
          <p:nvPr/>
        </p:nvSpPr>
        <p:spPr>
          <a:xfrm>
            <a:off x="6975304" y="1"/>
            <a:ext cx="5216696" cy="6857999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</p:spPr>
        <p:txBody>
          <a:bodyPr vert="horz" lIns="1116000" tIns="45720" rIns="18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5BE577-F73B-F91C-C111-517F3397F32C}"/>
              </a:ext>
            </a:extLst>
          </p:cNvPr>
          <p:cNvSpPr txBox="1"/>
          <p:nvPr/>
        </p:nvSpPr>
        <p:spPr>
          <a:xfrm>
            <a:off x="956583" y="815742"/>
            <a:ext cx="955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21 : Find the total revenue generated per department.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A computer code with black and blue text&#10;&#10;AI-generated content may be incorrect.">
            <a:extLst>
              <a:ext uri="{FF2B5EF4-FFF2-40B4-BE49-F238E27FC236}">
                <a16:creationId xmlns:a16="http://schemas.microsoft.com/office/drawing/2014/main" id="{F768419B-30C0-2744-65FA-AF12E1ED8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535" y="1287647"/>
            <a:ext cx="4288465" cy="1692998"/>
          </a:xfrm>
          <a:prstGeom prst="rect">
            <a:avLst/>
          </a:prstGeom>
        </p:spPr>
      </p:pic>
      <p:pic>
        <p:nvPicPr>
          <p:cNvPr id="6" name="Picture 5" descr="A screenshot of a data&#10;&#10;AI-generated content may be incorrect.">
            <a:extLst>
              <a:ext uri="{FF2B5EF4-FFF2-40B4-BE49-F238E27FC236}">
                <a16:creationId xmlns:a16="http://schemas.microsoft.com/office/drawing/2014/main" id="{5888E9D2-EE6F-B6CA-C302-A2C399548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5" y="3429000"/>
            <a:ext cx="3703366" cy="1985087"/>
          </a:xfrm>
          <a:prstGeom prst="rect">
            <a:avLst/>
          </a:prstGeom>
        </p:spPr>
      </p:pic>
      <p:pic>
        <p:nvPicPr>
          <p:cNvPr id="2" name="Picture 1" descr="Doctor writing on tablet with pen">
            <a:extLst>
              <a:ext uri="{FF2B5EF4-FFF2-40B4-BE49-F238E27FC236}">
                <a16:creationId xmlns:a16="http://schemas.microsoft.com/office/drawing/2014/main" id="{6276B035-33FE-0EFE-CB64-78007FEA6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04" y="1"/>
            <a:ext cx="5216696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80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890A2D-5970-8BA9-B564-EC2410F2D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28FEB26-E412-B328-D74A-BDA77974E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C3245EF5-A7B8-AFAB-F211-C3137751AD86}"/>
              </a:ext>
            </a:extLst>
          </p:cNvPr>
          <p:cNvSpPr txBox="1">
            <a:spLocks/>
          </p:cNvSpPr>
          <p:nvPr/>
        </p:nvSpPr>
        <p:spPr>
          <a:xfrm>
            <a:off x="6975304" y="1"/>
            <a:ext cx="5216696" cy="6857999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</p:spPr>
        <p:txBody>
          <a:bodyPr vert="horz" lIns="1116000" tIns="45720" rIns="18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FFA37-323A-69D7-5224-B328DABAFD9E}"/>
              </a:ext>
            </a:extLst>
          </p:cNvPr>
          <p:cNvSpPr txBox="1"/>
          <p:nvPr/>
        </p:nvSpPr>
        <p:spPr>
          <a:xfrm>
            <a:off x="1073889" y="770634"/>
            <a:ext cx="955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22 : Show the average revenue per patient.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 computer code with black text&#10;&#10;AI-generated content may be incorrect.">
            <a:extLst>
              <a:ext uri="{FF2B5EF4-FFF2-40B4-BE49-F238E27FC236}">
                <a16:creationId xmlns:a16="http://schemas.microsoft.com/office/drawing/2014/main" id="{5DCC3A4F-CFF6-57E5-69B4-2B27AC213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23" y="1287814"/>
            <a:ext cx="4391066" cy="1526878"/>
          </a:xfrm>
          <a:prstGeom prst="rect">
            <a:avLst/>
          </a:prstGeom>
        </p:spPr>
      </p:pic>
      <p:pic>
        <p:nvPicPr>
          <p:cNvPr id="7" name="Picture 6" descr="A screenshot of a data&#10;&#10;AI-generated content may be incorrect.">
            <a:extLst>
              <a:ext uri="{FF2B5EF4-FFF2-40B4-BE49-F238E27FC236}">
                <a16:creationId xmlns:a16="http://schemas.microsoft.com/office/drawing/2014/main" id="{FB67FD6C-B5B1-2C22-AFC1-07F3DB579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89" y="3048832"/>
            <a:ext cx="2732567" cy="2253625"/>
          </a:xfrm>
          <a:prstGeom prst="rect">
            <a:avLst/>
          </a:prstGeom>
        </p:spPr>
      </p:pic>
      <p:pic>
        <p:nvPicPr>
          <p:cNvPr id="2" name="Picture 1" descr="Doctor writing on tablet with pen">
            <a:extLst>
              <a:ext uri="{FF2B5EF4-FFF2-40B4-BE49-F238E27FC236}">
                <a16:creationId xmlns:a16="http://schemas.microsoft.com/office/drawing/2014/main" id="{1AE9FDED-DABE-4D53-8811-DAEB18133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04" y="1"/>
            <a:ext cx="5216696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36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F89065-28E6-350F-CAE5-40396BEC7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7666A8B-6AFD-9833-32C6-62078155E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04CBBB91-1681-F52B-1D70-9531E2A191BC}"/>
              </a:ext>
            </a:extLst>
          </p:cNvPr>
          <p:cNvSpPr txBox="1">
            <a:spLocks/>
          </p:cNvSpPr>
          <p:nvPr/>
        </p:nvSpPr>
        <p:spPr>
          <a:xfrm>
            <a:off x="6943455" y="1"/>
            <a:ext cx="5248545" cy="6857999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</p:spPr>
        <p:txBody>
          <a:bodyPr vert="horz" lIns="1116000" tIns="45720" rIns="18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C6D6F-293F-A0FF-0A8F-B822892456A4}"/>
              </a:ext>
            </a:extLst>
          </p:cNvPr>
          <p:cNvSpPr txBox="1"/>
          <p:nvPr/>
        </p:nvSpPr>
        <p:spPr>
          <a:xfrm>
            <a:off x="828299" y="715949"/>
            <a:ext cx="955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23 : Find the month wise the highest billing amount. 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98D68CA1-8CBE-E42B-0035-959807FF1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51" y="1241080"/>
            <a:ext cx="5248545" cy="1440913"/>
          </a:xfrm>
          <a:prstGeom prst="rect">
            <a:avLst/>
          </a:prstGeom>
        </p:spPr>
      </p:pic>
      <p:pic>
        <p:nvPicPr>
          <p:cNvPr id="6" name="Picture 5" descr="A screenshot of a data&#10;&#10;AI-generated content may be incorrect.">
            <a:extLst>
              <a:ext uri="{FF2B5EF4-FFF2-40B4-BE49-F238E27FC236}">
                <a16:creationId xmlns:a16="http://schemas.microsoft.com/office/drawing/2014/main" id="{FAAFF376-2C56-C8B1-234C-7F73F29F2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39" y="3083760"/>
            <a:ext cx="2628460" cy="2397524"/>
          </a:xfrm>
          <a:prstGeom prst="rect">
            <a:avLst/>
          </a:prstGeom>
        </p:spPr>
      </p:pic>
      <p:pic>
        <p:nvPicPr>
          <p:cNvPr id="2" name="Picture 1" descr="Stethoscope on white background">
            <a:extLst>
              <a:ext uri="{FF2B5EF4-FFF2-40B4-BE49-F238E27FC236}">
                <a16:creationId xmlns:a16="http://schemas.microsoft.com/office/drawing/2014/main" id="{45FF64E8-67D7-9D8A-021A-C94816BC2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557" y="0"/>
            <a:ext cx="5242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17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251F4A-7F51-954F-5805-45EE6F7D5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D696D13-EFF0-5D5E-3751-E16B7BA94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4409A578-5639-071C-E2E6-2B549E3A3A4D}"/>
              </a:ext>
            </a:extLst>
          </p:cNvPr>
          <p:cNvSpPr txBox="1">
            <a:spLocks/>
          </p:cNvSpPr>
          <p:nvPr/>
        </p:nvSpPr>
        <p:spPr>
          <a:xfrm>
            <a:off x="7066722" y="1"/>
            <a:ext cx="5125278" cy="6857999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</p:spPr>
        <p:txBody>
          <a:bodyPr vert="horz" lIns="1116000" tIns="45720" rIns="18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B78B2-74B8-7ABD-79F1-997C147CB9F9}"/>
              </a:ext>
            </a:extLst>
          </p:cNvPr>
          <p:cNvSpPr txBox="1"/>
          <p:nvPr/>
        </p:nvSpPr>
        <p:spPr>
          <a:xfrm>
            <a:off x="865679" y="722124"/>
            <a:ext cx="5614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24 : Find the patients who received multiple treatments in the same appointment. 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9B4760B-C2B1-E839-671B-42A596509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39" y="1547353"/>
            <a:ext cx="4738970" cy="2291043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EA0D68-8D96-4840-0AB0-E4AE18AF0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3" y="3955739"/>
            <a:ext cx="3481415" cy="2291043"/>
          </a:xfrm>
          <a:prstGeom prst="rect">
            <a:avLst/>
          </a:prstGeom>
        </p:spPr>
      </p:pic>
      <p:pic>
        <p:nvPicPr>
          <p:cNvPr id="2" name="Picture 1" descr="Doctor writing on tablet with pen">
            <a:extLst>
              <a:ext uri="{FF2B5EF4-FFF2-40B4-BE49-F238E27FC236}">
                <a16:creationId xmlns:a16="http://schemas.microsoft.com/office/drawing/2014/main" id="{92628F74-0FE6-75B9-9882-9994C70FE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722" y="1"/>
            <a:ext cx="512527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3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A340DD-F4BD-35F3-4789-803B67DBE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53E75CC-B27F-16DC-0953-51AF9A948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0F505E4A-671F-FCB0-3976-E16EE72BD4CF}"/>
              </a:ext>
            </a:extLst>
          </p:cNvPr>
          <p:cNvSpPr txBox="1">
            <a:spLocks/>
          </p:cNvSpPr>
          <p:nvPr/>
        </p:nvSpPr>
        <p:spPr>
          <a:xfrm>
            <a:off x="7006235" y="1"/>
            <a:ext cx="5185765" cy="6857999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</p:spPr>
        <p:txBody>
          <a:bodyPr vert="horz" lIns="1116000" tIns="45720" rIns="18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CB95E-64E6-A304-D2D7-50054F02393E}"/>
              </a:ext>
            </a:extLst>
          </p:cNvPr>
          <p:cNvSpPr txBox="1"/>
          <p:nvPr/>
        </p:nvSpPr>
        <p:spPr>
          <a:xfrm>
            <a:off x="566143" y="531416"/>
            <a:ext cx="9559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25 :Identify patients who used multiple payment methods. 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F5E7F383-C839-62DA-26B4-828BAAD56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50" y="1325456"/>
            <a:ext cx="5030501" cy="1545673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81E6EB2-676B-97AE-C4B7-9FFF2B1A7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28" y="3258879"/>
            <a:ext cx="2885949" cy="2103544"/>
          </a:xfrm>
          <a:prstGeom prst="rect">
            <a:avLst/>
          </a:prstGeom>
        </p:spPr>
      </p:pic>
      <p:pic>
        <p:nvPicPr>
          <p:cNvPr id="2" name="Picture 1" descr="Stethoscope on white background">
            <a:extLst>
              <a:ext uri="{FF2B5EF4-FFF2-40B4-BE49-F238E27FC236}">
                <a16:creationId xmlns:a16="http://schemas.microsoft.com/office/drawing/2014/main" id="{BB345AD7-45B4-556A-82D7-CC6299641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83" y="0"/>
            <a:ext cx="5185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8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4E7035-9EBF-CCE0-49B1-C1160EC7D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50FEB597-BDF8-D5B2-E1A5-EC16CE2A36F8}"/>
              </a:ext>
            </a:extLst>
          </p:cNvPr>
          <p:cNvSpPr/>
          <p:nvPr/>
        </p:nvSpPr>
        <p:spPr bwMode="white">
          <a:xfrm>
            <a:off x="4342174" y="784524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10B7F-5B68-D581-62C8-D75F6F79CC48}"/>
              </a:ext>
            </a:extLst>
          </p:cNvPr>
          <p:cNvSpPr txBox="1"/>
          <p:nvPr/>
        </p:nvSpPr>
        <p:spPr>
          <a:xfrm>
            <a:off x="1252330" y="5734878"/>
            <a:ext cx="649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.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DE56EA-25AD-AC20-35C2-56D7951B89A6}"/>
              </a:ext>
            </a:extLst>
          </p:cNvPr>
          <p:cNvSpPr txBox="1"/>
          <p:nvPr/>
        </p:nvSpPr>
        <p:spPr>
          <a:xfrm>
            <a:off x="4907615" y="26050"/>
            <a:ext cx="3359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Tables Used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9" name="Picture 8" descr="A table with text on it&#10;&#10;AI-generated content may be incorrect.">
            <a:extLst>
              <a:ext uri="{FF2B5EF4-FFF2-40B4-BE49-F238E27FC236}">
                <a16:creationId xmlns:a16="http://schemas.microsoft.com/office/drawing/2014/main" id="{F0EDA8F1-D073-9AAF-8E0C-5EAD31C39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" y="1186189"/>
            <a:ext cx="5142093" cy="24772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C0482E-F2E6-B1EB-A646-E2336A405C67}"/>
              </a:ext>
            </a:extLst>
          </p:cNvPr>
          <p:cNvSpPr txBox="1"/>
          <p:nvPr/>
        </p:nvSpPr>
        <p:spPr>
          <a:xfrm>
            <a:off x="1252330" y="672381"/>
            <a:ext cx="233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Treatment Table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E0FEF4C-26CB-E342-F7B6-E51A6380C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352" y="1104878"/>
            <a:ext cx="5521247" cy="24772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4767EB-1EEE-7C6A-C83F-46EB78827E9B}"/>
              </a:ext>
            </a:extLst>
          </p:cNvPr>
          <p:cNvSpPr txBox="1"/>
          <p:nvPr/>
        </p:nvSpPr>
        <p:spPr>
          <a:xfrm>
            <a:off x="8780365" y="637413"/>
            <a:ext cx="2435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Patients Table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17" name="Picture 16" descr="A table of names&#10;&#10;AI-generated content may be incorrect.">
            <a:extLst>
              <a:ext uri="{FF2B5EF4-FFF2-40B4-BE49-F238E27FC236}">
                <a16:creationId xmlns:a16="http://schemas.microsoft.com/office/drawing/2014/main" id="{551FD00E-9888-67EF-5A4F-7BE88697D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230" y="4136738"/>
            <a:ext cx="4918534" cy="2636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F412DA9-2843-0E77-A9D5-015016106055}"/>
              </a:ext>
            </a:extLst>
          </p:cNvPr>
          <p:cNvSpPr txBox="1"/>
          <p:nvPr/>
        </p:nvSpPr>
        <p:spPr>
          <a:xfrm>
            <a:off x="5574150" y="3736628"/>
            <a:ext cx="202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Doctors Table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20" name="Picture 19" descr="A table with numbers and a date&#10;&#10;AI-generated content may be incorrect.">
            <a:extLst>
              <a:ext uri="{FF2B5EF4-FFF2-40B4-BE49-F238E27FC236}">
                <a16:creationId xmlns:a16="http://schemas.microsoft.com/office/drawing/2014/main" id="{8D68618D-882E-917E-B2C2-13E17A3140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0197"/>
            <a:ext cx="4193187" cy="263274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3F12523-BAF0-D31F-C995-16479D9DEA05}"/>
              </a:ext>
            </a:extLst>
          </p:cNvPr>
          <p:cNvSpPr txBox="1"/>
          <p:nvPr/>
        </p:nvSpPr>
        <p:spPr>
          <a:xfrm>
            <a:off x="680484" y="3736628"/>
            <a:ext cx="2328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Appointment Table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23" name="Picture 22" descr="A screenshot of a table&#10;&#10;AI-generated content may be incorrect.">
            <a:extLst>
              <a:ext uri="{FF2B5EF4-FFF2-40B4-BE49-F238E27FC236}">
                <a16:creationId xmlns:a16="http://schemas.microsoft.com/office/drawing/2014/main" id="{56674879-3045-54CE-7976-5E53C888F2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506" y="4136737"/>
            <a:ext cx="2600355" cy="26362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C572176-C487-A3AA-FBF9-1A9D89B7D9F6}"/>
              </a:ext>
            </a:extLst>
          </p:cNvPr>
          <p:cNvSpPr txBox="1"/>
          <p:nvPr/>
        </p:nvSpPr>
        <p:spPr>
          <a:xfrm>
            <a:off x="10594004" y="3536573"/>
            <a:ext cx="141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Bill_Table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25" name="Title 2">
            <a:extLst>
              <a:ext uri="{FF2B5EF4-FFF2-40B4-BE49-F238E27FC236}">
                <a16:creationId xmlns:a16="http://schemas.microsoft.com/office/drawing/2014/main" id="{56FCE4F8-21EF-CE30-B68B-B940BD57AF22}"/>
              </a:ext>
            </a:extLst>
          </p:cNvPr>
          <p:cNvSpPr txBox="1">
            <a:spLocks/>
          </p:cNvSpPr>
          <p:nvPr/>
        </p:nvSpPr>
        <p:spPr>
          <a:xfrm>
            <a:off x="2339008" y="101827"/>
            <a:ext cx="7513983" cy="616871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116000" tIns="45720" rIns="18000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23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AB1F11-513B-8AAE-D64A-B9DF25388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A76B07F-BD93-01A2-3AE3-834F2CE24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6D492A50-7B5C-1991-E425-30A71B196855}"/>
              </a:ext>
            </a:extLst>
          </p:cNvPr>
          <p:cNvSpPr txBox="1">
            <a:spLocks/>
          </p:cNvSpPr>
          <p:nvPr/>
        </p:nvSpPr>
        <p:spPr>
          <a:xfrm>
            <a:off x="6935749" y="1"/>
            <a:ext cx="5256251" cy="6857999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</p:spPr>
        <p:txBody>
          <a:bodyPr vert="horz" lIns="1116000" tIns="45720" rIns="18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67B4FA-212E-3D4D-C134-329A8547641B}"/>
              </a:ext>
            </a:extLst>
          </p:cNvPr>
          <p:cNvSpPr txBox="1"/>
          <p:nvPr/>
        </p:nvSpPr>
        <p:spPr>
          <a:xfrm>
            <a:off x="754875" y="602342"/>
            <a:ext cx="5913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26 : Find the doctor-patient pairs who had  equal or more than 1 appointments.  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FB72E2EA-8F14-8AB1-7BA7-FC61FD961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51" y="1332271"/>
            <a:ext cx="5324376" cy="1648374"/>
          </a:xfrm>
          <a:prstGeom prst="rect">
            <a:avLst/>
          </a:prstGeom>
        </p:spPr>
      </p:pic>
      <p:pic>
        <p:nvPicPr>
          <p:cNvPr id="10" name="Picture 9" descr="A screenshot of a table&#10;&#10;AI-generated content may be incorrect.">
            <a:extLst>
              <a:ext uri="{FF2B5EF4-FFF2-40B4-BE49-F238E27FC236}">
                <a16:creationId xmlns:a16="http://schemas.microsoft.com/office/drawing/2014/main" id="{D80302EE-BC06-28A9-84F7-3605E3366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34" y="3168126"/>
            <a:ext cx="2808681" cy="2208065"/>
          </a:xfrm>
          <a:prstGeom prst="rect">
            <a:avLst/>
          </a:prstGeom>
        </p:spPr>
      </p:pic>
      <p:pic>
        <p:nvPicPr>
          <p:cNvPr id="2" name="Picture 1" descr="Stethoscope on white background">
            <a:extLst>
              <a:ext uri="{FF2B5EF4-FFF2-40B4-BE49-F238E27FC236}">
                <a16:creationId xmlns:a16="http://schemas.microsoft.com/office/drawing/2014/main" id="{1BB16269-5B68-04AF-30C9-5EBCE4285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297" y="0"/>
            <a:ext cx="5256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95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56EE1-B3ED-D241-A98D-92593E3DD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5E76FE00-C4E0-A43A-A826-E0D1668FB51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" b="25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4A0F7CE-FA0D-7B78-588B-AF60FBE3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939" y="0"/>
            <a:ext cx="7655442" cy="6858000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AD47CFB2-9D85-A266-826D-CAEFA6A05D77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014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DEE581-4F41-8484-623F-0ABE430CB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9066F83-BAA7-DEB5-F778-C0E39D9C0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23FB0-A064-5BA5-AD1C-47057B402BA6}"/>
              </a:ext>
            </a:extLst>
          </p:cNvPr>
          <p:cNvSpPr txBox="1"/>
          <p:nvPr/>
        </p:nvSpPr>
        <p:spPr>
          <a:xfrm>
            <a:off x="958656" y="831904"/>
            <a:ext cx="715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1 -  KPIS: Total revenue generated by all doctors (or hospital)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F2B20B-7026-E341-06D0-ACC70DA99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71" y="1201236"/>
            <a:ext cx="4742456" cy="478709"/>
          </a:xfrm>
          <a:prstGeom prst="rect">
            <a:avLst/>
          </a:prstGeom>
        </p:spPr>
      </p:pic>
      <p:pic>
        <p:nvPicPr>
          <p:cNvPr id="19" name="Picture 18" descr="A close-up of a number&#10;&#10;AI-generated content may be incorrect.">
            <a:extLst>
              <a:ext uri="{FF2B5EF4-FFF2-40B4-BE49-F238E27FC236}">
                <a16:creationId xmlns:a16="http://schemas.microsoft.com/office/drawing/2014/main" id="{CADF6DBD-855C-74F2-42A1-95A65B0E8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82" y="2441222"/>
            <a:ext cx="2310472" cy="987778"/>
          </a:xfrm>
          <a:prstGeom prst="rect">
            <a:avLst/>
          </a:prstGeom>
        </p:spPr>
      </p:pic>
      <p:sp>
        <p:nvSpPr>
          <p:cNvPr id="20" name="Title 2">
            <a:extLst>
              <a:ext uri="{FF2B5EF4-FFF2-40B4-BE49-F238E27FC236}">
                <a16:creationId xmlns:a16="http://schemas.microsoft.com/office/drawing/2014/main" id="{5E407EAF-F9AA-9B14-FC4B-5F93C8F97C05}"/>
              </a:ext>
            </a:extLst>
          </p:cNvPr>
          <p:cNvSpPr txBox="1">
            <a:spLocks/>
          </p:cNvSpPr>
          <p:nvPr/>
        </p:nvSpPr>
        <p:spPr>
          <a:xfrm>
            <a:off x="6895204" y="1"/>
            <a:ext cx="5296796" cy="6857999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</p:spPr>
        <p:txBody>
          <a:bodyPr vert="horz" lIns="1116000" tIns="45720" rIns="18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br>
              <a:rPr lang="en-US" dirty="0"/>
            </a:br>
            <a:endParaRPr lang="en-US" dirty="0"/>
          </a:p>
        </p:txBody>
      </p:sp>
      <p:pic>
        <p:nvPicPr>
          <p:cNvPr id="3" name="Picture 2" descr="Doctor writing on tablet with pen">
            <a:extLst>
              <a:ext uri="{FF2B5EF4-FFF2-40B4-BE49-F238E27FC236}">
                <a16:creationId xmlns:a16="http://schemas.microsoft.com/office/drawing/2014/main" id="{E2B344E1-08D7-46B2-D748-AB31CA84D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204" y="1"/>
            <a:ext cx="5296796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6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43E524-DE5C-FA5A-4CE9-91E8D5AC9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65C3332-3DC8-54B6-27C2-ACE1D1AEC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E1FA8-2BD2-967A-A7E0-CAC9549D401B}"/>
              </a:ext>
            </a:extLst>
          </p:cNvPr>
          <p:cNvSpPr txBox="1"/>
          <p:nvPr/>
        </p:nvSpPr>
        <p:spPr>
          <a:xfrm>
            <a:off x="916126" y="831904"/>
            <a:ext cx="715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2 -  KPIS: Total Appointments in the hospital BY Doctor</a:t>
            </a: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F4FD6583-F0B8-9C89-C9E2-4974EB570540}"/>
              </a:ext>
            </a:extLst>
          </p:cNvPr>
          <p:cNvSpPr txBox="1">
            <a:spLocks/>
          </p:cNvSpPr>
          <p:nvPr/>
        </p:nvSpPr>
        <p:spPr>
          <a:xfrm>
            <a:off x="6895204" y="1"/>
            <a:ext cx="5296796" cy="6857999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</p:spPr>
        <p:txBody>
          <a:bodyPr vert="horz" lIns="1116000" tIns="45720" rIns="18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FA84B1-0909-09FA-6D62-309EBA6BF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58" y="1334970"/>
            <a:ext cx="4502381" cy="495787"/>
          </a:xfrm>
          <a:prstGeom prst="rect">
            <a:avLst/>
          </a:prstGeom>
        </p:spPr>
      </p:pic>
      <p:pic>
        <p:nvPicPr>
          <p:cNvPr id="6" name="Picture 5" descr="A close up of a computer screen&#10;&#10;AI-generated content may be incorrect.">
            <a:extLst>
              <a:ext uri="{FF2B5EF4-FFF2-40B4-BE49-F238E27FC236}">
                <a16:creationId xmlns:a16="http://schemas.microsoft.com/office/drawing/2014/main" id="{5CAE43D6-A0AF-8403-E98A-D161FC8D2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26" y="2580734"/>
            <a:ext cx="2140294" cy="936231"/>
          </a:xfrm>
          <a:prstGeom prst="rect">
            <a:avLst/>
          </a:prstGeom>
        </p:spPr>
      </p:pic>
      <p:pic>
        <p:nvPicPr>
          <p:cNvPr id="2" name="Picture 1" descr="Doctor writing on tablet with pen">
            <a:extLst>
              <a:ext uri="{FF2B5EF4-FFF2-40B4-BE49-F238E27FC236}">
                <a16:creationId xmlns:a16="http://schemas.microsoft.com/office/drawing/2014/main" id="{E9F42126-DCA8-550C-AD58-251E22FF7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204" y="9940"/>
            <a:ext cx="5296796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6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188191-8A04-9FEF-6CCA-3FAF688FB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2132B69-C0D5-8733-4437-3D549B391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F69E9-31F7-7AE9-071C-B19B9C313BB1}"/>
              </a:ext>
            </a:extLst>
          </p:cNvPr>
          <p:cNvSpPr txBox="1"/>
          <p:nvPr/>
        </p:nvSpPr>
        <p:spPr>
          <a:xfrm>
            <a:off x="916126" y="831904"/>
            <a:ext cx="715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3 - KPIS : Total Treatment given in the Hospital</a:t>
            </a:r>
          </a:p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AC66F234-36A4-CD0A-DC8C-5D599A31F9BD}"/>
              </a:ext>
            </a:extLst>
          </p:cNvPr>
          <p:cNvSpPr txBox="1">
            <a:spLocks/>
          </p:cNvSpPr>
          <p:nvPr/>
        </p:nvSpPr>
        <p:spPr>
          <a:xfrm>
            <a:off x="6895204" y="1"/>
            <a:ext cx="5296796" cy="6857999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</p:spPr>
        <p:txBody>
          <a:bodyPr vert="horz" lIns="1116000" tIns="45720" rIns="18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789AC-E1EF-DA97-E12A-09400140F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133" y="1265835"/>
            <a:ext cx="4355140" cy="424800"/>
          </a:xfrm>
          <a:prstGeom prst="rect">
            <a:avLst/>
          </a:prstGeom>
        </p:spPr>
      </p:pic>
      <p:pic>
        <p:nvPicPr>
          <p:cNvPr id="8" name="Picture 7" descr="A close up of a sign&#10;&#10;AI-generated content may be incorrect.">
            <a:extLst>
              <a:ext uri="{FF2B5EF4-FFF2-40B4-BE49-F238E27FC236}">
                <a16:creationId xmlns:a16="http://schemas.microsoft.com/office/drawing/2014/main" id="{669EE35D-6330-2F61-E9BE-8F362C64C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26" y="2519889"/>
            <a:ext cx="1858629" cy="769963"/>
          </a:xfrm>
          <a:prstGeom prst="rect">
            <a:avLst/>
          </a:prstGeom>
        </p:spPr>
      </p:pic>
      <p:pic>
        <p:nvPicPr>
          <p:cNvPr id="3" name="Picture 2" descr="Stethoscope on white background">
            <a:extLst>
              <a:ext uri="{FF2B5EF4-FFF2-40B4-BE49-F238E27FC236}">
                <a16:creationId xmlns:a16="http://schemas.microsoft.com/office/drawing/2014/main" id="{956BA806-2C9F-A877-3ABC-F7643AAA5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204" y="0"/>
            <a:ext cx="5296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4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7EB357-90B9-15DB-38DA-F7BEFD4C0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35F8ED2-FA34-391F-53A7-60D41CE13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56B13-341C-E2A3-397A-63B364C8EADE}"/>
              </a:ext>
            </a:extLst>
          </p:cNvPr>
          <p:cNvSpPr txBox="1"/>
          <p:nvPr/>
        </p:nvSpPr>
        <p:spPr>
          <a:xfrm>
            <a:off x="916126" y="831903"/>
            <a:ext cx="538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4 – KPIS: Total_Patients admit in the hospital</a:t>
            </a: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64F31064-0686-0D49-7D12-CE897C3C4B6E}"/>
              </a:ext>
            </a:extLst>
          </p:cNvPr>
          <p:cNvSpPr txBox="1">
            <a:spLocks/>
          </p:cNvSpPr>
          <p:nvPr/>
        </p:nvSpPr>
        <p:spPr>
          <a:xfrm>
            <a:off x="6895204" y="1"/>
            <a:ext cx="5296796" cy="6857999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</p:spPr>
        <p:txBody>
          <a:bodyPr vert="horz" lIns="1116000" tIns="45720" rIns="18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7A4E8-A0AA-CF26-09F8-3DF3AC398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72" y="1355960"/>
            <a:ext cx="3967727" cy="435455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E536D2-98B2-71FC-EFAB-D4B7E9317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26" y="2643809"/>
            <a:ext cx="1876770" cy="974303"/>
          </a:xfrm>
          <a:prstGeom prst="rect">
            <a:avLst/>
          </a:prstGeom>
        </p:spPr>
      </p:pic>
      <p:pic>
        <p:nvPicPr>
          <p:cNvPr id="5" name="Picture 4" descr="Stethoscope on white background">
            <a:extLst>
              <a:ext uri="{FF2B5EF4-FFF2-40B4-BE49-F238E27FC236}">
                <a16:creationId xmlns:a16="http://schemas.microsoft.com/office/drawing/2014/main" id="{27BBCCAB-4A6A-A58D-C6CA-3FDCBDF6E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204" y="0"/>
            <a:ext cx="5296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4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7F9482-8458-92EE-2768-ED7861D94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22793F0-6989-3E2D-BC64-E7CED2A0C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5F7480-619B-8E90-6046-DFE5C94ADAB7}"/>
              </a:ext>
            </a:extLst>
          </p:cNvPr>
          <p:cNvSpPr txBox="1"/>
          <p:nvPr/>
        </p:nvSpPr>
        <p:spPr>
          <a:xfrm>
            <a:off x="916126" y="831903"/>
            <a:ext cx="538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5 -  KPIS : Count Status check in the hospital</a:t>
            </a: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6065F6F9-9705-B61F-B351-55BCE26A11B0}"/>
              </a:ext>
            </a:extLst>
          </p:cNvPr>
          <p:cNvSpPr txBox="1">
            <a:spLocks/>
          </p:cNvSpPr>
          <p:nvPr/>
        </p:nvSpPr>
        <p:spPr>
          <a:xfrm>
            <a:off x="6895204" y="1"/>
            <a:ext cx="5296796" cy="6857999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</p:spPr>
        <p:txBody>
          <a:bodyPr vert="horz" lIns="1116000" tIns="45720" rIns="18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 descr="A close-up of several words&#10;&#10;AI-generated content may be incorrect.">
            <a:extLst>
              <a:ext uri="{FF2B5EF4-FFF2-40B4-BE49-F238E27FC236}">
                <a16:creationId xmlns:a16="http://schemas.microsoft.com/office/drawing/2014/main" id="{65496F31-DF0C-DDB0-6DDB-93A4AB302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98" y="1482087"/>
            <a:ext cx="5205930" cy="1165250"/>
          </a:xfrm>
          <a:prstGeom prst="rect">
            <a:avLst/>
          </a:prstGeom>
        </p:spPr>
      </p:pic>
      <p:pic>
        <p:nvPicPr>
          <p:cNvPr id="8" name="Picture 7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E96BE65B-067A-BECE-7C14-D822375CC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43" y="3429000"/>
            <a:ext cx="3473897" cy="685800"/>
          </a:xfrm>
          <a:prstGeom prst="rect">
            <a:avLst/>
          </a:prstGeom>
        </p:spPr>
      </p:pic>
      <p:pic>
        <p:nvPicPr>
          <p:cNvPr id="3" name="Picture 2" descr="Stethoscope on white background">
            <a:extLst>
              <a:ext uri="{FF2B5EF4-FFF2-40B4-BE49-F238E27FC236}">
                <a16:creationId xmlns:a16="http://schemas.microsoft.com/office/drawing/2014/main" id="{3473D537-6938-CA9B-54AD-7F06B7CE9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204" y="0"/>
            <a:ext cx="5296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0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935CF9-E796-1FF9-5543-8ECFA4CDE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913F660-28A0-CB0C-0DEA-E9CEA530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6A13E2-B5E8-2C16-B570-C5F16099F03F}"/>
              </a:ext>
            </a:extLst>
          </p:cNvPr>
          <p:cNvSpPr txBox="1"/>
          <p:nvPr/>
        </p:nvSpPr>
        <p:spPr>
          <a:xfrm>
            <a:off x="808704" y="889378"/>
            <a:ext cx="600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5 – Describe the payment method and share the percentage for contribute to the payment..</a:t>
            </a: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393C69E3-DCF8-94F0-7F06-5DCC587BD547}"/>
              </a:ext>
            </a:extLst>
          </p:cNvPr>
          <p:cNvSpPr txBox="1">
            <a:spLocks/>
          </p:cNvSpPr>
          <p:nvPr/>
        </p:nvSpPr>
        <p:spPr>
          <a:xfrm>
            <a:off x="6895204" y="1"/>
            <a:ext cx="5296796" cy="6857999"/>
          </a:xfrm>
          <a:prstGeom prst="rect">
            <a:avLst/>
          </a:prstGeom>
          <a:solidFill>
            <a:schemeClr val="bg2">
              <a:lumMod val="40000"/>
              <a:lumOff val="60000"/>
              <a:alpha val="70000"/>
            </a:schemeClr>
          </a:solidFill>
        </p:spPr>
        <p:txBody>
          <a:bodyPr vert="horz" lIns="1116000" tIns="45720" rIns="180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br>
              <a:rPr lang="en-US" dirty="0"/>
            </a:br>
            <a:endParaRPr lang="en-US" dirty="0"/>
          </a:p>
        </p:txBody>
      </p:sp>
      <p:pic>
        <p:nvPicPr>
          <p:cNvPr id="3" name="Picture 2" descr="A close up of words&#10;&#10;AI-generated content may be incorrect.">
            <a:extLst>
              <a:ext uri="{FF2B5EF4-FFF2-40B4-BE49-F238E27FC236}">
                <a16:creationId xmlns:a16="http://schemas.microsoft.com/office/drawing/2014/main" id="{A423EA4A-9ED5-35C7-21AD-C4F9A0627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52" y="1619340"/>
            <a:ext cx="5569006" cy="1258602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379CD24-8BEE-8AA3-7E35-3666F3C82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51" y="3429000"/>
            <a:ext cx="2954273" cy="1143000"/>
          </a:xfrm>
          <a:prstGeom prst="rect">
            <a:avLst/>
          </a:prstGeom>
        </p:spPr>
      </p:pic>
      <p:pic>
        <p:nvPicPr>
          <p:cNvPr id="2" name="Picture 1" descr="Doctor writing on tablet with pen">
            <a:extLst>
              <a:ext uri="{FF2B5EF4-FFF2-40B4-BE49-F238E27FC236}">
                <a16:creationId xmlns:a16="http://schemas.microsoft.com/office/drawing/2014/main" id="{3A9653FC-614D-6F3B-84F0-FFAEA8F28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204" y="1"/>
            <a:ext cx="5296796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00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purl.org/dc/dcmitype/"/>
    <ds:schemaRef ds:uri="16c05727-aa75-4e4a-9b5f-8a80a116589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239</TotalTime>
  <Words>437</Words>
  <Application>Microsoft Office PowerPoint</Application>
  <PresentationFormat>Widescreen</PresentationFormat>
  <Paragraphs>73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Tw Cen MT</vt:lpstr>
      <vt:lpstr>Circuit</vt:lpstr>
      <vt:lpstr>HOSPITAL  SQL ANALYSIS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adarsh jha</dc:creator>
  <cp:lastModifiedBy>adarsh jha</cp:lastModifiedBy>
  <cp:revision>6</cp:revision>
  <dcterms:created xsi:type="dcterms:W3CDTF">2025-09-30T09:48:52Z</dcterms:created>
  <dcterms:modified xsi:type="dcterms:W3CDTF">2025-09-30T15:20:38Z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