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web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35C4A-8EDD-F279-FFEB-35070D40EC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A1FB2F4-AF33-22D9-A6DD-57D720E6B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BFDFF81-1E2C-AAB4-8F43-CEB3FF6A37E8}"/>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5" name="Footer Placeholder 4">
            <a:extLst>
              <a:ext uri="{FF2B5EF4-FFF2-40B4-BE49-F238E27FC236}">
                <a16:creationId xmlns:a16="http://schemas.microsoft.com/office/drawing/2014/main" xmlns="" id="{592E3790-E336-EE95-F75C-A54D004357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3BB306-2C99-6512-FAE1-4D52A0A8ECB0}"/>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298594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86283-25CB-401C-5BEA-AE20A98187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3596E13-F203-1A39-6D7B-FCCCD3290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A75033-C0D6-C5F5-FCF9-7B1C8F1853DA}"/>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5" name="Footer Placeholder 4">
            <a:extLst>
              <a:ext uri="{FF2B5EF4-FFF2-40B4-BE49-F238E27FC236}">
                <a16:creationId xmlns:a16="http://schemas.microsoft.com/office/drawing/2014/main" xmlns="" id="{93BAFB22-3546-88AB-4AD4-92FE9F70C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A8E660-C717-DCD2-094D-55ED335411D9}"/>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348045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035CF20-49DA-8ACE-4AAF-940C0BEDD4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B572228-3FE4-E51F-7731-EA5BD5AE2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BDC770-513E-DE8A-C346-503F28FB728A}"/>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5" name="Footer Placeholder 4">
            <a:extLst>
              <a:ext uri="{FF2B5EF4-FFF2-40B4-BE49-F238E27FC236}">
                <a16:creationId xmlns:a16="http://schemas.microsoft.com/office/drawing/2014/main" xmlns="" id="{0017FEA2-1E9C-6623-2855-B8B5CF1C4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2C3C18-5206-FC1F-3F45-DB9247B5DCA3}"/>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301897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C7866-E70B-2D67-48C5-7C5DC89CC7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49B46F-44D8-0C25-1154-8BA44ABD2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2E3F82F-D69A-46AD-AFFA-2F02A4D1574D}"/>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5" name="Footer Placeholder 4">
            <a:extLst>
              <a:ext uri="{FF2B5EF4-FFF2-40B4-BE49-F238E27FC236}">
                <a16:creationId xmlns:a16="http://schemas.microsoft.com/office/drawing/2014/main" xmlns="" id="{15FF2AB9-BA3F-7487-0942-53E8E3B13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6BD364-6654-46AB-542E-348E2CE7C586}"/>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376164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F7370-A64D-D69D-8AD5-1A4FDB5EC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AE7385-73EA-29FA-C9A7-0741BC11F8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FE63380-8B1F-9EC1-0120-6BEF21686B30}"/>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5" name="Footer Placeholder 4">
            <a:extLst>
              <a:ext uri="{FF2B5EF4-FFF2-40B4-BE49-F238E27FC236}">
                <a16:creationId xmlns:a16="http://schemas.microsoft.com/office/drawing/2014/main" xmlns="" id="{A26B9655-CE89-7FE4-F3E6-54E9778BA5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0E95AAA-C1E0-4E87-50B0-2F6BE156E894}"/>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302400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87FD1-F4E3-A50F-8F6A-CE28352B4A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98925A-4A00-A38D-7293-53421614A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129BBDD-772D-4EB3-F1D2-9EE02CF20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16E1A5B-3333-506F-7FFC-E073C7B2252C}"/>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6" name="Footer Placeholder 5">
            <a:extLst>
              <a:ext uri="{FF2B5EF4-FFF2-40B4-BE49-F238E27FC236}">
                <a16:creationId xmlns:a16="http://schemas.microsoft.com/office/drawing/2014/main" xmlns="" id="{69204D16-6A75-F1AA-87F5-E1118E566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F5B161-99F0-279C-0E50-2EB1BB893C31}"/>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26691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F996A-6632-09A2-175B-53A16E4C0F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CB0810A-8794-58EB-E70F-E2C3D877F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26CD687-3A41-0D4B-1F52-E39BD8A44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B971576-9830-0C9E-F401-474322233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4765EB7-3E39-3520-DA18-D8D01FF9BA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AAD54D4-BF85-20BD-3195-E27407FF6EF6}"/>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8" name="Footer Placeholder 7">
            <a:extLst>
              <a:ext uri="{FF2B5EF4-FFF2-40B4-BE49-F238E27FC236}">
                <a16:creationId xmlns:a16="http://schemas.microsoft.com/office/drawing/2014/main" xmlns="" id="{6D7C94E3-3695-23F8-4DEA-14282A6491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F42AA7E-6D75-FC4B-110B-90152EF9CB0C}"/>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45994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DF615-0759-84CD-A57D-DC435C72E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8B061FA-890E-78EB-20A6-051F840785DD}"/>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4" name="Footer Placeholder 3">
            <a:extLst>
              <a:ext uri="{FF2B5EF4-FFF2-40B4-BE49-F238E27FC236}">
                <a16:creationId xmlns:a16="http://schemas.microsoft.com/office/drawing/2014/main" xmlns="" id="{AAB361DD-E16E-030D-EC38-1072D2D245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E3C0BDA-2BBA-BFA7-C140-15C05AD9CFB9}"/>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290376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EE27A90-0260-829D-B281-63E497D643EC}"/>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3" name="Footer Placeholder 2">
            <a:extLst>
              <a:ext uri="{FF2B5EF4-FFF2-40B4-BE49-F238E27FC236}">
                <a16:creationId xmlns:a16="http://schemas.microsoft.com/office/drawing/2014/main" xmlns="" id="{C2DC45AB-F8D2-C793-5C5A-6A60C53128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558E730-8F73-1C15-9F4B-9D1BC2E51450}"/>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54023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98EB1-585E-7381-B860-39A92BD39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1A99EC4-9819-11B3-6591-F6D0CF484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D25C6C7-9813-589D-8B8E-D1830D91F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4B9A14-62AA-9CB7-3FBB-35490E64557A}"/>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6" name="Footer Placeholder 5">
            <a:extLst>
              <a:ext uri="{FF2B5EF4-FFF2-40B4-BE49-F238E27FC236}">
                <a16:creationId xmlns:a16="http://schemas.microsoft.com/office/drawing/2014/main" xmlns="" id="{C33DC7D9-6180-E7B7-7BD9-473166FFC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E14CD7-0589-ABFE-6BC2-141599128704}"/>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260173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BF2E6-F5DE-407C-09C5-F824821FB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C04D6DC-9D15-59D7-E75D-6C9B63739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342E2D9-3AAB-BBF8-A825-4E74A422E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BD57622-5E27-ED61-CE39-2AB6F5ED54F3}"/>
              </a:ext>
            </a:extLst>
          </p:cNvPr>
          <p:cNvSpPr>
            <a:spLocks noGrp="1"/>
          </p:cNvSpPr>
          <p:nvPr>
            <p:ph type="dt" sz="half" idx="10"/>
          </p:nvPr>
        </p:nvSpPr>
        <p:spPr/>
        <p:txBody>
          <a:bodyPr/>
          <a:lstStyle/>
          <a:p>
            <a:fld id="{C98F4DDA-8BFC-4C7B-A726-F599F81CD254}" type="datetimeFigureOut">
              <a:rPr lang="en-IN" smtClean="0"/>
              <a:t>22-07-2023</a:t>
            </a:fld>
            <a:endParaRPr lang="en-IN"/>
          </a:p>
        </p:txBody>
      </p:sp>
      <p:sp>
        <p:nvSpPr>
          <p:cNvPr id="6" name="Footer Placeholder 5">
            <a:extLst>
              <a:ext uri="{FF2B5EF4-FFF2-40B4-BE49-F238E27FC236}">
                <a16:creationId xmlns:a16="http://schemas.microsoft.com/office/drawing/2014/main" xmlns="" id="{240E8394-3DD6-BB1E-8A97-BBCF13C72B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8607551-9A39-6BC9-431F-16A17325CF10}"/>
              </a:ext>
            </a:extLst>
          </p:cNvPr>
          <p:cNvSpPr>
            <a:spLocks noGrp="1"/>
          </p:cNvSpPr>
          <p:nvPr>
            <p:ph type="sldNum" sz="quarter" idx="12"/>
          </p:nvPr>
        </p:nvSpPr>
        <p:spPr/>
        <p:txBody>
          <a:bodyPr/>
          <a:lstStyle/>
          <a:p>
            <a:fld id="{3305BD58-EF18-4C68-A38C-0A7D5967F655}" type="slidenum">
              <a:rPr lang="en-IN" smtClean="0"/>
              <a:t>‹#›</a:t>
            </a:fld>
            <a:endParaRPr lang="en-IN"/>
          </a:p>
        </p:txBody>
      </p:sp>
    </p:spTree>
    <p:extLst>
      <p:ext uri="{BB962C8B-B14F-4D97-AF65-F5344CB8AC3E}">
        <p14:creationId xmlns:p14="http://schemas.microsoft.com/office/powerpoint/2010/main" val="25406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3E7663-1BA7-917B-DFA9-FDAFE2E5B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24B194-174C-FE5D-D45A-F7438917E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EF8EB32-2921-61F0-58C6-F17E1CB8C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F4DDA-8BFC-4C7B-A726-F599F81CD254}" type="datetimeFigureOut">
              <a:rPr lang="en-IN" smtClean="0"/>
              <a:t>22-07-2023</a:t>
            </a:fld>
            <a:endParaRPr lang="en-IN"/>
          </a:p>
        </p:txBody>
      </p:sp>
      <p:sp>
        <p:nvSpPr>
          <p:cNvPr id="5" name="Footer Placeholder 4">
            <a:extLst>
              <a:ext uri="{FF2B5EF4-FFF2-40B4-BE49-F238E27FC236}">
                <a16:creationId xmlns:a16="http://schemas.microsoft.com/office/drawing/2014/main" xmlns="" id="{C1AC55B1-E70B-B592-050B-B55D593FA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C292937-5261-C43E-DD12-E5F8FD69A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5BD58-EF18-4C68-A38C-0A7D5967F655}" type="slidenum">
              <a:rPr lang="en-IN" smtClean="0"/>
              <a:t>‹#›</a:t>
            </a:fld>
            <a:endParaRPr lang="en-IN"/>
          </a:p>
        </p:txBody>
      </p:sp>
    </p:spTree>
    <p:extLst>
      <p:ext uri="{BB962C8B-B14F-4D97-AF65-F5344CB8AC3E}">
        <p14:creationId xmlns:p14="http://schemas.microsoft.com/office/powerpoint/2010/main" val="3826338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B1A939D-306D-FE72-A399-D954AF2C68CE}"/>
              </a:ext>
            </a:extLst>
          </p:cNvPr>
          <p:cNvSpPr txBox="1"/>
          <p:nvPr/>
        </p:nvSpPr>
        <p:spPr>
          <a:xfrm>
            <a:off x="1052051" y="1347019"/>
            <a:ext cx="9239613" cy="3293209"/>
          </a:xfrm>
          <a:prstGeom prst="rect">
            <a:avLst/>
          </a:prstGeom>
          <a:noFill/>
        </p:spPr>
        <p:txBody>
          <a:bodyPr wrap="square">
            <a:spAutoFit/>
          </a:bodyPr>
          <a:lstStyle/>
          <a:p>
            <a:r>
              <a:rPr lang="en-US" sz="3200" b="1" dirty="0">
                <a:solidFill>
                  <a:schemeClr val="bg1"/>
                </a:solidFill>
                <a:effectLst/>
              </a:rPr>
              <a:t>	“ Use of Machine Learning and 	Honeypots to 		Boost Cybersecurity against Malware. ”</a:t>
            </a:r>
            <a:endParaRPr lang="en-US" sz="3200" b="1" dirty="0">
              <a:solidFill>
                <a:schemeClr val="bg1"/>
              </a:solidFill>
            </a:endParaRPr>
          </a:p>
          <a:p>
            <a:pPr lvl="1"/>
            <a:r>
              <a:rPr lang="en-US" dirty="0">
                <a:effectLst/>
              </a:rPr>
              <a:t>﻿</a:t>
            </a:r>
          </a:p>
          <a:p>
            <a:pPr lvl="1"/>
            <a:endParaRPr lang="en-US" dirty="0">
              <a:solidFill>
                <a:schemeClr val="bg1"/>
              </a:solidFill>
            </a:endParaRPr>
          </a:p>
          <a:p>
            <a:pPr lvl="1"/>
            <a:r>
              <a:rPr lang="en-US" dirty="0">
                <a:solidFill>
                  <a:schemeClr val="bg1"/>
                </a:solidFill>
                <a:effectLst/>
              </a:rPr>
              <a:t/>
            </a:r>
            <a:br>
              <a:rPr lang="en-US" dirty="0">
                <a:solidFill>
                  <a:schemeClr val="bg1"/>
                </a:solidFill>
                <a:effectLst/>
              </a:rPr>
            </a:br>
            <a:r>
              <a:rPr lang="en-US" b="1" dirty="0">
                <a:solidFill>
                  <a:schemeClr val="bg1"/>
                </a:solidFill>
                <a:effectLst/>
              </a:rPr>
              <a:t>CREATED BY: ADARSH JHA</a:t>
            </a:r>
            <a:endParaRPr lang="en-US" b="1" dirty="0">
              <a:solidFill>
                <a:schemeClr val="bg1"/>
              </a:solidFill>
            </a:endParaRPr>
          </a:p>
          <a:p>
            <a:pPr lvl="1"/>
            <a:r>
              <a:rPr lang="en-US" b="1" dirty="0">
                <a:solidFill>
                  <a:schemeClr val="bg1"/>
                </a:solidFill>
                <a:effectLst/>
              </a:rPr>
              <a:t>SECTION: CE SPL</a:t>
            </a:r>
            <a:endParaRPr lang="en-US" b="1" dirty="0">
              <a:solidFill>
                <a:schemeClr val="bg1"/>
              </a:solidFill>
            </a:endParaRPr>
          </a:p>
          <a:p>
            <a:pPr lvl="1"/>
            <a:r>
              <a:rPr lang="en-US" b="1" dirty="0">
                <a:solidFill>
                  <a:schemeClr val="bg1"/>
                </a:solidFill>
                <a:effectLst/>
              </a:rPr>
              <a:t>UNIVERSITY ROLL NUMBER: </a:t>
            </a:r>
            <a:r>
              <a:rPr lang="en-US" b="1" dirty="0" smtClean="0">
                <a:solidFill>
                  <a:schemeClr val="bg1"/>
                </a:solidFill>
                <a:effectLst/>
              </a:rPr>
              <a:t>2019526</a:t>
            </a:r>
          </a:p>
          <a:p>
            <a:pPr lvl="1"/>
            <a:r>
              <a:rPr lang="en-US" b="1" dirty="0" smtClean="0">
                <a:solidFill>
                  <a:schemeClr val="bg1"/>
                </a:solidFill>
              </a:rPr>
              <a:t>MENTOR: MR RAMESH SINGH RAWAT</a:t>
            </a:r>
          </a:p>
          <a:p>
            <a:pPr lvl="1"/>
            <a:endParaRPr lang="en-US" b="1" dirty="0">
              <a:solidFill>
                <a:schemeClr val="bg1"/>
              </a:solidFill>
            </a:endParaRPr>
          </a:p>
        </p:txBody>
      </p:sp>
      <p:sp>
        <p:nvSpPr>
          <p:cNvPr id="5" name="TextBox 4">
            <a:extLst>
              <a:ext uri="{FF2B5EF4-FFF2-40B4-BE49-F238E27FC236}">
                <a16:creationId xmlns:a16="http://schemas.microsoft.com/office/drawing/2014/main" xmlns="" id="{F72BBC0E-8FC8-1C53-AE94-FBF923C1AAC0}"/>
              </a:ext>
            </a:extLst>
          </p:cNvPr>
          <p:cNvSpPr txBox="1"/>
          <p:nvPr/>
        </p:nvSpPr>
        <p:spPr>
          <a:xfrm>
            <a:off x="3048000" y="3246792"/>
            <a:ext cx="6096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xmlns="" id="{88E48612-71B3-6484-A23C-834279DA4C22}"/>
              </a:ext>
            </a:extLst>
          </p:cNvPr>
          <p:cNvSpPr txBox="1"/>
          <p:nvPr/>
        </p:nvSpPr>
        <p:spPr>
          <a:xfrm>
            <a:off x="3048778" y="3244334"/>
            <a:ext cx="6097554" cy="369332"/>
          </a:xfrm>
          <a:prstGeom prst="rect">
            <a:avLst/>
          </a:prstGeom>
          <a:noFill/>
        </p:spPr>
        <p:txBody>
          <a:bodyPr wrap="square">
            <a:spAutoFit/>
          </a:bodyPr>
          <a:lstStyle/>
          <a:p>
            <a:endParaRPr lang="en-IN" dirty="0"/>
          </a:p>
        </p:txBody>
      </p:sp>
      <p:pic>
        <p:nvPicPr>
          <p:cNvPr id="9" name="Picture 8" descr="A person in glasses holding a computer">
            <a:extLst>
              <a:ext uri="{FF2B5EF4-FFF2-40B4-BE49-F238E27FC236}">
                <a16:creationId xmlns:a16="http://schemas.microsoft.com/office/drawing/2014/main" xmlns="" id="{78936BAE-240C-B0E6-943B-2A192F791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041" y="3013788"/>
            <a:ext cx="5150497" cy="3332065"/>
          </a:xfrm>
          <a:prstGeom prst="rect">
            <a:avLst/>
          </a:prstGeom>
        </p:spPr>
      </p:pic>
    </p:spTree>
    <p:extLst>
      <p:ext uri="{BB962C8B-B14F-4D97-AF65-F5344CB8AC3E}">
        <p14:creationId xmlns:p14="http://schemas.microsoft.com/office/powerpoint/2010/main" val="2070322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814D29D-8160-A20E-C851-EC85B98727AF}"/>
              </a:ext>
            </a:extLst>
          </p:cNvPr>
          <p:cNvSpPr txBox="1"/>
          <p:nvPr/>
        </p:nvSpPr>
        <p:spPr>
          <a:xfrm>
            <a:off x="671804" y="597160"/>
            <a:ext cx="8474528" cy="923330"/>
          </a:xfrm>
          <a:prstGeom prst="rect">
            <a:avLst/>
          </a:prstGeom>
          <a:noFill/>
        </p:spPr>
        <p:txBody>
          <a:bodyPr wrap="square">
            <a:spAutoFit/>
          </a:bodyPr>
          <a:lstStyle/>
          <a:p>
            <a:r>
              <a:rPr lang="en-US" b="1" dirty="0">
                <a:solidFill>
                  <a:schemeClr val="bg1"/>
                </a:solidFill>
                <a:effectLst/>
              </a:rPr>
              <a:t>Step 4: Monitor the Honeypot</a:t>
            </a:r>
            <a:endParaRPr lang="en-US" b="1" dirty="0">
              <a:solidFill>
                <a:schemeClr val="bg1"/>
              </a:solidFill>
            </a:endParaRPr>
          </a:p>
          <a:p>
            <a:r>
              <a:rPr lang="en-US" dirty="0">
                <a:solidFill>
                  <a:schemeClr val="bg1"/>
                </a:solidFill>
                <a:effectLst/>
              </a:rPr>
              <a:t>Monitor the honeypot for any suspicious activity. This may include attempts to access the honeypot, unauthorized logins, or unusual network traffic.</a:t>
            </a:r>
            <a:endParaRPr lang="en-US" dirty="0">
              <a:solidFill>
                <a:schemeClr val="bg1"/>
              </a:solidFill>
            </a:endParaRPr>
          </a:p>
        </p:txBody>
      </p:sp>
      <p:sp>
        <p:nvSpPr>
          <p:cNvPr id="5" name="TextBox 4">
            <a:extLst>
              <a:ext uri="{FF2B5EF4-FFF2-40B4-BE49-F238E27FC236}">
                <a16:creationId xmlns:a16="http://schemas.microsoft.com/office/drawing/2014/main" xmlns="" id="{2E03A2DC-E205-4A9F-9C77-C958ADFB2971}"/>
              </a:ext>
            </a:extLst>
          </p:cNvPr>
          <p:cNvSpPr txBox="1"/>
          <p:nvPr/>
        </p:nvSpPr>
        <p:spPr>
          <a:xfrm>
            <a:off x="671804" y="2351314"/>
            <a:ext cx="8474528" cy="1200329"/>
          </a:xfrm>
          <a:prstGeom prst="rect">
            <a:avLst/>
          </a:prstGeom>
          <a:noFill/>
        </p:spPr>
        <p:txBody>
          <a:bodyPr wrap="square">
            <a:spAutoFit/>
          </a:bodyPr>
          <a:lstStyle/>
          <a:p>
            <a:r>
              <a:rPr lang="en-US" b="1" dirty="0">
                <a:solidFill>
                  <a:schemeClr val="bg1"/>
                </a:solidFill>
                <a:effectLst/>
              </a:rPr>
              <a:t>Step 5: Analyze the Data</a:t>
            </a:r>
            <a:endParaRPr lang="en-US" b="1" dirty="0">
              <a:solidFill>
                <a:schemeClr val="bg1"/>
              </a:solidFill>
            </a:endParaRPr>
          </a:p>
          <a:p>
            <a:r>
              <a:rPr lang="en-US" dirty="0">
                <a:solidFill>
                  <a:schemeClr val="bg1"/>
                </a:solidFill>
                <a:effectLst/>
              </a:rPr>
              <a:t>Analyze the data collected by the honeypot to identify the source of the attack and the methods used. This information can be used to develop strategies for mitigating future attacks.</a:t>
            </a:r>
            <a:endParaRPr lang="en-US" dirty="0">
              <a:solidFill>
                <a:schemeClr val="bg1"/>
              </a:solidFill>
            </a:endParaRPr>
          </a:p>
        </p:txBody>
      </p:sp>
      <p:sp>
        <p:nvSpPr>
          <p:cNvPr id="7" name="TextBox 6">
            <a:extLst>
              <a:ext uri="{FF2B5EF4-FFF2-40B4-BE49-F238E27FC236}">
                <a16:creationId xmlns:a16="http://schemas.microsoft.com/office/drawing/2014/main" xmlns="" id="{56F6209F-3449-0D95-73C7-613EB918423B}"/>
              </a:ext>
            </a:extLst>
          </p:cNvPr>
          <p:cNvSpPr txBox="1"/>
          <p:nvPr/>
        </p:nvSpPr>
        <p:spPr>
          <a:xfrm>
            <a:off x="737118" y="4030824"/>
            <a:ext cx="8474528" cy="1200329"/>
          </a:xfrm>
          <a:prstGeom prst="rect">
            <a:avLst/>
          </a:prstGeom>
          <a:noFill/>
        </p:spPr>
        <p:txBody>
          <a:bodyPr wrap="square">
            <a:spAutoFit/>
          </a:bodyPr>
          <a:lstStyle/>
          <a:p>
            <a:r>
              <a:rPr lang="en-US" b="1" dirty="0">
                <a:solidFill>
                  <a:schemeClr val="bg1"/>
                </a:solidFill>
                <a:effectLst/>
              </a:rPr>
              <a:t>Step 6: Mitigate the Attack</a:t>
            </a:r>
            <a:endParaRPr lang="en-US" b="1" dirty="0">
              <a:solidFill>
                <a:schemeClr val="bg1"/>
              </a:solidFill>
            </a:endParaRPr>
          </a:p>
          <a:p>
            <a:r>
              <a:rPr lang="en-US" dirty="0">
                <a:solidFill>
                  <a:schemeClr val="bg1"/>
                </a:solidFill>
                <a:effectLst/>
              </a:rPr>
              <a:t>Use the information gathered from the honeypot to develop strategies for mitigating the attack. This may include implementing new security measures, patching vulnerabilities, or updating policies and procedures.</a:t>
            </a:r>
            <a:endParaRPr lang="en-US" dirty="0">
              <a:solidFill>
                <a:schemeClr val="bg1"/>
              </a:solidFill>
            </a:endParaRPr>
          </a:p>
        </p:txBody>
      </p:sp>
    </p:spTree>
    <p:extLst>
      <p:ext uri="{BB962C8B-B14F-4D97-AF65-F5344CB8AC3E}">
        <p14:creationId xmlns:p14="http://schemas.microsoft.com/office/powerpoint/2010/main" val="154245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18AED1F-70E3-7609-E272-D0FBBC298B0E}"/>
              </a:ext>
            </a:extLst>
          </p:cNvPr>
          <p:cNvSpPr txBox="1"/>
          <p:nvPr/>
        </p:nvSpPr>
        <p:spPr>
          <a:xfrm>
            <a:off x="559837" y="58847"/>
            <a:ext cx="8586495" cy="5016758"/>
          </a:xfrm>
          <a:prstGeom prst="rect">
            <a:avLst/>
          </a:prstGeom>
          <a:noFill/>
        </p:spPr>
        <p:txBody>
          <a:bodyPr wrap="square">
            <a:spAutoFit/>
          </a:bodyPr>
          <a:lstStyle/>
          <a:p>
            <a:r>
              <a:rPr lang="en-US" sz="3200" b="1" dirty="0">
                <a:solidFill>
                  <a:schemeClr val="bg1"/>
                </a:solidFill>
                <a:effectLst/>
              </a:rPr>
              <a:t>Conclusion:</a:t>
            </a:r>
            <a:endParaRPr lang="en-US" sz="3200" b="1" dirty="0">
              <a:solidFill>
                <a:schemeClr val="bg1"/>
              </a:solidFill>
            </a:endParaRPr>
          </a:p>
          <a:p>
            <a:r>
              <a:rPr lang="en-US" dirty="0">
                <a:solidFill>
                  <a:schemeClr val="bg1"/>
                </a:solidFill>
                <a:effectLst/>
              </a:rPr>
              <a:t>﻿</a:t>
            </a:r>
            <a:endParaRPr lang="en-US" dirty="0">
              <a:solidFill>
                <a:schemeClr val="bg1"/>
              </a:solidFill>
            </a:endParaRPr>
          </a:p>
          <a:p>
            <a:r>
              <a:rPr lang="en-US" dirty="0">
                <a:solidFill>
                  <a:schemeClr val="bg1"/>
                </a:solidFill>
                <a:effectLst/>
              </a:rPr>
              <a:t>In conclusion, we have learned that malware is a serious threat to organizations and individuals alike. It can cause data breaches, financial loss, and even damage to physical infrastructure. Therefore, it is crucial to have effective malware detection and mitigation strategies in place.</a:t>
            </a:r>
            <a:endParaRPr lang="en-US" dirty="0">
              <a:solidFill>
                <a:schemeClr val="bg1"/>
              </a:solidFill>
            </a:endParaRPr>
          </a:p>
          <a:p>
            <a:r>
              <a:rPr lang="en-US" dirty="0">
                <a:solidFill>
                  <a:schemeClr val="bg1"/>
                </a:solidFill>
                <a:effectLst/>
              </a:rPr>
              <a:t>﻿</a:t>
            </a:r>
            <a:br>
              <a:rPr lang="en-US" dirty="0">
                <a:solidFill>
                  <a:schemeClr val="bg1"/>
                </a:solidFill>
                <a:effectLst/>
              </a:rPr>
            </a:br>
            <a:endParaRPr lang="en-US" dirty="0">
              <a:solidFill>
                <a:schemeClr val="bg1"/>
              </a:solidFill>
            </a:endParaRPr>
          </a:p>
          <a:p>
            <a:r>
              <a:rPr lang="en-US" dirty="0">
                <a:solidFill>
                  <a:schemeClr val="bg1"/>
                </a:solidFill>
                <a:effectLst/>
              </a:rPr>
              <a:t>Machine learning is a powerful tool for detecting malware as it can analyze large amounts of data and identify patterns that humans may miss. However, it is not foolproof and can be bypassed by sophisticated attacks. This is where honeypots come in. By luring attackers into a controlled environment, honeypots can gather valuable information about their techniques and prevent them from causing harm to the real system.</a:t>
            </a:r>
            <a:endParaRPr lang="en-US" dirty="0">
              <a:solidFill>
                <a:schemeClr val="bg1"/>
              </a:solidFill>
            </a:endParaRPr>
          </a:p>
          <a:p>
            <a:r>
              <a:rPr lang="en-US" dirty="0">
                <a:solidFill>
                  <a:schemeClr val="bg1"/>
                </a:solidFill>
                <a:effectLst/>
              </a:rPr>
              <a:t>By combining machine learning and honeypots, organizations can create a comprehensive defense against malware. It is important to regularly update and test these systems to ensure their effectiveness. We encourage you to take action and implement these strategies in your own organization to protect against the ever-evolving threat of malware.</a:t>
            </a:r>
            <a:endParaRPr lang="en-US" dirty="0">
              <a:solidFill>
                <a:schemeClr val="bg1"/>
              </a:solidFill>
            </a:endParaRPr>
          </a:p>
        </p:txBody>
      </p:sp>
    </p:spTree>
    <p:extLst>
      <p:ext uri="{BB962C8B-B14F-4D97-AF65-F5344CB8AC3E}">
        <p14:creationId xmlns:p14="http://schemas.microsoft.com/office/powerpoint/2010/main" val="397666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18AED1F-70E3-7609-E272-D0FBBC298B0E}"/>
              </a:ext>
            </a:extLst>
          </p:cNvPr>
          <p:cNvSpPr txBox="1"/>
          <p:nvPr/>
        </p:nvSpPr>
        <p:spPr>
          <a:xfrm>
            <a:off x="494523" y="422741"/>
            <a:ext cx="8586495" cy="523220"/>
          </a:xfrm>
          <a:prstGeom prst="rect">
            <a:avLst/>
          </a:prstGeom>
          <a:noFill/>
        </p:spPr>
        <p:txBody>
          <a:bodyPr wrap="square">
            <a:spAutoFit/>
          </a:bodyPr>
          <a:lstStyle/>
          <a:p>
            <a:r>
              <a:rPr lang="en-US" sz="2800" b="1" dirty="0">
                <a:solidFill>
                  <a:schemeClr val="bg1"/>
                </a:solidFill>
              </a:rPr>
              <a:t>Future Scope for detection using ML and Honeypots</a:t>
            </a:r>
          </a:p>
        </p:txBody>
      </p:sp>
      <p:sp>
        <p:nvSpPr>
          <p:cNvPr id="4" name="TextBox 3">
            <a:extLst>
              <a:ext uri="{FF2B5EF4-FFF2-40B4-BE49-F238E27FC236}">
                <a16:creationId xmlns:a16="http://schemas.microsoft.com/office/drawing/2014/main" xmlns="" id="{F24FFFED-276B-FE13-FFCD-E6AB45B2904C}"/>
              </a:ext>
            </a:extLst>
          </p:cNvPr>
          <p:cNvSpPr txBox="1"/>
          <p:nvPr/>
        </p:nvSpPr>
        <p:spPr>
          <a:xfrm>
            <a:off x="1172157" y="1032911"/>
            <a:ext cx="8178281" cy="2616101"/>
          </a:xfrm>
          <a:prstGeom prst="rect">
            <a:avLst/>
          </a:prstGeom>
          <a:noFill/>
        </p:spPr>
        <p:txBody>
          <a:bodyPr wrap="square">
            <a:spAutoFit/>
          </a:bodyPr>
          <a:lstStyle/>
          <a:p>
            <a:r>
              <a:rPr lang="en-US" sz="2000" b="1" dirty="0">
                <a:solidFill>
                  <a:schemeClr val="bg1"/>
                </a:solidFill>
                <a:effectLst/>
              </a:rPr>
              <a:t>Challenges</a:t>
            </a:r>
            <a:endParaRPr lang="en-US" sz="2000" b="1" dirty="0">
              <a:solidFill>
                <a:schemeClr val="bg1"/>
              </a:solidFill>
            </a:endParaRPr>
          </a:p>
          <a:p>
            <a:pPr lvl="1"/>
            <a:r>
              <a:rPr lang="en-US" dirty="0">
                <a:solidFill>
                  <a:schemeClr val="bg1"/>
                </a:solidFill>
                <a:effectLst/>
              </a:rPr>
              <a:t>1. Limited Data: Honeypots generate less data as compared to other security systems, making it difficult for ML models to learn and predict accurately.</a:t>
            </a:r>
            <a:endParaRPr lang="en-US" dirty="0">
              <a:solidFill>
                <a:schemeClr val="bg1"/>
              </a:solidFill>
            </a:endParaRPr>
          </a:p>
          <a:p>
            <a:pPr lvl="1"/>
            <a:r>
              <a:rPr lang="en-US" dirty="0">
                <a:solidFill>
                  <a:schemeClr val="bg1"/>
                </a:solidFill>
                <a:effectLst/>
              </a:rPr>
              <a:t>2. Data Quality: The data generated by honeypots may not be of high quality, which can lead to inaccurate predictions and false positives.</a:t>
            </a:r>
            <a:endParaRPr lang="en-US" dirty="0">
              <a:solidFill>
                <a:schemeClr val="bg1"/>
              </a:solidFill>
            </a:endParaRPr>
          </a:p>
          <a:p>
            <a:pPr lvl="1"/>
            <a:r>
              <a:rPr lang="en-US" dirty="0">
                <a:solidFill>
                  <a:schemeClr val="bg1"/>
                </a:solidFill>
                <a:effectLst/>
              </a:rPr>
              <a:t>3. Dynamic Threats: The threat landscape is constantly evolving, and attackers are always finding new ways to bypass security measures. This makes it difficult for ML models to keep up and adapt to new threats.</a:t>
            </a:r>
          </a:p>
          <a:p>
            <a:pPr lvl="1"/>
            <a:endParaRPr lang="en-US" dirty="0">
              <a:solidFill>
                <a:schemeClr val="bg1"/>
              </a:solidFill>
            </a:endParaRPr>
          </a:p>
        </p:txBody>
      </p:sp>
      <p:sp>
        <p:nvSpPr>
          <p:cNvPr id="6" name="TextBox 5">
            <a:extLst>
              <a:ext uri="{FF2B5EF4-FFF2-40B4-BE49-F238E27FC236}">
                <a16:creationId xmlns:a16="http://schemas.microsoft.com/office/drawing/2014/main" xmlns="" id="{26866559-0F9C-BBB1-73A6-85853E75829E}"/>
              </a:ext>
            </a:extLst>
          </p:cNvPr>
          <p:cNvSpPr txBox="1"/>
          <p:nvPr/>
        </p:nvSpPr>
        <p:spPr>
          <a:xfrm>
            <a:off x="1172157" y="3649012"/>
            <a:ext cx="8586495" cy="2893100"/>
          </a:xfrm>
          <a:prstGeom prst="rect">
            <a:avLst/>
          </a:prstGeom>
          <a:noFill/>
        </p:spPr>
        <p:txBody>
          <a:bodyPr wrap="square">
            <a:spAutoFit/>
          </a:bodyPr>
          <a:lstStyle/>
          <a:p>
            <a:r>
              <a:rPr lang="en-US" sz="2000" b="1" dirty="0">
                <a:solidFill>
                  <a:schemeClr val="bg1"/>
                </a:solidFill>
                <a:effectLst/>
              </a:rPr>
              <a:t>Possible Solutions</a:t>
            </a:r>
            <a:endParaRPr lang="en-US" sz="2000" b="1" dirty="0">
              <a:solidFill>
                <a:schemeClr val="bg1"/>
              </a:solidFill>
            </a:endParaRPr>
          </a:p>
          <a:p>
            <a:pPr lvl="1"/>
            <a:r>
              <a:rPr lang="en-US" dirty="0">
                <a:solidFill>
                  <a:schemeClr val="bg1"/>
                </a:solidFill>
                <a:effectLst/>
              </a:rPr>
              <a:t>1. Data Augmentation: ML models can be trained on augmented data to overcome the problem of limited data. Techniques like data synthesis and transfer learning can be used to generate more data.</a:t>
            </a:r>
            <a:endParaRPr lang="en-US" dirty="0">
              <a:solidFill>
                <a:schemeClr val="bg1"/>
              </a:solidFill>
            </a:endParaRPr>
          </a:p>
          <a:p>
            <a:pPr lvl="1"/>
            <a:r>
              <a:rPr lang="en-US" dirty="0">
                <a:solidFill>
                  <a:schemeClr val="bg1"/>
                </a:solidFill>
                <a:effectLst/>
              </a:rPr>
              <a:t>2. Data Cleaning: To improve data quality, data cleaning techniques such as outlier detection and data normalization can be used to remove noise and inconsistencies from the data.</a:t>
            </a:r>
            <a:endParaRPr lang="en-US" dirty="0">
              <a:solidFill>
                <a:schemeClr val="bg1"/>
              </a:solidFill>
            </a:endParaRPr>
          </a:p>
          <a:p>
            <a:pPr lvl="1"/>
            <a:r>
              <a:rPr lang="en-US" dirty="0">
                <a:solidFill>
                  <a:schemeClr val="bg1"/>
                </a:solidFill>
                <a:effectLst/>
              </a:rPr>
              <a:t>3. Ensemble Learning: Combining multiple ML models can help improve accuracy and reduce false positives. Ensemble learning can also help in detecting dynamic threats by using a combination of models that specialize in different areas.</a:t>
            </a:r>
            <a:endParaRPr lang="en-US" dirty="0">
              <a:solidFill>
                <a:schemeClr val="bg1"/>
              </a:solidFill>
            </a:endParaRPr>
          </a:p>
        </p:txBody>
      </p:sp>
    </p:spTree>
    <p:extLst>
      <p:ext uri="{BB962C8B-B14F-4D97-AF65-F5344CB8AC3E}">
        <p14:creationId xmlns:p14="http://schemas.microsoft.com/office/powerpoint/2010/main" val="69784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DC8E9A0-039A-DFB4-8913-0977488D4AE3}"/>
              </a:ext>
            </a:extLst>
          </p:cNvPr>
          <p:cNvSpPr txBox="1"/>
          <p:nvPr/>
        </p:nvSpPr>
        <p:spPr>
          <a:xfrm>
            <a:off x="830425" y="986892"/>
            <a:ext cx="8054650" cy="954107"/>
          </a:xfrm>
          <a:prstGeom prst="rect">
            <a:avLst/>
          </a:prstGeom>
          <a:noFill/>
        </p:spPr>
        <p:txBody>
          <a:bodyPr wrap="square">
            <a:spAutoFit/>
          </a:bodyPr>
          <a:lstStyle/>
          <a:p>
            <a:r>
              <a:rPr lang="en-US" sz="2800" b="1" dirty="0">
                <a:solidFill>
                  <a:schemeClr val="bg1"/>
                </a:solidFill>
                <a:latin typeface="Arial" panose="020B0604020202020204" pitchFamily="34" charset="0"/>
                <a:cs typeface="Arial" panose="020B0604020202020204" pitchFamily="34" charset="0"/>
              </a:rPr>
              <a:t>THANK</a:t>
            </a:r>
            <a:r>
              <a:rPr lang="en-US" sz="2800" dirty="0">
                <a:solidFill>
                  <a:schemeClr val="bg1"/>
                </a:solidFill>
                <a:latin typeface="Arial" panose="020B0604020202020204" pitchFamily="34" charset="0"/>
                <a:cs typeface="Arial" panose="020B0604020202020204" pitchFamily="34" charset="0"/>
              </a:rPr>
              <a:t> </a:t>
            </a:r>
            <a:r>
              <a:rPr lang="en-US" sz="2800" b="1" dirty="0">
                <a:solidFill>
                  <a:schemeClr val="bg1"/>
                </a:solidFill>
                <a:latin typeface="Arial" panose="020B0604020202020204" pitchFamily="34" charset="0"/>
                <a:cs typeface="Arial" panose="020B0604020202020204" pitchFamily="34" charset="0"/>
              </a:rPr>
              <a:t>YOU!</a:t>
            </a:r>
            <a:r>
              <a:rPr lang="en-IN" sz="2800" b="0" i="0" dirty="0">
                <a:solidFill>
                  <a:srgbClr val="D1D5DB"/>
                </a:solidFill>
                <a:effectLst/>
                <a:latin typeface="Arial" panose="020B0604020202020204" pitchFamily="34" charset="0"/>
                <a:cs typeface="Arial" panose="020B0604020202020204" pitchFamily="34" charset="0"/>
              </a:rPr>
              <a:t> </a:t>
            </a:r>
          </a:p>
          <a:p>
            <a:r>
              <a:rPr lang="en-IN" sz="2800" b="1" dirty="0">
                <a:solidFill>
                  <a:schemeClr val="bg1"/>
                </a:solidFill>
                <a:latin typeface="Arial" panose="020B0604020202020204" pitchFamily="34" charset="0"/>
                <a:cs typeface="Arial" panose="020B0604020202020204" pitchFamily="34" charset="0"/>
              </a:rPr>
              <a:t>STAY</a:t>
            </a:r>
            <a:r>
              <a:rPr lang="en-IN" sz="2800" b="1" i="0" dirty="0">
                <a:solidFill>
                  <a:schemeClr val="bg1"/>
                </a:solidFill>
                <a:effectLst/>
                <a:latin typeface="Arial" panose="020B0604020202020204" pitchFamily="34" charset="0"/>
                <a:cs typeface="Arial" panose="020B0604020202020204" pitchFamily="34" charset="0"/>
              </a:rPr>
              <a:t> VIGILANT, STAY SECURE.</a:t>
            </a:r>
            <a:endParaRPr lang="en-IN" sz="2800" b="1" dirty="0">
              <a:solidFill>
                <a:schemeClr val="bg1"/>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xmlns="" id="{1D8E03A7-0E9B-6C90-9605-C3E0A6D8C9A0}"/>
              </a:ext>
            </a:extLst>
          </p:cNvPr>
          <p:cNvSpPr>
            <a:spLocks noChangeArrowheads="1"/>
          </p:cNvSpPr>
          <p:nvPr/>
        </p:nvSpPr>
        <p:spPr bwMode="auto">
          <a:xfrm>
            <a:off x="1539552" y="2167116"/>
            <a:ext cx="793661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"Security is not a product, but a process."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bg1"/>
                </a:solidFill>
              </a:rPr>
              <a:t>					</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chemeClr val="bg1"/>
                </a:solidFill>
                <a:effectLst/>
                <a:latin typeface="Arial" panose="020B0604020202020204" pitchFamily="34" charset="0"/>
              </a:rPr>
              <a:t>Bruce </a:t>
            </a:r>
            <a:r>
              <a:rPr kumimoji="0" lang="en-US" altLang="en-US" sz="1800" b="1" i="0" u="none" strike="noStrike" cap="none" normalizeH="0" baseline="0" dirty="0" err="1">
                <a:ln>
                  <a:noFill/>
                </a:ln>
                <a:solidFill>
                  <a:schemeClr val="bg1"/>
                </a:solidFill>
                <a:effectLst/>
                <a:latin typeface="Arial" panose="020B0604020202020204" pitchFamily="34" charset="0"/>
              </a:rPr>
              <a:t>Schneier</a:t>
            </a: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Söhne"/>
              </a:rPr>
              <a:t/>
            </a:r>
            <a:br>
              <a:rPr kumimoji="0" lang="en-US" altLang="en-US" sz="1800" b="0" i="0" u="none" strike="noStrike" cap="none" normalizeH="0" baseline="0" dirty="0">
                <a:ln>
                  <a:noFill/>
                </a:ln>
                <a:solidFill>
                  <a:schemeClr val="bg1"/>
                </a:solidFill>
                <a:effectLst/>
                <a:latin typeface="Söhne"/>
              </a:rPr>
            </a:b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6" name="Picture 5" descr="A sign with a blue globe in the background">
            <a:extLst>
              <a:ext uri="{FF2B5EF4-FFF2-40B4-BE49-F238E27FC236}">
                <a16:creationId xmlns:a16="http://schemas.microsoft.com/office/drawing/2014/main" xmlns="" id="{AF2DE01F-8445-71CC-C667-20001042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993" y="3498980"/>
            <a:ext cx="4840358" cy="2942642"/>
          </a:xfrm>
          <a:prstGeom prst="rect">
            <a:avLst/>
          </a:prstGeom>
        </p:spPr>
      </p:pic>
    </p:spTree>
    <p:extLst>
      <p:ext uri="{BB962C8B-B14F-4D97-AF65-F5344CB8AC3E}">
        <p14:creationId xmlns:p14="http://schemas.microsoft.com/office/powerpoint/2010/main" val="339349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F2DC958-8B1C-2DD3-64D6-B778E52244D5}"/>
              </a:ext>
            </a:extLst>
          </p:cNvPr>
          <p:cNvSpPr txBox="1"/>
          <p:nvPr/>
        </p:nvSpPr>
        <p:spPr>
          <a:xfrm>
            <a:off x="699796" y="485193"/>
            <a:ext cx="9358604" cy="3970318"/>
          </a:xfrm>
          <a:prstGeom prst="rect">
            <a:avLst/>
          </a:prstGeom>
          <a:noFill/>
        </p:spPr>
        <p:txBody>
          <a:bodyPr wrap="square">
            <a:spAutoFit/>
          </a:bodyPr>
          <a:lstStyle/>
          <a:p>
            <a:r>
              <a:rPr lang="en-US" sz="3600" b="1">
                <a:solidFill>
                  <a:schemeClr val="bg1"/>
                </a:solidFill>
              </a:rPr>
              <a:t>I</a:t>
            </a:r>
            <a:r>
              <a:rPr lang="en-US" sz="3600" b="1">
                <a:solidFill>
                  <a:schemeClr val="bg1"/>
                </a:solidFill>
                <a:effectLst/>
              </a:rPr>
              <a:t>ntroduction:</a:t>
            </a:r>
          </a:p>
          <a:p>
            <a:endParaRPr lang="en-US" sz="3600" b="1">
              <a:solidFill>
                <a:schemeClr val="bg1"/>
              </a:solidFill>
            </a:endParaRPr>
          </a:p>
          <a:p>
            <a:pPr lvl="1"/>
            <a:r>
              <a:rPr lang="en-US" b="1">
                <a:solidFill>
                  <a:schemeClr val="bg1"/>
                </a:solidFill>
                <a:effectLst/>
              </a:rPr>
              <a:t>New types and variants of malware constantly emerge, posing a threat to modern computing. Detecting and mitigating malware require new approaches to keep up with cyber threats.</a:t>
            </a:r>
          </a:p>
          <a:p>
            <a:pPr lvl="1"/>
            <a:endParaRPr lang="en-US" b="1">
              <a:solidFill>
                <a:schemeClr val="bg1"/>
              </a:solidFill>
            </a:endParaRPr>
          </a:p>
          <a:p>
            <a:pPr lvl="1"/>
            <a:r>
              <a:rPr lang="en-US" b="1">
                <a:solidFill>
                  <a:schemeClr val="bg1"/>
                </a:solidFill>
                <a:effectLst/>
              </a:rPr>
              <a:t>During the upcoming presentation, we will delve into two contemporary techniques that are utilized for identifying and containing malware - machine learning and honeypots. In comparison to more standard practices that are employed for maintaining the security of computer systems and tackling constantly evolving threats, these approaches have several significant advantages. We will explore this topic in detail and gain a deeper understanding of these cutting-edge techniques.</a:t>
            </a:r>
            <a:endParaRPr lang="en-US" b="1" dirty="0">
              <a:solidFill>
                <a:schemeClr val="bg1"/>
              </a:solidFill>
            </a:endParaRPr>
          </a:p>
        </p:txBody>
      </p:sp>
      <p:pic>
        <p:nvPicPr>
          <p:cNvPr id="21" name="Graphic 20">
            <a:extLst>
              <a:ext uri="{FF2B5EF4-FFF2-40B4-BE49-F238E27FC236}">
                <a16:creationId xmlns:a16="http://schemas.microsoft.com/office/drawing/2014/main" xmlns="" id="{51B528F2-E9E6-E3B9-1FBA-E004DEF8D9D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27445" y="4455511"/>
            <a:ext cx="5680895" cy="2261420"/>
          </a:xfrm>
          <a:prstGeom prst="rect">
            <a:avLst/>
          </a:prstGeom>
        </p:spPr>
      </p:pic>
    </p:spTree>
    <p:extLst>
      <p:ext uri="{BB962C8B-B14F-4D97-AF65-F5344CB8AC3E}">
        <p14:creationId xmlns:p14="http://schemas.microsoft.com/office/powerpoint/2010/main" val="224969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AFC2861-3A74-2035-1405-194BFD323518}"/>
              </a:ext>
            </a:extLst>
          </p:cNvPr>
          <p:cNvSpPr txBox="1"/>
          <p:nvPr/>
        </p:nvSpPr>
        <p:spPr>
          <a:xfrm>
            <a:off x="998376" y="1940767"/>
            <a:ext cx="8474528" cy="4247317"/>
          </a:xfrm>
          <a:prstGeom prst="rect">
            <a:avLst/>
          </a:prstGeom>
          <a:noFill/>
        </p:spPr>
        <p:txBody>
          <a:bodyPr wrap="square">
            <a:spAutoFit/>
          </a:bodyPr>
          <a:lstStyle/>
          <a:p>
            <a:r>
              <a:rPr lang="en-US" sz="3600" b="1" dirty="0">
                <a:solidFill>
                  <a:schemeClr val="bg1"/>
                </a:solidFill>
                <a:effectLst/>
              </a:rPr>
              <a:t>What is Malware?</a:t>
            </a:r>
          </a:p>
          <a:p>
            <a:pPr lvl="1"/>
            <a:endParaRPr lang="en-US" b="1" dirty="0">
              <a:solidFill>
                <a:schemeClr val="bg1"/>
              </a:solidFill>
            </a:endParaRPr>
          </a:p>
          <a:p>
            <a:pPr lvl="1"/>
            <a:r>
              <a:rPr lang="en-US" b="1" dirty="0">
                <a:solidFill>
                  <a:schemeClr val="bg1"/>
                </a:solidFill>
                <a:effectLst/>
              </a:rPr>
              <a:t>Malware, short for malicious software, refers to any type of software designed with malicious intent. It can be used to steal sensitive information, damage or destroy computer systems or cause other types of harm. There are several different types of malware, including viruses, worms, Trojans, ransomware, and spyware.</a:t>
            </a:r>
          </a:p>
          <a:p>
            <a:pPr lvl="1"/>
            <a:endParaRPr lang="en-US" dirty="0">
              <a:solidFill>
                <a:schemeClr val="bg1"/>
              </a:solidFill>
            </a:endParaRPr>
          </a:p>
          <a:p>
            <a:pPr lvl="1"/>
            <a:r>
              <a:rPr lang="en-US" b="1" dirty="0">
                <a:solidFill>
                  <a:schemeClr val="bg1"/>
                </a:solidFill>
                <a:effectLst/>
              </a:rPr>
              <a:t>Viruses are programs that infect other files on a computer and spread when those files are opened or executed. Worms are similar to viruses but do not require a host file to spread. Trojans are programs that appear to be harmless but actually contain malicious code. Ransomware is a type of malware that encrypts a user's files and demands payment in exchange for the decryption key. Spyware is software that secretly gathers information about a user's activities.</a:t>
            </a:r>
            <a:endParaRPr lang="en-US" dirty="0">
              <a:solidFill>
                <a:schemeClr val="bg1"/>
              </a:solidFill>
            </a:endParaRPr>
          </a:p>
        </p:txBody>
      </p:sp>
      <p:pic>
        <p:nvPicPr>
          <p:cNvPr id="5" name="Picture 4" descr="A red background with a warning sign">
            <a:extLst>
              <a:ext uri="{FF2B5EF4-FFF2-40B4-BE49-F238E27FC236}">
                <a16:creationId xmlns:a16="http://schemas.microsoft.com/office/drawing/2014/main" xmlns="" id="{F832513C-F1C1-7264-2F8D-2125C41E6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579" y="354563"/>
            <a:ext cx="4338736" cy="2211355"/>
          </a:xfrm>
          <a:prstGeom prst="rect">
            <a:avLst/>
          </a:prstGeom>
        </p:spPr>
      </p:pic>
    </p:spTree>
    <p:extLst>
      <p:ext uri="{BB962C8B-B14F-4D97-AF65-F5344CB8AC3E}">
        <p14:creationId xmlns:p14="http://schemas.microsoft.com/office/powerpoint/2010/main" val="2198853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D1DB22-FBE9-20F6-E0ED-5C133C41C9FF}"/>
              </a:ext>
            </a:extLst>
          </p:cNvPr>
          <p:cNvSpPr txBox="1"/>
          <p:nvPr/>
        </p:nvSpPr>
        <p:spPr>
          <a:xfrm>
            <a:off x="438538" y="699795"/>
            <a:ext cx="7389845" cy="954107"/>
          </a:xfrm>
          <a:prstGeom prst="rect">
            <a:avLst/>
          </a:prstGeom>
          <a:noFill/>
        </p:spPr>
        <p:txBody>
          <a:bodyPr wrap="square">
            <a:spAutoFit/>
          </a:bodyPr>
          <a:lstStyle/>
          <a:p>
            <a:r>
              <a:rPr lang="en-US" sz="2800" b="1" dirty="0">
                <a:solidFill>
                  <a:schemeClr val="bg1"/>
                </a:solidFill>
              </a:rPr>
              <a:t>The Importance of Mitigation After Detection of Malware:</a:t>
            </a:r>
            <a:endParaRPr lang="en-IN" sz="2800" b="1" dirty="0">
              <a:solidFill>
                <a:schemeClr val="bg1"/>
              </a:solidFill>
            </a:endParaRPr>
          </a:p>
        </p:txBody>
      </p:sp>
      <p:sp>
        <p:nvSpPr>
          <p:cNvPr id="5" name="TextBox 4">
            <a:extLst>
              <a:ext uri="{FF2B5EF4-FFF2-40B4-BE49-F238E27FC236}">
                <a16:creationId xmlns:a16="http://schemas.microsoft.com/office/drawing/2014/main" xmlns="" id="{692EB7B3-DAEC-2712-E615-B5311B9BEDBC}"/>
              </a:ext>
            </a:extLst>
          </p:cNvPr>
          <p:cNvSpPr txBox="1"/>
          <p:nvPr/>
        </p:nvSpPr>
        <p:spPr>
          <a:xfrm>
            <a:off x="986713" y="1842711"/>
            <a:ext cx="6097554" cy="1754326"/>
          </a:xfrm>
          <a:prstGeom prst="rect">
            <a:avLst/>
          </a:prstGeom>
          <a:noFill/>
        </p:spPr>
        <p:txBody>
          <a:bodyPr wrap="square">
            <a:spAutoFit/>
          </a:bodyPr>
          <a:lstStyle/>
          <a:p>
            <a:r>
              <a:rPr lang="en-US" dirty="0">
                <a:solidFill>
                  <a:schemeClr val="bg1"/>
                </a:solidFill>
              </a:rPr>
              <a:t>Prompt mitigation is crucial after the detection of malware. This is because malware can cause significant damage to a system, including data loss, system crashes, and theft of sensitive information. Mitigation involves taking steps to remove the malware and prevent further damage. Some of the reasons why prompt mitigation is important include:</a:t>
            </a:r>
            <a:endParaRPr lang="en-IN" dirty="0">
              <a:solidFill>
                <a:schemeClr val="bg1"/>
              </a:solidFill>
            </a:endParaRPr>
          </a:p>
        </p:txBody>
      </p:sp>
      <p:sp>
        <p:nvSpPr>
          <p:cNvPr id="7" name="TextBox 6">
            <a:extLst>
              <a:ext uri="{FF2B5EF4-FFF2-40B4-BE49-F238E27FC236}">
                <a16:creationId xmlns:a16="http://schemas.microsoft.com/office/drawing/2014/main" xmlns="" id="{C83B6EB5-AAF5-6ED9-4B1F-0A63659E65B2}"/>
              </a:ext>
            </a:extLst>
          </p:cNvPr>
          <p:cNvSpPr txBox="1"/>
          <p:nvPr/>
        </p:nvSpPr>
        <p:spPr>
          <a:xfrm>
            <a:off x="1200541" y="3863991"/>
            <a:ext cx="6097554" cy="2031325"/>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effectLst/>
              </a:rPr>
              <a:t>Preventing Further Damage</a:t>
            </a:r>
          </a:p>
          <a:p>
            <a:endParaRPr lang="en-US" b="1" dirty="0">
              <a:solidFill>
                <a:schemeClr val="bg1"/>
              </a:solidFill>
            </a:endParaRPr>
          </a:p>
          <a:p>
            <a:pPr lvl="1"/>
            <a:r>
              <a:rPr lang="en-US" dirty="0">
                <a:solidFill>
                  <a:schemeClr val="bg1"/>
                </a:solidFill>
                <a:effectLst/>
              </a:rPr>
              <a:t>The longer malware remains on a system, the more damage it can cause. This is because malware can spread and infect other files, making it harder to remove. Prompt mitigation can help prevent further damage by containing the malware and removing it before it can spread.</a:t>
            </a:r>
            <a:endParaRPr lang="en-US" dirty="0">
              <a:solidFill>
                <a:schemeClr val="bg1"/>
              </a:solidFill>
            </a:endParaRPr>
          </a:p>
        </p:txBody>
      </p:sp>
      <p:pic>
        <p:nvPicPr>
          <p:cNvPr id="9" name="Picture 8" descr="A computer hacker with folders">
            <a:extLst>
              <a:ext uri="{FF2B5EF4-FFF2-40B4-BE49-F238E27FC236}">
                <a16:creationId xmlns:a16="http://schemas.microsoft.com/office/drawing/2014/main" xmlns="" id="{D1FC31B3-6A9F-4D18-057C-557CF3AD8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063" y="1653902"/>
            <a:ext cx="4455367" cy="2694163"/>
          </a:xfrm>
          <a:prstGeom prst="rect">
            <a:avLst/>
          </a:prstGeom>
        </p:spPr>
      </p:pic>
    </p:spTree>
    <p:extLst>
      <p:ext uri="{BB962C8B-B14F-4D97-AF65-F5344CB8AC3E}">
        <p14:creationId xmlns:p14="http://schemas.microsoft.com/office/powerpoint/2010/main" val="1137347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E61C25C-75DB-A058-4583-2589B2D7D4FB}"/>
              </a:ext>
            </a:extLst>
          </p:cNvPr>
          <p:cNvSpPr txBox="1"/>
          <p:nvPr/>
        </p:nvSpPr>
        <p:spPr>
          <a:xfrm>
            <a:off x="2451619" y="1141455"/>
            <a:ext cx="6097554" cy="2031325"/>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effectLst/>
              </a:rPr>
              <a:t>Protecting Sensitive Information</a:t>
            </a:r>
          </a:p>
          <a:p>
            <a:endParaRPr lang="en-US" b="1" dirty="0">
              <a:solidFill>
                <a:schemeClr val="bg1"/>
              </a:solidFill>
            </a:endParaRPr>
          </a:p>
          <a:p>
            <a:r>
              <a:rPr lang="en-US" dirty="0">
                <a:solidFill>
                  <a:schemeClr val="bg1"/>
                </a:solidFill>
                <a:effectLst/>
              </a:rPr>
              <a:t>	Malware can be used to steal sensitive information, 	such as passwords, credit card numbers, and personal 	data. Mitigation can help protect this information by 	removing the malware and preventing it from 	accessing sensitive files.</a:t>
            </a:r>
            <a:endParaRPr lang="en-US" dirty="0">
              <a:solidFill>
                <a:schemeClr val="bg1"/>
              </a:solidFill>
            </a:endParaRPr>
          </a:p>
        </p:txBody>
      </p:sp>
      <p:sp>
        <p:nvSpPr>
          <p:cNvPr id="5" name="TextBox 4">
            <a:extLst>
              <a:ext uri="{FF2B5EF4-FFF2-40B4-BE49-F238E27FC236}">
                <a16:creationId xmlns:a16="http://schemas.microsoft.com/office/drawing/2014/main" xmlns="" id="{628382F7-162E-9D5E-85CB-DEDA7A9BC9C5}"/>
              </a:ext>
            </a:extLst>
          </p:cNvPr>
          <p:cNvSpPr txBox="1"/>
          <p:nvPr/>
        </p:nvSpPr>
        <p:spPr>
          <a:xfrm>
            <a:off x="2526264" y="3429000"/>
            <a:ext cx="6097554" cy="1754326"/>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effectLst/>
              </a:rPr>
              <a:t>Maintaining System Performance</a:t>
            </a:r>
          </a:p>
          <a:p>
            <a:endParaRPr lang="en-US" b="1" dirty="0">
              <a:solidFill>
                <a:schemeClr val="bg1"/>
              </a:solidFill>
            </a:endParaRPr>
          </a:p>
          <a:p>
            <a:r>
              <a:rPr lang="en-US" dirty="0">
                <a:solidFill>
                  <a:schemeClr val="bg1"/>
                </a:solidFill>
                <a:effectLst/>
              </a:rPr>
              <a:t>	Malware can slow down a system and cause it to 	crash. Mitigation can help maintain system 	performance by removing the malware and repairing	 any damage it may have caused.</a:t>
            </a:r>
            <a:endParaRPr lang="en-US" dirty="0">
              <a:solidFill>
                <a:schemeClr val="bg1"/>
              </a:solidFill>
            </a:endParaRPr>
          </a:p>
        </p:txBody>
      </p:sp>
    </p:spTree>
    <p:extLst>
      <p:ext uri="{BB962C8B-B14F-4D97-AF65-F5344CB8AC3E}">
        <p14:creationId xmlns:p14="http://schemas.microsoft.com/office/powerpoint/2010/main" val="2946593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F157D05-2625-93FD-FB83-AFF0EA52CE79}"/>
              </a:ext>
            </a:extLst>
          </p:cNvPr>
          <p:cNvSpPr txBox="1"/>
          <p:nvPr/>
        </p:nvSpPr>
        <p:spPr>
          <a:xfrm>
            <a:off x="408213" y="392974"/>
            <a:ext cx="10042073" cy="2400657"/>
          </a:xfrm>
          <a:prstGeom prst="rect">
            <a:avLst/>
          </a:prstGeom>
          <a:noFill/>
        </p:spPr>
        <p:txBody>
          <a:bodyPr wrap="square">
            <a:spAutoFit/>
          </a:bodyPr>
          <a:lstStyle/>
          <a:p>
            <a:r>
              <a:rPr lang="en-US" sz="2400" b="1" dirty="0">
                <a:solidFill>
                  <a:schemeClr val="bg1"/>
                </a:solidFill>
                <a:effectLst/>
              </a:rPr>
              <a:t>Machine Learning for Malware Detection</a:t>
            </a:r>
          </a:p>
          <a:p>
            <a:pPr lvl="1"/>
            <a:endParaRPr lang="en-US" b="1" dirty="0">
              <a:solidFill>
                <a:schemeClr val="bg1"/>
              </a:solidFill>
            </a:endParaRPr>
          </a:p>
          <a:p>
            <a:pPr lvl="1"/>
            <a:r>
              <a:rPr lang="en-US" b="1" dirty="0">
                <a:solidFill>
                  <a:schemeClr val="bg1"/>
                </a:solidFill>
                <a:effectLst/>
              </a:rPr>
              <a:t>Machine learning is a powerful tool that can be used to detect malware. By analyzing large amounts of data, machine learning algorithms can identify patterns and anomalies that may indicate the presence of malware.</a:t>
            </a:r>
            <a:endParaRPr lang="en-US" dirty="0">
              <a:solidFill>
                <a:schemeClr val="bg1"/>
              </a:solidFill>
            </a:endParaRPr>
          </a:p>
          <a:p>
            <a:pPr lvl="1"/>
            <a:r>
              <a:rPr lang="en-US" b="1" dirty="0">
                <a:solidFill>
                  <a:schemeClr val="bg1"/>
                </a:solidFill>
                <a:effectLst/>
              </a:rPr>
              <a:t>One of the main benefits of using machine learning for malware detection is its ability to adapt to new threats. As new types of malware are developed, machine learning algorithms can be trained to recognize them, making it easier to stay ahead of attackers.</a:t>
            </a:r>
            <a:endParaRPr lang="en-US" dirty="0">
              <a:solidFill>
                <a:schemeClr val="bg1"/>
              </a:solidFill>
            </a:endParaRPr>
          </a:p>
        </p:txBody>
      </p:sp>
      <p:pic>
        <p:nvPicPr>
          <p:cNvPr id="5" name="Picture 4" descr="A diagram of a process flow">
            <a:extLst>
              <a:ext uri="{FF2B5EF4-FFF2-40B4-BE49-F238E27FC236}">
                <a16:creationId xmlns:a16="http://schemas.microsoft.com/office/drawing/2014/main" xmlns="" id="{A7E2D36A-A6DA-1DA3-11EA-5878288C60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347" y="2911151"/>
            <a:ext cx="9685176" cy="3741578"/>
          </a:xfrm>
          <a:prstGeom prst="rect">
            <a:avLst/>
          </a:prstGeom>
        </p:spPr>
      </p:pic>
    </p:spTree>
    <p:extLst>
      <p:ext uri="{BB962C8B-B14F-4D97-AF65-F5344CB8AC3E}">
        <p14:creationId xmlns:p14="http://schemas.microsoft.com/office/powerpoint/2010/main" val="943279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C2EE326-C07B-53CD-5BBF-3772DC8534C6}"/>
              </a:ext>
            </a:extLst>
          </p:cNvPr>
          <p:cNvSpPr txBox="1"/>
          <p:nvPr/>
        </p:nvSpPr>
        <p:spPr>
          <a:xfrm>
            <a:off x="466531" y="635626"/>
            <a:ext cx="7175241" cy="400110"/>
          </a:xfrm>
          <a:prstGeom prst="rect">
            <a:avLst/>
          </a:prstGeom>
          <a:noFill/>
        </p:spPr>
        <p:txBody>
          <a:bodyPr wrap="square">
            <a:spAutoFit/>
          </a:bodyPr>
          <a:lstStyle/>
          <a:p>
            <a:r>
              <a:rPr lang="en-US" sz="2000" b="1" dirty="0">
                <a:solidFill>
                  <a:schemeClr val="bg1"/>
                </a:solidFill>
              </a:rPr>
              <a:t>Procedure for Detection and Mitigation Using Machine Learning</a:t>
            </a:r>
            <a:endParaRPr lang="en-IN" sz="2000" b="1" dirty="0">
              <a:solidFill>
                <a:schemeClr val="bg1"/>
              </a:solidFill>
            </a:endParaRPr>
          </a:p>
        </p:txBody>
      </p:sp>
      <p:sp>
        <p:nvSpPr>
          <p:cNvPr id="5" name="TextBox 4">
            <a:extLst>
              <a:ext uri="{FF2B5EF4-FFF2-40B4-BE49-F238E27FC236}">
                <a16:creationId xmlns:a16="http://schemas.microsoft.com/office/drawing/2014/main" xmlns="" id="{CC0B5EF5-326E-DEA4-6638-937743D493F7}"/>
              </a:ext>
            </a:extLst>
          </p:cNvPr>
          <p:cNvSpPr txBox="1"/>
          <p:nvPr/>
        </p:nvSpPr>
        <p:spPr>
          <a:xfrm>
            <a:off x="1483567" y="1399592"/>
            <a:ext cx="7662765" cy="2031325"/>
          </a:xfrm>
          <a:prstGeom prst="rect">
            <a:avLst/>
          </a:prstGeom>
          <a:noFill/>
        </p:spPr>
        <p:txBody>
          <a:bodyPr wrap="square">
            <a:spAutoFit/>
          </a:bodyPr>
          <a:lstStyle/>
          <a:p>
            <a:r>
              <a:rPr lang="en-US" b="1" dirty="0">
                <a:solidFill>
                  <a:schemeClr val="bg1"/>
                </a:solidFill>
                <a:effectLst/>
              </a:rPr>
              <a:t>Detection:</a:t>
            </a:r>
          </a:p>
          <a:p>
            <a:endParaRPr lang="en-US" b="1" dirty="0">
              <a:solidFill>
                <a:schemeClr val="bg1"/>
              </a:solidFill>
            </a:endParaRPr>
          </a:p>
          <a:p>
            <a:pPr lvl="1"/>
            <a:r>
              <a:rPr lang="en-US" dirty="0">
                <a:solidFill>
                  <a:schemeClr val="bg1"/>
                </a:solidFill>
                <a:effectLst/>
              </a:rPr>
              <a:t>1. Identify potential threats and their characteristics.</a:t>
            </a:r>
            <a:endParaRPr lang="en-US" dirty="0">
              <a:solidFill>
                <a:schemeClr val="bg1"/>
              </a:solidFill>
            </a:endParaRPr>
          </a:p>
          <a:p>
            <a:pPr lvl="1"/>
            <a:r>
              <a:rPr lang="en-US" dirty="0">
                <a:solidFill>
                  <a:schemeClr val="bg1"/>
                </a:solidFill>
                <a:effectLst/>
              </a:rPr>
              <a:t>2. Gather data on the identified threats.</a:t>
            </a:r>
            <a:endParaRPr lang="en-US" dirty="0">
              <a:solidFill>
                <a:schemeClr val="bg1"/>
              </a:solidFill>
            </a:endParaRPr>
          </a:p>
          <a:p>
            <a:pPr lvl="1"/>
            <a:r>
              <a:rPr lang="en-US" dirty="0">
                <a:solidFill>
                  <a:schemeClr val="bg1"/>
                </a:solidFill>
                <a:effectLst/>
              </a:rPr>
              <a:t>3. Train a machine learning model to detect the identified threats based on the gathered data.</a:t>
            </a:r>
            <a:endParaRPr lang="en-US" dirty="0">
              <a:solidFill>
                <a:schemeClr val="bg1"/>
              </a:solidFill>
            </a:endParaRPr>
          </a:p>
          <a:p>
            <a:pPr lvl="1"/>
            <a:r>
              <a:rPr lang="en-US" dirty="0">
                <a:solidFill>
                  <a:schemeClr val="bg1"/>
                </a:solidFill>
                <a:effectLst/>
              </a:rPr>
              <a:t>4. Test the model to ensure its accuracy and effectiveness.</a:t>
            </a:r>
            <a:endParaRPr lang="en-US" dirty="0">
              <a:solidFill>
                <a:schemeClr val="bg1"/>
              </a:solidFill>
            </a:endParaRPr>
          </a:p>
        </p:txBody>
      </p:sp>
      <p:sp>
        <p:nvSpPr>
          <p:cNvPr id="7" name="TextBox 6">
            <a:extLst>
              <a:ext uri="{FF2B5EF4-FFF2-40B4-BE49-F238E27FC236}">
                <a16:creationId xmlns:a16="http://schemas.microsoft.com/office/drawing/2014/main" xmlns="" id="{A8248650-AE08-A479-9265-D969375EC48A}"/>
              </a:ext>
            </a:extLst>
          </p:cNvPr>
          <p:cNvSpPr txBox="1"/>
          <p:nvPr/>
        </p:nvSpPr>
        <p:spPr>
          <a:xfrm>
            <a:off x="1334278" y="3592286"/>
            <a:ext cx="6512767" cy="2862322"/>
          </a:xfrm>
          <a:prstGeom prst="rect">
            <a:avLst/>
          </a:prstGeom>
          <a:noFill/>
        </p:spPr>
        <p:txBody>
          <a:bodyPr wrap="square">
            <a:spAutoFit/>
          </a:bodyPr>
          <a:lstStyle/>
          <a:p>
            <a:r>
              <a:rPr lang="en-US" b="1" dirty="0">
                <a:solidFill>
                  <a:schemeClr val="bg1"/>
                </a:solidFill>
                <a:effectLst/>
              </a:rPr>
              <a:t>Mitigation:</a:t>
            </a:r>
          </a:p>
          <a:p>
            <a:endParaRPr lang="en-US" b="1" dirty="0">
              <a:solidFill>
                <a:schemeClr val="bg1"/>
              </a:solidFill>
            </a:endParaRPr>
          </a:p>
          <a:p>
            <a:pPr lvl="1"/>
            <a:r>
              <a:rPr lang="en-US" dirty="0">
                <a:solidFill>
                  <a:schemeClr val="bg1"/>
                </a:solidFill>
                <a:effectLst/>
              </a:rPr>
              <a:t>1. Once a threat is detected, isolate the affected system or network to prevent further damage.</a:t>
            </a:r>
            <a:endParaRPr lang="en-US" dirty="0">
              <a:solidFill>
                <a:schemeClr val="bg1"/>
              </a:solidFill>
            </a:endParaRPr>
          </a:p>
          <a:p>
            <a:pPr lvl="1"/>
            <a:r>
              <a:rPr lang="en-US" dirty="0">
                <a:solidFill>
                  <a:schemeClr val="bg1"/>
                </a:solidFill>
                <a:effectLst/>
              </a:rPr>
              <a:t>2. Use the machine learning model to identify the source of the threat and its characteristics.</a:t>
            </a:r>
            <a:endParaRPr lang="en-US" dirty="0">
              <a:solidFill>
                <a:schemeClr val="bg1"/>
              </a:solidFill>
            </a:endParaRPr>
          </a:p>
          <a:p>
            <a:pPr lvl="1"/>
            <a:r>
              <a:rPr lang="en-US" dirty="0">
                <a:solidFill>
                  <a:schemeClr val="bg1"/>
                </a:solidFill>
                <a:effectLst/>
              </a:rPr>
              <a:t>3. Develop a mitigation plan based on the identified threat and its characteristics.</a:t>
            </a:r>
            <a:endParaRPr lang="en-US" dirty="0">
              <a:solidFill>
                <a:schemeClr val="bg1"/>
              </a:solidFill>
            </a:endParaRPr>
          </a:p>
          <a:p>
            <a:pPr lvl="1"/>
            <a:r>
              <a:rPr lang="en-US" dirty="0">
                <a:solidFill>
                  <a:schemeClr val="bg1"/>
                </a:solidFill>
                <a:effectLst/>
              </a:rPr>
              <a:t>4. Implement the mitigation plan and monitor the system or network for any further threats.</a:t>
            </a:r>
            <a:endParaRPr lang="en-US" dirty="0">
              <a:solidFill>
                <a:schemeClr val="bg1"/>
              </a:solidFill>
            </a:endParaRPr>
          </a:p>
        </p:txBody>
      </p:sp>
    </p:spTree>
    <p:extLst>
      <p:ext uri="{BB962C8B-B14F-4D97-AF65-F5344CB8AC3E}">
        <p14:creationId xmlns:p14="http://schemas.microsoft.com/office/powerpoint/2010/main" val="404493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A24C6C3-66BC-38ED-4796-A47A87983EBF}"/>
              </a:ext>
            </a:extLst>
          </p:cNvPr>
          <p:cNvSpPr txBox="1"/>
          <p:nvPr/>
        </p:nvSpPr>
        <p:spPr>
          <a:xfrm>
            <a:off x="251927" y="522515"/>
            <a:ext cx="8894405" cy="4062651"/>
          </a:xfrm>
          <a:prstGeom prst="rect">
            <a:avLst/>
          </a:prstGeom>
          <a:noFill/>
        </p:spPr>
        <p:txBody>
          <a:bodyPr wrap="square">
            <a:spAutoFit/>
          </a:bodyPr>
          <a:lstStyle/>
          <a:p>
            <a:r>
              <a:rPr lang="en-US" sz="2400" b="1" dirty="0">
                <a:solidFill>
                  <a:schemeClr val="bg1"/>
                </a:solidFill>
                <a:effectLst/>
              </a:rPr>
              <a:t>Honeypots for Malware Mitigation:</a:t>
            </a:r>
          </a:p>
          <a:p>
            <a:pPr lvl="1"/>
            <a:endParaRPr lang="en-US" b="1" dirty="0">
              <a:solidFill>
                <a:schemeClr val="bg1"/>
              </a:solidFill>
            </a:endParaRPr>
          </a:p>
          <a:p>
            <a:pPr lvl="1"/>
            <a:r>
              <a:rPr lang="en-US" dirty="0">
                <a:solidFill>
                  <a:schemeClr val="bg1"/>
                </a:solidFill>
                <a:effectLst/>
              </a:rPr>
              <a:t>Honeypots are a type of security mechanism that can be used to detect and mitigate malware attacks. Essentially, honeypots are decoy systems that are designed to look like real systems in order to attract attackers. By monitoring the activity on these systems, security professionals can gain valuable insights into the tactics and techniques used by attackers, which can then be used to improve overall security posture.</a:t>
            </a:r>
          </a:p>
          <a:p>
            <a:pPr lvl="1"/>
            <a:endParaRPr lang="en-US" dirty="0">
              <a:solidFill>
                <a:schemeClr val="bg1"/>
              </a:solidFill>
            </a:endParaRPr>
          </a:p>
          <a:p>
            <a:pPr lvl="1"/>
            <a:r>
              <a:rPr lang="en-US" dirty="0">
                <a:solidFill>
                  <a:schemeClr val="bg1"/>
                </a:solidFill>
                <a:effectLst/>
              </a:rPr>
              <a:t>One of the key advantages of using honeypots for malware mitigation is that they allow security professionals to proactively identify and respond to threats. Rather than waiting for an attack to occur, honeypots provide an early warning system that can help prevent attacks from happening in the first place. Additionally, honeypots can be used to gather intelligence on attackers, which can then be used to develop more effective mitigation strategies.</a:t>
            </a:r>
            <a:endParaRPr lang="en-US" dirty="0">
              <a:solidFill>
                <a:schemeClr val="bg1"/>
              </a:solidFill>
            </a:endParaRPr>
          </a:p>
        </p:txBody>
      </p:sp>
      <p:pic>
        <p:nvPicPr>
          <p:cNvPr id="5" name="Picture 4" descr="A diagram of a network">
            <a:extLst>
              <a:ext uri="{FF2B5EF4-FFF2-40B4-BE49-F238E27FC236}">
                <a16:creationId xmlns:a16="http://schemas.microsoft.com/office/drawing/2014/main" xmlns="" id="{027556C9-231E-C309-E9EA-CD7BEC0F1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640" y="4357396"/>
            <a:ext cx="7277878" cy="2352230"/>
          </a:xfrm>
          <a:prstGeom prst="rect">
            <a:avLst/>
          </a:prstGeom>
        </p:spPr>
      </p:pic>
    </p:spTree>
    <p:extLst>
      <p:ext uri="{BB962C8B-B14F-4D97-AF65-F5344CB8AC3E}">
        <p14:creationId xmlns:p14="http://schemas.microsoft.com/office/powerpoint/2010/main" val="202444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4049D9-03D7-A334-1F40-9156353ACA4A}"/>
              </a:ext>
            </a:extLst>
          </p:cNvPr>
          <p:cNvSpPr txBox="1"/>
          <p:nvPr/>
        </p:nvSpPr>
        <p:spPr>
          <a:xfrm>
            <a:off x="494522" y="550506"/>
            <a:ext cx="8651810" cy="461665"/>
          </a:xfrm>
          <a:prstGeom prst="rect">
            <a:avLst/>
          </a:prstGeom>
          <a:noFill/>
        </p:spPr>
        <p:txBody>
          <a:bodyPr wrap="square">
            <a:spAutoFit/>
          </a:bodyPr>
          <a:lstStyle/>
          <a:p>
            <a:r>
              <a:rPr lang="en-US" sz="2400" b="1" dirty="0">
                <a:solidFill>
                  <a:schemeClr val="bg1"/>
                </a:solidFill>
              </a:rPr>
              <a:t>Using Honeypots for Detection and Mitigation:</a:t>
            </a:r>
            <a:endParaRPr lang="en-IN" sz="2400" b="1" dirty="0">
              <a:solidFill>
                <a:schemeClr val="bg1"/>
              </a:solidFill>
            </a:endParaRPr>
          </a:p>
        </p:txBody>
      </p:sp>
      <p:sp>
        <p:nvSpPr>
          <p:cNvPr id="5" name="TextBox 4">
            <a:extLst>
              <a:ext uri="{FF2B5EF4-FFF2-40B4-BE49-F238E27FC236}">
                <a16:creationId xmlns:a16="http://schemas.microsoft.com/office/drawing/2014/main" xmlns="" id="{670A85E1-F84A-0E3E-090F-F16937E7D530}"/>
              </a:ext>
            </a:extLst>
          </p:cNvPr>
          <p:cNvSpPr txBox="1"/>
          <p:nvPr/>
        </p:nvSpPr>
        <p:spPr>
          <a:xfrm>
            <a:off x="1324947" y="1240972"/>
            <a:ext cx="7821385" cy="923330"/>
          </a:xfrm>
          <a:prstGeom prst="rect">
            <a:avLst/>
          </a:prstGeom>
          <a:noFill/>
        </p:spPr>
        <p:txBody>
          <a:bodyPr wrap="square">
            <a:spAutoFit/>
          </a:bodyPr>
          <a:lstStyle/>
          <a:p>
            <a:r>
              <a:rPr lang="en-US" b="1" dirty="0">
                <a:solidFill>
                  <a:schemeClr val="bg1"/>
                </a:solidFill>
                <a:effectLst/>
              </a:rPr>
              <a:t>Step 1: Determine the Type of Attack</a:t>
            </a:r>
            <a:endParaRPr lang="en-US" b="1" dirty="0">
              <a:solidFill>
                <a:schemeClr val="bg1"/>
              </a:solidFill>
            </a:endParaRPr>
          </a:p>
          <a:p>
            <a:r>
              <a:rPr lang="en-US" dirty="0">
                <a:solidFill>
                  <a:schemeClr val="bg1"/>
                </a:solidFill>
                <a:effectLst/>
              </a:rPr>
              <a:t>Identify the type of attack you want to detect and mitigate. This will help you determine the type of honeypot to use and where to place it in your network.</a:t>
            </a:r>
            <a:endParaRPr lang="en-US" dirty="0">
              <a:solidFill>
                <a:schemeClr val="bg1"/>
              </a:solidFill>
            </a:endParaRPr>
          </a:p>
        </p:txBody>
      </p:sp>
      <p:sp>
        <p:nvSpPr>
          <p:cNvPr id="7" name="TextBox 6">
            <a:extLst>
              <a:ext uri="{FF2B5EF4-FFF2-40B4-BE49-F238E27FC236}">
                <a16:creationId xmlns:a16="http://schemas.microsoft.com/office/drawing/2014/main" xmlns="" id="{E1F42323-84A8-0898-2DC2-A2A6A77842D2}"/>
              </a:ext>
            </a:extLst>
          </p:cNvPr>
          <p:cNvSpPr txBox="1"/>
          <p:nvPr/>
        </p:nvSpPr>
        <p:spPr>
          <a:xfrm>
            <a:off x="1324947" y="2485436"/>
            <a:ext cx="7821385" cy="1200329"/>
          </a:xfrm>
          <a:prstGeom prst="rect">
            <a:avLst/>
          </a:prstGeom>
          <a:noFill/>
        </p:spPr>
        <p:txBody>
          <a:bodyPr wrap="square">
            <a:spAutoFit/>
          </a:bodyPr>
          <a:lstStyle/>
          <a:p>
            <a:r>
              <a:rPr lang="en-US" b="1" dirty="0">
                <a:solidFill>
                  <a:schemeClr val="bg1"/>
                </a:solidFill>
                <a:effectLst/>
              </a:rPr>
              <a:t>Step 2: Choose the Right Honeypot</a:t>
            </a:r>
            <a:endParaRPr lang="en-US" b="1" dirty="0">
              <a:solidFill>
                <a:schemeClr val="bg1"/>
              </a:solidFill>
            </a:endParaRPr>
          </a:p>
          <a:p>
            <a:r>
              <a:rPr lang="en-US" dirty="0">
                <a:solidFill>
                  <a:schemeClr val="bg1"/>
                </a:solidFill>
                <a:effectLst/>
              </a:rPr>
              <a:t>Select a honeypot that is appropriate for the type of attack you want to detect. There are several types of honeypots, including high-interaction, low-interaction, and hybrid honeypots.</a:t>
            </a:r>
            <a:endParaRPr lang="en-US" dirty="0">
              <a:solidFill>
                <a:schemeClr val="bg1"/>
              </a:solidFill>
            </a:endParaRPr>
          </a:p>
        </p:txBody>
      </p:sp>
      <p:sp>
        <p:nvSpPr>
          <p:cNvPr id="9" name="TextBox 8">
            <a:extLst>
              <a:ext uri="{FF2B5EF4-FFF2-40B4-BE49-F238E27FC236}">
                <a16:creationId xmlns:a16="http://schemas.microsoft.com/office/drawing/2014/main" xmlns="" id="{A42D5235-898C-350E-D960-37D38AEDB5EE}"/>
              </a:ext>
            </a:extLst>
          </p:cNvPr>
          <p:cNvSpPr txBox="1"/>
          <p:nvPr/>
        </p:nvSpPr>
        <p:spPr>
          <a:xfrm>
            <a:off x="1324947" y="4124131"/>
            <a:ext cx="6544257" cy="1200329"/>
          </a:xfrm>
          <a:prstGeom prst="rect">
            <a:avLst/>
          </a:prstGeom>
          <a:noFill/>
        </p:spPr>
        <p:txBody>
          <a:bodyPr wrap="square">
            <a:spAutoFit/>
          </a:bodyPr>
          <a:lstStyle/>
          <a:p>
            <a:r>
              <a:rPr lang="en-US" b="1" dirty="0">
                <a:solidFill>
                  <a:schemeClr val="bg1"/>
                </a:solidFill>
                <a:effectLst/>
              </a:rPr>
              <a:t>Step 3: Deploy the Honeypot</a:t>
            </a:r>
            <a:endParaRPr lang="en-US" b="1" dirty="0">
              <a:solidFill>
                <a:schemeClr val="bg1"/>
              </a:solidFill>
            </a:endParaRPr>
          </a:p>
          <a:p>
            <a:r>
              <a:rPr lang="en-US" dirty="0">
                <a:solidFill>
                  <a:schemeClr val="bg1"/>
                </a:solidFill>
                <a:effectLst/>
              </a:rPr>
              <a:t>Install the honeypot in your network, making sure it is configured correctly and securely. Place it in a location that is likely to attract attackers, such as an unsecured server or an open port.</a:t>
            </a:r>
            <a:endParaRPr lang="en-US" dirty="0">
              <a:solidFill>
                <a:schemeClr val="bg1"/>
              </a:solidFill>
            </a:endParaRPr>
          </a:p>
        </p:txBody>
      </p:sp>
    </p:spTree>
    <p:extLst>
      <p:ext uri="{BB962C8B-B14F-4D97-AF65-F5344CB8AC3E}">
        <p14:creationId xmlns:p14="http://schemas.microsoft.com/office/powerpoint/2010/main" val="1936113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1221</Words>
  <Application>Microsoft Office PowerPoint</Application>
  <PresentationFormat>Custom</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jha</dc:creator>
  <cp:lastModifiedBy>adarsh jha</cp:lastModifiedBy>
  <cp:revision>6</cp:revision>
  <dcterms:created xsi:type="dcterms:W3CDTF">2023-07-18T17:25:37Z</dcterms:created>
  <dcterms:modified xsi:type="dcterms:W3CDTF">2023-07-22T16:35:58Z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2023-07-18T17:25:54Z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6968e023-0554-4ecd-bde9-39c5bd6be72a</vt:lpwstr>
  </property>
  <property fmtid="{D5CDD505-2E9C-101B-9397-08002B2CF9AE}" pid="7" name="MSIP_Label_defa4170-0d19-0005-0004-bc88714345d2_ActionId">
    <vt:lpwstr>604c6564-e632-47d2-8c2e-8c51aa8259a1</vt:lpwstr>
  </property>
  <property fmtid="{D5CDD505-2E9C-101B-9397-08002B2CF9AE}" pid="8" name="MSIP_Label_defa4170-0d19-0005-0004-bc88714345d2_ContentBits">
    <vt:lpwstr>0</vt:lpwstr>
  </property>
</Properties>
</file>