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71" r:id="rId3"/>
    <p:sldId id="368" r:id="rId4"/>
    <p:sldId id="372" r:id="rId5"/>
    <p:sldId id="373" r:id="rId6"/>
    <p:sldId id="356" r:id="rId7"/>
    <p:sldId id="374" r:id="rId8"/>
    <p:sldId id="375" r:id="rId9"/>
    <p:sldId id="376" r:id="rId10"/>
    <p:sldId id="359" r:id="rId11"/>
    <p:sldId id="377" r:id="rId12"/>
    <p:sldId id="378" r:id="rId13"/>
    <p:sldId id="379" r:id="rId14"/>
    <p:sldId id="358" r:id="rId15"/>
    <p:sldId id="3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9FF"/>
    <a:srgbClr val="DFF1CB"/>
    <a:srgbClr val="191919"/>
    <a:srgbClr val="EDEFF7"/>
    <a:srgbClr val="D0D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3/26/2021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3/26/2021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3/26/2021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3/26/2021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3/26/2021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3/26/2021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3/26/2021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3/26/2021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2489073"/>
          </a:xfrm>
        </p:spPr>
        <p:txBody>
          <a:bodyPr>
            <a:normAutofit/>
          </a:bodyPr>
          <a:lstStyle/>
          <a:p>
            <a:r>
              <a:rPr lang="en-US" sz="3600" b="1" dirty="0" err="1"/>
              <a:t>Iot</a:t>
            </a:r>
            <a:r>
              <a:rPr lang="en-US" sz="3600" b="1" dirty="0"/>
              <a:t> based prediction of water quality index for farm irrigation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4229100"/>
            <a:ext cx="10058400" cy="1695450"/>
          </a:xfrm>
        </p:spPr>
        <p:txBody>
          <a:bodyPr>
            <a:normAutofit/>
          </a:bodyPr>
          <a:lstStyle/>
          <a:p>
            <a:pPr algn="r"/>
            <a:r>
              <a:rPr lang="en-US" sz="1600" dirty="0"/>
              <a:t>Created by: </a:t>
            </a:r>
          </a:p>
          <a:p>
            <a:pPr algn="r"/>
            <a:r>
              <a:rPr lang="en-IN" sz="1600" dirty="0"/>
              <a:t>Rajesh Kumar Yadav</a:t>
            </a:r>
            <a:endParaRPr lang="en-US" sz="1600" dirty="0"/>
          </a:p>
          <a:p>
            <a:pPr algn="r"/>
            <a:r>
              <a:rPr lang="en-US" sz="1600" dirty="0"/>
              <a:t>Adarsh </a:t>
            </a:r>
            <a:r>
              <a:rPr lang="en-US" sz="1600" dirty="0" err="1"/>
              <a:t>jha</a:t>
            </a:r>
            <a:endParaRPr lang="en-US" sz="1600" dirty="0"/>
          </a:p>
          <a:p>
            <a:pPr algn="r"/>
            <a:r>
              <a:rPr lang="en-US" sz="1600" dirty="0"/>
              <a:t>Aditya Choudhary</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46F468C-6AEB-4059-B0C7-12303FE014AC}"/>
              </a:ext>
            </a:extLst>
          </p:cNvPr>
          <p:cNvSpPr>
            <a:spLocks noGrp="1"/>
          </p:cNvSpPr>
          <p:nvPr>
            <p:ph type="ctrTitle"/>
          </p:nvPr>
        </p:nvSpPr>
        <p:spPr>
          <a:xfrm>
            <a:off x="1322772" y="758952"/>
            <a:ext cx="10058400" cy="723619"/>
          </a:xfrm>
        </p:spPr>
        <p:txBody>
          <a:bodyPr>
            <a:normAutofit/>
          </a:bodyPr>
          <a:lstStyle/>
          <a:p>
            <a:r>
              <a:rPr lang="en-US" sz="2800" b="1" dirty="0"/>
              <a:t>Experimental setup</a:t>
            </a:r>
          </a:p>
        </p:txBody>
      </p:sp>
      <p:sp>
        <p:nvSpPr>
          <p:cNvPr id="2" name="TextBox 1">
            <a:extLst>
              <a:ext uri="{FF2B5EF4-FFF2-40B4-BE49-F238E27FC236}">
                <a16:creationId xmlns:a16="http://schemas.microsoft.com/office/drawing/2014/main" id="{C3E5A1B5-0332-4BE1-8499-16EB49B9ACD7}"/>
              </a:ext>
            </a:extLst>
          </p:cNvPr>
          <p:cNvSpPr txBox="1"/>
          <p:nvPr/>
        </p:nvSpPr>
        <p:spPr>
          <a:xfrm>
            <a:off x="1322772" y="2413337"/>
            <a:ext cx="4332303" cy="2031325"/>
          </a:xfrm>
          <a:prstGeom prst="rect">
            <a:avLst/>
          </a:prstGeom>
          <a:noFill/>
        </p:spPr>
        <p:txBody>
          <a:bodyPr wrap="square" rtlCol="0">
            <a:spAutoFit/>
          </a:bodyPr>
          <a:lstStyle/>
          <a:p>
            <a:r>
              <a:rPr lang="en-US" dirty="0"/>
              <a:t>The algorithm was implemented in Python 3 where data preprocessing is performed using Pandas and </a:t>
            </a:r>
            <a:r>
              <a:rPr lang="en-US" dirty="0" err="1"/>
              <a:t>Numpy</a:t>
            </a:r>
            <a:r>
              <a:rPr lang="en-US" dirty="0"/>
              <a:t>. Various classification algorithms are applied using Scikit-learn. The parameter settings for these algorithms are given in Table 4. </a:t>
            </a:r>
            <a:endParaRPr lang="en-IN" dirty="0"/>
          </a:p>
        </p:txBody>
      </p:sp>
      <p:graphicFrame>
        <p:nvGraphicFramePr>
          <p:cNvPr id="3" name="Table 2">
            <a:extLst>
              <a:ext uri="{FF2B5EF4-FFF2-40B4-BE49-F238E27FC236}">
                <a16:creationId xmlns:a16="http://schemas.microsoft.com/office/drawing/2014/main" id="{C5A85E10-4CFD-4F67-903E-A7A07DC6A3FC}"/>
              </a:ext>
            </a:extLst>
          </p:cNvPr>
          <p:cNvGraphicFramePr>
            <a:graphicFrameLocks noGrp="1"/>
          </p:cNvGraphicFramePr>
          <p:nvPr>
            <p:extLst>
              <p:ext uri="{D42A27DB-BD31-4B8C-83A1-F6EECF244321}">
                <p14:modId xmlns:p14="http://schemas.microsoft.com/office/powerpoint/2010/main" val="1770847934"/>
              </p:ext>
            </p:extLst>
          </p:nvPr>
        </p:nvGraphicFramePr>
        <p:xfrm>
          <a:off x="6351972" y="1549925"/>
          <a:ext cx="4704003" cy="4348697"/>
        </p:xfrm>
        <a:graphic>
          <a:graphicData uri="http://schemas.openxmlformats.org/drawingml/2006/table">
            <a:tbl>
              <a:tblPr>
                <a:tableStyleId>{BDBED569-4797-4DF1-A0F4-6AAB3CD982D8}</a:tableStyleId>
              </a:tblPr>
              <a:tblGrid>
                <a:gridCol w="982580">
                  <a:extLst>
                    <a:ext uri="{9D8B030D-6E8A-4147-A177-3AD203B41FA5}">
                      <a16:colId xmlns:a16="http://schemas.microsoft.com/office/drawing/2014/main" val="1976153967"/>
                    </a:ext>
                  </a:extLst>
                </a:gridCol>
                <a:gridCol w="3721423">
                  <a:extLst>
                    <a:ext uri="{9D8B030D-6E8A-4147-A177-3AD203B41FA5}">
                      <a16:colId xmlns:a16="http://schemas.microsoft.com/office/drawing/2014/main" val="3117790097"/>
                    </a:ext>
                  </a:extLst>
                </a:gridCol>
              </a:tblGrid>
              <a:tr h="429159">
                <a:tc>
                  <a:txBody>
                    <a:bodyPr/>
                    <a:lstStyle/>
                    <a:p>
                      <a:pPr rtl="0" fontAlgn="b"/>
                      <a:r>
                        <a:rPr lang="en-IN" sz="1400" b="1">
                          <a:effectLst/>
                        </a:rPr>
                        <a:t>Classifier</a:t>
                      </a:r>
                    </a:p>
                  </a:txBody>
                  <a:tcPr marT="91440" marB="11294" anchor="b"/>
                </a:tc>
                <a:tc>
                  <a:txBody>
                    <a:bodyPr/>
                    <a:lstStyle/>
                    <a:p>
                      <a:pPr rtl="0" fontAlgn="b"/>
                      <a:r>
                        <a:rPr lang="en-IN" sz="1400" b="1" dirty="0">
                          <a:effectLst/>
                        </a:rPr>
                        <a:t>Parameter Settings</a:t>
                      </a:r>
                    </a:p>
                  </a:txBody>
                  <a:tcPr marT="91440" marB="11294" anchor="b"/>
                </a:tc>
                <a:extLst>
                  <a:ext uri="{0D108BD9-81ED-4DB2-BD59-A6C34878D82A}">
                    <a16:rowId xmlns:a16="http://schemas.microsoft.com/office/drawing/2014/main" val="2122874025"/>
                  </a:ext>
                </a:extLst>
              </a:tr>
              <a:tr h="429159">
                <a:tc>
                  <a:txBody>
                    <a:bodyPr/>
                    <a:lstStyle/>
                    <a:p>
                      <a:pPr rtl="0" fontAlgn="b"/>
                      <a:r>
                        <a:rPr lang="en-IN" sz="1400" b="0" dirty="0">
                          <a:solidFill>
                            <a:srgbClr val="000000"/>
                          </a:solidFill>
                          <a:effectLst/>
                        </a:rPr>
                        <a:t>Bagging Classifier</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pt-BR" sz="1400" dirty="0">
                          <a:effectLst/>
                        </a:rPr>
                        <a:t>base_estimator:SVC, n_estimators:10</a:t>
                      </a:r>
                    </a:p>
                  </a:txBody>
                  <a:tcPr marT="91440" marB="11294" anchor="b"/>
                </a:tc>
                <a:extLst>
                  <a:ext uri="{0D108BD9-81ED-4DB2-BD59-A6C34878D82A}">
                    <a16:rowId xmlns:a16="http://schemas.microsoft.com/office/drawing/2014/main" val="591296037"/>
                  </a:ext>
                </a:extLst>
              </a:tr>
              <a:tr h="146818">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IN" sz="1400" dirty="0">
                          <a:solidFill>
                            <a:srgbClr val="000000"/>
                          </a:solidFill>
                          <a:effectLst/>
                        </a:rPr>
                        <a:t>criterion: </a:t>
                      </a:r>
                      <a:r>
                        <a:rPr lang="en-IN" sz="1400" dirty="0" err="1">
                          <a:solidFill>
                            <a:srgbClr val="000000"/>
                          </a:solidFill>
                          <a:effectLst/>
                        </a:rPr>
                        <a:t>gini</a:t>
                      </a:r>
                      <a:r>
                        <a:rPr lang="en-IN" sz="1400" dirty="0">
                          <a:solidFill>
                            <a:srgbClr val="000000"/>
                          </a:solidFill>
                          <a:effectLst/>
                        </a:rPr>
                        <a:t>, splitter: best, </a:t>
                      </a:r>
                      <a:r>
                        <a:rPr lang="en-IN" sz="1400" dirty="0" err="1">
                          <a:solidFill>
                            <a:srgbClr val="000000"/>
                          </a:solidFill>
                          <a:effectLst/>
                        </a:rPr>
                        <a:t>min_samples_split</a:t>
                      </a:r>
                      <a:r>
                        <a:rPr lang="en-IN" sz="1400" dirty="0">
                          <a:solidFill>
                            <a:srgbClr val="000000"/>
                          </a:solidFill>
                          <a:effectLst/>
                        </a:rPr>
                        <a:t>: 2</a:t>
                      </a:r>
                    </a:p>
                  </a:txBody>
                  <a:tcPr marT="91440" marB="11294" anchor="b"/>
                </a:tc>
                <a:extLst>
                  <a:ext uri="{0D108BD9-81ED-4DB2-BD59-A6C34878D82A}">
                    <a16:rowId xmlns:a16="http://schemas.microsoft.com/office/drawing/2014/main" val="672939981"/>
                  </a:ext>
                </a:extLst>
              </a:tr>
              <a:tr h="402558">
                <a:tc>
                  <a:txBody>
                    <a:bodyPr/>
                    <a:lstStyle/>
                    <a:p>
                      <a:pPr rtl="0" fontAlgn="b"/>
                      <a:r>
                        <a:rPr lang="en-IN" sz="1400" b="0" dirty="0">
                          <a:solidFill>
                            <a:srgbClr val="000000"/>
                          </a:solidFill>
                          <a:effectLst/>
                        </a:rPr>
                        <a:t>Naive Bayes</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alpha: 1.0, </a:t>
                      </a:r>
                      <a:r>
                        <a:rPr lang="en-US" sz="1400" dirty="0" err="1">
                          <a:effectLst/>
                        </a:rPr>
                        <a:t>class_prior</a:t>
                      </a:r>
                      <a:r>
                        <a:rPr lang="en-US" sz="1400" dirty="0">
                          <a:effectLst/>
                        </a:rPr>
                        <a:t>: None, </a:t>
                      </a:r>
                      <a:r>
                        <a:rPr lang="en-US" sz="1400" dirty="0" err="1">
                          <a:effectLst/>
                        </a:rPr>
                        <a:t>class_count</a:t>
                      </a:r>
                      <a:r>
                        <a:rPr lang="en-US" sz="1400" dirty="0">
                          <a:effectLst/>
                        </a:rPr>
                        <a:t>: [ 7059. 15826. 5057. 2055. 402.]</a:t>
                      </a:r>
                    </a:p>
                  </a:txBody>
                  <a:tcPr marT="91440" marB="11294" anchor="b"/>
                </a:tc>
                <a:extLst>
                  <a:ext uri="{0D108BD9-81ED-4DB2-BD59-A6C34878D82A}">
                    <a16:rowId xmlns:a16="http://schemas.microsoft.com/office/drawing/2014/main" val="2242237599"/>
                  </a:ext>
                </a:extLst>
              </a:tr>
              <a:tr h="429159">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loss: deviance, learning rate: 0.1, </a:t>
                      </a:r>
                      <a:r>
                        <a:rPr lang="en-US" sz="1400" dirty="0" err="1">
                          <a:effectLst/>
                        </a:rPr>
                        <a:t>n_estimators</a:t>
                      </a:r>
                      <a:r>
                        <a:rPr lang="en-US" sz="1400" dirty="0">
                          <a:effectLst/>
                        </a:rPr>
                        <a:t>: 100</a:t>
                      </a:r>
                    </a:p>
                  </a:txBody>
                  <a:tcPr marT="91440" marB="11294" anchor="b"/>
                </a:tc>
                <a:extLst>
                  <a:ext uri="{0D108BD9-81ED-4DB2-BD59-A6C34878D82A}">
                    <a16:rowId xmlns:a16="http://schemas.microsoft.com/office/drawing/2014/main" val="2563991766"/>
                  </a:ext>
                </a:extLst>
              </a:tr>
              <a:tr h="479613">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it-IT" sz="1400" dirty="0">
                          <a:effectLst/>
                        </a:rPr>
                        <a:t>n_estimators: 100, criterion: gini, base_estimator_: DecisionTreeClassifier</a:t>
                      </a:r>
                    </a:p>
                  </a:txBody>
                  <a:tcPr marT="91440" marB="11294" anchor="b"/>
                </a:tc>
                <a:extLst>
                  <a:ext uri="{0D108BD9-81ED-4DB2-BD59-A6C34878D82A}">
                    <a16:rowId xmlns:a16="http://schemas.microsoft.com/office/drawing/2014/main" val="3164596828"/>
                  </a:ext>
                </a:extLst>
              </a:tr>
              <a:tr h="429159">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US" sz="1400">
                          <a:effectLst/>
                        </a:rPr>
                        <a:t>C: 1.0, decision_function_shape: 'ovr', tol:0.001</a:t>
                      </a:r>
                    </a:p>
                  </a:txBody>
                  <a:tcPr marT="91440" marB="11294" anchor="b"/>
                </a:tc>
                <a:extLst>
                  <a:ext uri="{0D108BD9-81ED-4DB2-BD59-A6C34878D82A}">
                    <a16:rowId xmlns:a16="http://schemas.microsoft.com/office/drawing/2014/main" val="3927651725"/>
                  </a:ext>
                </a:extLst>
              </a:tr>
              <a:tr h="293506">
                <a:tc>
                  <a:txBody>
                    <a:bodyPr/>
                    <a:lstStyle/>
                    <a:p>
                      <a:pPr rtl="0" fontAlgn="b"/>
                      <a:r>
                        <a:rPr lang="en-IN" sz="1400" b="0" dirty="0">
                          <a:solidFill>
                            <a:srgbClr val="000000"/>
                          </a:solidFill>
                          <a:effectLst/>
                        </a:rPr>
                        <a:t>MLP</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hidden_layer_sizes:128, activation='</a:t>
                      </a:r>
                      <a:r>
                        <a:rPr lang="en-US" sz="1400" dirty="0" err="1">
                          <a:effectLst/>
                        </a:rPr>
                        <a:t>relu</a:t>
                      </a:r>
                      <a:r>
                        <a:rPr lang="en-US" sz="1400" dirty="0">
                          <a:effectLst/>
                        </a:rPr>
                        <a:t>', </a:t>
                      </a:r>
                      <a:r>
                        <a:rPr lang="en-US" sz="1400" dirty="0" err="1">
                          <a:effectLst/>
                        </a:rPr>
                        <a:t>learning_rate</a:t>
                      </a:r>
                      <a:r>
                        <a:rPr lang="en-US" sz="1400" dirty="0">
                          <a:effectLst/>
                        </a:rPr>
                        <a:t>=0.001</a:t>
                      </a:r>
                    </a:p>
                  </a:txBody>
                  <a:tcPr marT="91440" marB="11294" anchor="b"/>
                </a:tc>
                <a:extLst>
                  <a:ext uri="{0D108BD9-81ED-4DB2-BD59-A6C34878D82A}">
                    <a16:rowId xmlns:a16="http://schemas.microsoft.com/office/drawing/2014/main" val="1404007609"/>
                  </a:ext>
                </a:extLst>
              </a:tr>
            </a:tbl>
          </a:graphicData>
        </a:graphic>
      </p:graphicFrame>
      <p:sp>
        <p:nvSpPr>
          <p:cNvPr id="6" name="TextBox 5">
            <a:extLst>
              <a:ext uri="{FF2B5EF4-FFF2-40B4-BE49-F238E27FC236}">
                <a16:creationId xmlns:a16="http://schemas.microsoft.com/office/drawing/2014/main" id="{1BF902BD-2366-493A-8ED9-1C58218ADB29}"/>
              </a:ext>
            </a:extLst>
          </p:cNvPr>
          <p:cNvSpPr txBox="1"/>
          <p:nvPr/>
        </p:nvSpPr>
        <p:spPr>
          <a:xfrm>
            <a:off x="6297705" y="1113239"/>
            <a:ext cx="4812536" cy="369332"/>
          </a:xfrm>
          <a:prstGeom prst="rect">
            <a:avLst/>
          </a:prstGeom>
          <a:noFill/>
        </p:spPr>
        <p:txBody>
          <a:bodyPr wrap="none" rtlCol="0">
            <a:spAutoFit/>
          </a:bodyPr>
          <a:lstStyle/>
          <a:p>
            <a:r>
              <a:rPr lang="en-US" dirty="0"/>
              <a:t>Table 4: Parameter settings for 7 classifiers</a:t>
            </a:r>
            <a:endParaRPr lang="en-IN" dirty="0"/>
          </a:p>
        </p:txBody>
      </p:sp>
    </p:spTree>
    <p:extLst>
      <p:ext uri="{BB962C8B-B14F-4D97-AF65-F5344CB8AC3E}">
        <p14:creationId xmlns:p14="http://schemas.microsoft.com/office/powerpoint/2010/main" val="427018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057D-05F0-48F7-BF64-3B497D6011A2}"/>
              </a:ext>
            </a:extLst>
          </p:cNvPr>
          <p:cNvSpPr>
            <a:spLocks noGrp="1"/>
          </p:cNvSpPr>
          <p:nvPr>
            <p:ph type="ctrTitle"/>
          </p:nvPr>
        </p:nvSpPr>
        <p:spPr>
          <a:xfrm>
            <a:off x="1066800" y="892117"/>
            <a:ext cx="10058400" cy="546065"/>
          </a:xfrm>
        </p:spPr>
        <p:txBody>
          <a:bodyPr>
            <a:normAutofit/>
          </a:bodyPr>
          <a:lstStyle/>
          <a:p>
            <a:r>
              <a:rPr lang="en-US" sz="2800" b="1" dirty="0"/>
              <a:t>Evaluation metrics</a:t>
            </a:r>
            <a:endParaRPr lang="en-IN" sz="2800" b="1" dirty="0"/>
          </a:p>
        </p:txBody>
      </p:sp>
      <p:sp>
        <p:nvSpPr>
          <p:cNvPr id="4" name="TextBox 3">
            <a:extLst>
              <a:ext uri="{FF2B5EF4-FFF2-40B4-BE49-F238E27FC236}">
                <a16:creationId xmlns:a16="http://schemas.microsoft.com/office/drawing/2014/main" id="{433537DE-49FB-4652-9DF1-5EAA8F41A60B}"/>
              </a:ext>
            </a:extLst>
          </p:cNvPr>
          <p:cNvSpPr txBox="1"/>
          <p:nvPr/>
        </p:nvSpPr>
        <p:spPr>
          <a:xfrm>
            <a:off x="1198485" y="1819922"/>
            <a:ext cx="9605639" cy="2585323"/>
          </a:xfrm>
          <a:prstGeom prst="rect">
            <a:avLst/>
          </a:prstGeom>
          <a:noFill/>
        </p:spPr>
        <p:txBody>
          <a:bodyPr wrap="square" rtlCol="0">
            <a:spAutoFit/>
          </a:bodyPr>
          <a:lstStyle/>
          <a:p>
            <a:r>
              <a:rPr lang="en-US" dirty="0"/>
              <a:t>The classification algorithms are evaluated using the following metrics:</a:t>
            </a:r>
          </a:p>
          <a:p>
            <a:pPr marL="342900" indent="-342900">
              <a:buAutoNum type="arabicParenR"/>
            </a:pPr>
            <a:r>
              <a:rPr lang="en-US" dirty="0"/>
              <a:t>Accuracy: It tell us how much data can be predicted accurately from a given classifier. This gives us an idea about the bulk of data which is correctly classified.</a:t>
            </a:r>
          </a:p>
          <a:p>
            <a:pPr marL="342900" indent="-342900">
              <a:buAutoNum type="arabicParenR"/>
            </a:pPr>
            <a:r>
              <a:rPr lang="en-US" dirty="0"/>
              <a:t>Precision: It tells us how many predictions are correct out of all observations saying output belongs to a particular class. </a:t>
            </a:r>
          </a:p>
          <a:p>
            <a:pPr marL="342900" indent="-342900">
              <a:buAutoNum type="arabicParenR"/>
            </a:pPr>
            <a:r>
              <a:rPr lang="en-US" dirty="0"/>
              <a:t>Recall: It tells us how many correct predictions were made for a class out of all the actual observations for a given class. </a:t>
            </a:r>
          </a:p>
          <a:p>
            <a:pPr marL="342900" indent="-342900">
              <a:buAutoNum type="arabicParenR"/>
            </a:pPr>
            <a:r>
              <a:rPr lang="en-US" dirty="0"/>
              <a:t>F1 Score: It can be defined as harmonic mean of precision and recall, can be used independently for evaluation of classifiers.</a:t>
            </a:r>
            <a:endParaRPr lang="en-IN" dirty="0"/>
          </a:p>
        </p:txBody>
      </p:sp>
    </p:spTree>
    <p:extLst>
      <p:ext uri="{BB962C8B-B14F-4D97-AF65-F5344CB8AC3E}">
        <p14:creationId xmlns:p14="http://schemas.microsoft.com/office/powerpoint/2010/main" val="34481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141E-601C-4FA2-A177-40EB57E38F80}"/>
              </a:ext>
            </a:extLst>
          </p:cNvPr>
          <p:cNvSpPr>
            <a:spLocks noGrp="1"/>
          </p:cNvSpPr>
          <p:nvPr>
            <p:ph type="ctrTitle"/>
          </p:nvPr>
        </p:nvSpPr>
        <p:spPr>
          <a:xfrm>
            <a:off x="1097280" y="900995"/>
            <a:ext cx="10058400" cy="572698"/>
          </a:xfrm>
        </p:spPr>
        <p:txBody>
          <a:bodyPr>
            <a:normAutofit/>
          </a:bodyPr>
          <a:lstStyle/>
          <a:p>
            <a:r>
              <a:rPr lang="en-US" sz="2800" b="1" dirty="0"/>
              <a:t>Results</a:t>
            </a:r>
            <a:endParaRPr lang="en-IN" sz="2800" b="1" dirty="0"/>
          </a:p>
        </p:txBody>
      </p:sp>
      <p:sp>
        <p:nvSpPr>
          <p:cNvPr id="4" name="TextBox 3">
            <a:extLst>
              <a:ext uri="{FF2B5EF4-FFF2-40B4-BE49-F238E27FC236}">
                <a16:creationId xmlns:a16="http://schemas.microsoft.com/office/drawing/2014/main" id="{4FEFD8EA-99DD-4D75-BE2A-21FD2AF303FB}"/>
              </a:ext>
            </a:extLst>
          </p:cNvPr>
          <p:cNvSpPr txBox="1"/>
          <p:nvPr/>
        </p:nvSpPr>
        <p:spPr>
          <a:xfrm>
            <a:off x="1171852" y="2104008"/>
            <a:ext cx="4412202" cy="2585323"/>
          </a:xfrm>
          <a:prstGeom prst="rect">
            <a:avLst/>
          </a:prstGeom>
          <a:noFill/>
        </p:spPr>
        <p:txBody>
          <a:bodyPr wrap="square" rtlCol="0">
            <a:spAutoFit/>
          </a:bodyPr>
          <a:lstStyle/>
          <a:p>
            <a:r>
              <a:rPr lang="en-US" dirty="0"/>
              <a:t>Random Forest performed the best with an accuracy of 86.9% followed by Gradient Boosting and Neural Networks with accuracy of 85.8% and 84.6% respectively. Naive Bayes classifier performed the worst with accuracy of 52.6%. The classification results and cross validation scores are given in Table 5 and 6 respectively.</a:t>
            </a:r>
            <a:endParaRPr lang="en-IN" dirty="0"/>
          </a:p>
        </p:txBody>
      </p:sp>
      <p:graphicFrame>
        <p:nvGraphicFramePr>
          <p:cNvPr id="5" name="Table 4">
            <a:extLst>
              <a:ext uri="{FF2B5EF4-FFF2-40B4-BE49-F238E27FC236}">
                <a16:creationId xmlns:a16="http://schemas.microsoft.com/office/drawing/2014/main" id="{38614FFD-4FCC-4FE4-8BF0-69231C51BDF4}"/>
              </a:ext>
            </a:extLst>
          </p:cNvPr>
          <p:cNvGraphicFramePr>
            <a:graphicFrameLocks noGrp="1"/>
          </p:cNvGraphicFramePr>
          <p:nvPr>
            <p:extLst>
              <p:ext uri="{D42A27DB-BD31-4B8C-83A1-F6EECF244321}">
                <p14:modId xmlns:p14="http://schemas.microsoft.com/office/powerpoint/2010/main" val="3960312520"/>
              </p:ext>
            </p:extLst>
          </p:nvPr>
        </p:nvGraphicFramePr>
        <p:xfrm>
          <a:off x="5981701" y="1625598"/>
          <a:ext cx="5314952" cy="4023360"/>
        </p:xfrm>
        <a:graphic>
          <a:graphicData uri="http://schemas.openxmlformats.org/drawingml/2006/table">
            <a:tbl>
              <a:tblPr>
                <a:tableStyleId>{BDBED569-4797-4DF1-A0F4-6AAB3CD982D8}</a:tableStyleId>
              </a:tblPr>
              <a:tblGrid>
                <a:gridCol w="1226528">
                  <a:extLst>
                    <a:ext uri="{9D8B030D-6E8A-4147-A177-3AD203B41FA5}">
                      <a16:colId xmlns:a16="http://schemas.microsoft.com/office/drawing/2014/main" val="3147536678"/>
                    </a:ext>
                  </a:extLst>
                </a:gridCol>
                <a:gridCol w="1097571">
                  <a:extLst>
                    <a:ext uri="{9D8B030D-6E8A-4147-A177-3AD203B41FA5}">
                      <a16:colId xmlns:a16="http://schemas.microsoft.com/office/drawing/2014/main" val="2548993629"/>
                    </a:ext>
                  </a:extLst>
                </a:gridCol>
                <a:gridCol w="1038225">
                  <a:extLst>
                    <a:ext uri="{9D8B030D-6E8A-4147-A177-3AD203B41FA5}">
                      <a16:colId xmlns:a16="http://schemas.microsoft.com/office/drawing/2014/main" val="2921360093"/>
                    </a:ext>
                  </a:extLst>
                </a:gridCol>
                <a:gridCol w="930522">
                  <a:extLst>
                    <a:ext uri="{9D8B030D-6E8A-4147-A177-3AD203B41FA5}">
                      <a16:colId xmlns:a16="http://schemas.microsoft.com/office/drawing/2014/main" val="889825683"/>
                    </a:ext>
                  </a:extLst>
                </a:gridCol>
                <a:gridCol w="1022106">
                  <a:extLst>
                    <a:ext uri="{9D8B030D-6E8A-4147-A177-3AD203B41FA5}">
                      <a16:colId xmlns:a16="http://schemas.microsoft.com/office/drawing/2014/main" val="3190589586"/>
                    </a:ext>
                  </a:extLst>
                </a:gridCol>
              </a:tblGrid>
              <a:tr h="306512">
                <a:tc>
                  <a:txBody>
                    <a:bodyPr/>
                    <a:lstStyle/>
                    <a:p>
                      <a:pPr rtl="0" fontAlgn="b"/>
                      <a:r>
                        <a:rPr lang="en-IN" sz="1400" b="1" dirty="0">
                          <a:solidFill>
                            <a:srgbClr val="000000"/>
                          </a:solidFill>
                          <a:effectLst/>
                        </a:rPr>
                        <a:t>Methods</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Accuracy</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Precision</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Recall</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F1</a:t>
                      </a:r>
                      <a:endParaRPr lang="en-IN" sz="1400" b="1"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937416617"/>
                  </a:ext>
                </a:extLst>
              </a:tr>
              <a:tr h="306512">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0.832</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0.728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0.740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0.733</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531962612"/>
                  </a:ext>
                </a:extLst>
              </a:tr>
              <a:tr h="306512">
                <a:tc>
                  <a:txBody>
                    <a:bodyPr/>
                    <a:lstStyle/>
                    <a:p>
                      <a:pPr rtl="0" fontAlgn="b"/>
                      <a:r>
                        <a:rPr lang="en-IN" sz="1400" b="0">
                          <a:solidFill>
                            <a:srgbClr val="000000"/>
                          </a:solidFill>
                          <a:effectLst/>
                        </a:rPr>
                        <a:t>Naive Bayes</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0.526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0.105</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0.200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0.138</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215788589"/>
                  </a:ext>
                </a:extLst>
              </a:tr>
              <a:tr h="565870">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0.858</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0.757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0.760</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755167950"/>
                  </a:ext>
                </a:extLst>
              </a:tr>
              <a:tr h="306512">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0.790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0.765</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0.776</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582121396"/>
                  </a:ext>
                </a:extLst>
              </a:tr>
              <a:tr h="306512">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0.845</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0.711</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0.726</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401194559"/>
                  </a:ext>
                </a:extLst>
              </a:tr>
              <a:tr h="306512">
                <a:tc>
                  <a:txBody>
                    <a:bodyPr/>
                    <a:lstStyle/>
                    <a:p>
                      <a:pPr rtl="0" fontAlgn="b"/>
                      <a:r>
                        <a:rPr lang="en-IN" sz="1400" b="0">
                          <a:solidFill>
                            <a:srgbClr val="000000"/>
                          </a:solidFill>
                          <a:effectLst/>
                        </a:rPr>
                        <a:t>Bagging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0.813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0.750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0.664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0.690</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541745564"/>
                  </a:ext>
                </a:extLst>
              </a:tr>
              <a:tr h="306512">
                <a:tc>
                  <a:txBody>
                    <a:bodyPr/>
                    <a:lstStyle/>
                    <a:p>
                      <a:pPr rtl="0" fontAlgn="b"/>
                      <a:r>
                        <a:rPr lang="en-IN" sz="1400" b="0">
                          <a:solidFill>
                            <a:srgbClr val="000000"/>
                          </a:solidFill>
                          <a:effectLst/>
                        </a:rPr>
                        <a:t>MLP</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0.734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0.743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0.738</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4194363634"/>
                  </a:ext>
                </a:extLst>
              </a:tr>
            </a:tbl>
          </a:graphicData>
        </a:graphic>
      </p:graphicFrame>
      <p:sp>
        <p:nvSpPr>
          <p:cNvPr id="6" name="TextBox 5">
            <a:extLst>
              <a:ext uri="{FF2B5EF4-FFF2-40B4-BE49-F238E27FC236}">
                <a16:creationId xmlns:a16="http://schemas.microsoft.com/office/drawing/2014/main" id="{13ED668A-69F7-4329-B565-413B81DA5DF1}"/>
              </a:ext>
            </a:extLst>
          </p:cNvPr>
          <p:cNvSpPr txBox="1"/>
          <p:nvPr/>
        </p:nvSpPr>
        <p:spPr>
          <a:xfrm>
            <a:off x="6126480" y="1180314"/>
            <a:ext cx="4921540" cy="369332"/>
          </a:xfrm>
          <a:prstGeom prst="rect">
            <a:avLst/>
          </a:prstGeom>
          <a:noFill/>
        </p:spPr>
        <p:txBody>
          <a:bodyPr wrap="none" rtlCol="0">
            <a:spAutoFit/>
          </a:bodyPr>
          <a:lstStyle/>
          <a:p>
            <a:r>
              <a:rPr lang="en-US" dirty="0"/>
              <a:t>Table 5: Classification results for 7 classifiers</a:t>
            </a:r>
            <a:endParaRPr lang="en-IN" dirty="0"/>
          </a:p>
        </p:txBody>
      </p:sp>
    </p:spTree>
    <p:extLst>
      <p:ext uri="{BB962C8B-B14F-4D97-AF65-F5344CB8AC3E}">
        <p14:creationId xmlns:p14="http://schemas.microsoft.com/office/powerpoint/2010/main" val="276813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2BF833C-DBD8-4DE6-864B-678C73E940B6}"/>
              </a:ext>
            </a:extLst>
          </p:cNvPr>
          <p:cNvGraphicFramePr>
            <a:graphicFrameLocks noGrp="1"/>
          </p:cNvGraphicFramePr>
          <p:nvPr>
            <p:extLst>
              <p:ext uri="{D42A27DB-BD31-4B8C-83A1-F6EECF244321}">
                <p14:modId xmlns:p14="http://schemas.microsoft.com/office/powerpoint/2010/main" val="540960344"/>
              </p:ext>
            </p:extLst>
          </p:nvPr>
        </p:nvGraphicFramePr>
        <p:xfrm>
          <a:off x="2666999" y="1923574"/>
          <a:ext cx="6619876" cy="3810000"/>
        </p:xfrm>
        <a:graphic>
          <a:graphicData uri="http://schemas.openxmlformats.org/drawingml/2006/table">
            <a:tbl>
              <a:tblPr>
                <a:tableStyleId>{BDBED569-4797-4DF1-A0F4-6AAB3CD982D8}</a:tableStyleId>
              </a:tblPr>
              <a:tblGrid>
                <a:gridCol w="1281266">
                  <a:extLst>
                    <a:ext uri="{9D8B030D-6E8A-4147-A177-3AD203B41FA5}">
                      <a16:colId xmlns:a16="http://schemas.microsoft.com/office/drawing/2014/main" val="1016396639"/>
                    </a:ext>
                  </a:extLst>
                </a:gridCol>
                <a:gridCol w="1067722">
                  <a:extLst>
                    <a:ext uri="{9D8B030D-6E8A-4147-A177-3AD203B41FA5}">
                      <a16:colId xmlns:a16="http://schemas.microsoft.com/office/drawing/2014/main" val="3332842407"/>
                    </a:ext>
                  </a:extLst>
                </a:gridCol>
                <a:gridCol w="1067722">
                  <a:extLst>
                    <a:ext uri="{9D8B030D-6E8A-4147-A177-3AD203B41FA5}">
                      <a16:colId xmlns:a16="http://schemas.microsoft.com/office/drawing/2014/main" val="1142221947"/>
                    </a:ext>
                  </a:extLst>
                </a:gridCol>
                <a:gridCol w="1067722">
                  <a:extLst>
                    <a:ext uri="{9D8B030D-6E8A-4147-A177-3AD203B41FA5}">
                      <a16:colId xmlns:a16="http://schemas.microsoft.com/office/drawing/2014/main" val="145507716"/>
                    </a:ext>
                  </a:extLst>
                </a:gridCol>
                <a:gridCol w="1067722">
                  <a:extLst>
                    <a:ext uri="{9D8B030D-6E8A-4147-A177-3AD203B41FA5}">
                      <a16:colId xmlns:a16="http://schemas.microsoft.com/office/drawing/2014/main" val="890735423"/>
                    </a:ext>
                  </a:extLst>
                </a:gridCol>
                <a:gridCol w="1067722">
                  <a:extLst>
                    <a:ext uri="{9D8B030D-6E8A-4147-A177-3AD203B41FA5}">
                      <a16:colId xmlns:a16="http://schemas.microsoft.com/office/drawing/2014/main" val="2633163012"/>
                    </a:ext>
                  </a:extLst>
                </a:gridCol>
              </a:tblGrid>
              <a:tr h="0">
                <a:tc>
                  <a:txBody>
                    <a:bodyPr/>
                    <a:lstStyle/>
                    <a:p>
                      <a:pPr rtl="0" fontAlgn="b"/>
                      <a:r>
                        <a:rPr lang="en-IN" sz="1400" b="1" dirty="0">
                          <a:solidFill>
                            <a:srgbClr val="000000"/>
                          </a:solidFill>
                          <a:effectLst/>
                        </a:rPr>
                        <a:t>Methods</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Fold1</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Fold2</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Fold3</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Fold4</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Fold5</a:t>
                      </a:r>
                      <a:endParaRPr lang="en-IN" sz="1400" b="1"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395608546"/>
                  </a:ext>
                </a:extLst>
              </a:tr>
              <a:tr h="0">
                <a:tc>
                  <a:txBody>
                    <a:bodyPr/>
                    <a:lstStyle/>
                    <a:p>
                      <a:pPr rtl="0" fontAlgn="b"/>
                      <a:r>
                        <a:rPr lang="en-IN" sz="1400" b="0">
                          <a:solidFill>
                            <a:srgbClr val="000000"/>
                          </a:solidFill>
                          <a:effectLst/>
                        </a:rPr>
                        <a:t>Bagging Classifier</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0.814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0.813</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042735997"/>
                  </a:ext>
                </a:extLst>
              </a:tr>
              <a:tr h="0">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0.839</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77767031"/>
                  </a:ext>
                </a:extLst>
              </a:tr>
              <a:tr h="0">
                <a:tc>
                  <a:txBody>
                    <a:bodyPr/>
                    <a:lstStyle/>
                    <a:p>
                      <a:pPr rtl="0" fontAlgn="b"/>
                      <a:r>
                        <a:rPr lang="en-IN" sz="1400" b="0">
                          <a:solidFill>
                            <a:srgbClr val="000000"/>
                          </a:solidFill>
                          <a:effectLst/>
                        </a:rPr>
                        <a:t>Naive Bayes</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0.519</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108552425"/>
                  </a:ext>
                </a:extLst>
              </a:tr>
              <a:tr h="0">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87031050"/>
                  </a:ext>
                </a:extLst>
              </a:tr>
              <a:tr h="0">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0.871</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720583040"/>
                  </a:ext>
                </a:extLst>
              </a:tr>
              <a:tr h="0">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0.841</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0.848</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230121682"/>
                  </a:ext>
                </a:extLst>
              </a:tr>
              <a:tr h="0">
                <a:tc>
                  <a:txBody>
                    <a:bodyPr/>
                    <a:lstStyle/>
                    <a:p>
                      <a:pPr rtl="0" fontAlgn="b"/>
                      <a:r>
                        <a:rPr lang="en-IN" sz="1400" b="0">
                          <a:solidFill>
                            <a:srgbClr val="000000"/>
                          </a:solidFill>
                          <a:effectLst/>
                        </a:rPr>
                        <a:t>MLP</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0.849</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002501933"/>
                  </a:ext>
                </a:extLst>
              </a:tr>
            </a:tbl>
          </a:graphicData>
        </a:graphic>
      </p:graphicFrame>
      <p:sp>
        <p:nvSpPr>
          <p:cNvPr id="7" name="TextBox 6">
            <a:extLst>
              <a:ext uri="{FF2B5EF4-FFF2-40B4-BE49-F238E27FC236}">
                <a16:creationId xmlns:a16="http://schemas.microsoft.com/office/drawing/2014/main" id="{CA27731D-56C3-4CAE-AC8F-1AEE623D67B0}"/>
              </a:ext>
            </a:extLst>
          </p:cNvPr>
          <p:cNvSpPr txBox="1"/>
          <p:nvPr/>
        </p:nvSpPr>
        <p:spPr>
          <a:xfrm>
            <a:off x="3347851" y="1239202"/>
            <a:ext cx="5258171" cy="369332"/>
          </a:xfrm>
          <a:prstGeom prst="rect">
            <a:avLst/>
          </a:prstGeom>
          <a:noFill/>
        </p:spPr>
        <p:txBody>
          <a:bodyPr wrap="none" rtlCol="0">
            <a:spAutoFit/>
          </a:bodyPr>
          <a:lstStyle/>
          <a:p>
            <a:r>
              <a:rPr lang="en-US" dirty="0"/>
              <a:t>Table 6: Cross validation scores for 7 classifiers</a:t>
            </a:r>
            <a:endParaRPr lang="en-IN" dirty="0"/>
          </a:p>
        </p:txBody>
      </p:sp>
    </p:spTree>
    <p:extLst>
      <p:ext uri="{BB962C8B-B14F-4D97-AF65-F5344CB8AC3E}">
        <p14:creationId xmlns:p14="http://schemas.microsoft.com/office/powerpoint/2010/main" val="410648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46F468C-6AEB-4059-B0C7-12303FE014AC}"/>
              </a:ext>
            </a:extLst>
          </p:cNvPr>
          <p:cNvSpPr>
            <a:spLocks noGrp="1"/>
          </p:cNvSpPr>
          <p:nvPr>
            <p:ph type="ctrTitle"/>
          </p:nvPr>
        </p:nvSpPr>
        <p:spPr>
          <a:xfrm>
            <a:off x="1066800" y="758952"/>
            <a:ext cx="10058400" cy="622173"/>
          </a:xfrm>
        </p:spPr>
        <p:txBody>
          <a:bodyPr>
            <a:normAutofit/>
          </a:bodyPr>
          <a:lstStyle/>
          <a:p>
            <a:r>
              <a:rPr lang="en-US" sz="2800" b="1" dirty="0"/>
              <a:t>CONCLUSION and Future works</a:t>
            </a:r>
          </a:p>
        </p:txBody>
      </p:sp>
      <p:sp>
        <p:nvSpPr>
          <p:cNvPr id="3" name="TextBox 2">
            <a:extLst>
              <a:ext uri="{FF2B5EF4-FFF2-40B4-BE49-F238E27FC236}">
                <a16:creationId xmlns:a16="http://schemas.microsoft.com/office/drawing/2014/main" id="{6ECD92BF-7DC6-4D7C-AAB5-14F8FF282123}"/>
              </a:ext>
            </a:extLst>
          </p:cNvPr>
          <p:cNvSpPr txBox="1"/>
          <p:nvPr/>
        </p:nvSpPr>
        <p:spPr>
          <a:xfrm>
            <a:off x="1171575" y="1574733"/>
            <a:ext cx="9515475"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In this work, we developed a classification model for prediction of Irrigation Water Quality Index (IWQI) class.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For classification, we used seven classification algorithms and selected three out of five parameters: EC, Cl− and Na+ for predicting IWQI class. Random Forest Classifier performed the best followed by Gradient Boosting and Neural Networks.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Other parameters such as acidity, oxygen demand etc. can be used in addition to the parameters used here to develop an index covering more factors. Also, dataset covering different types of water bodies can be used to improve the model.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proposed work used here can be incorporated into IoT based agricultural systems for </a:t>
            </a:r>
            <a:r>
              <a:rPr lang="en-US" dirty="0" err="1"/>
              <a:t>analysing</a:t>
            </a:r>
            <a:r>
              <a:rPr lang="en-US" dirty="0"/>
              <a:t> irrigation water quality that will be faster and economically feasible compared to manual lab tests. It can also help in deciding the water sample according to crop and soil properties.</a:t>
            </a:r>
            <a:endParaRPr lang="en-IN" dirty="0"/>
          </a:p>
        </p:txBody>
      </p:sp>
    </p:spTree>
    <p:extLst>
      <p:ext uri="{BB962C8B-B14F-4D97-AF65-F5344CB8AC3E}">
        <p14:creationId xmlns:p14="http://schemas.microsoft.com/office/powerpoint/2010/main" val="5661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FD6-2962-4CAE-ABBA-A56CF17FB516}"/>
              </a:ext>
            </a:extLst>
          </p:cNvPr>
          <p:cNvSpPr>
            <a:spLocks noGrp="1"/>
          </p:cNvSpPr>
          <p:nvPr>
            <p:ph type="ctrTitle"/>
          </p:nvPr>
        </p:nvSpPr>
        <p:spPr>
          <a:xfrm>
            <a:off x="4248864" y="3048497"/>
            <a:ext cx="3694272" cy="761006"/>
          </a:xfrm>
        </p:spPr>
        <p:txBody>
          <a:bodyPr>
            <a:noAutofit/>
          </a:bodyPr>
          <a:lstStyle/>
          <a:p>
            <a:r>
              <a:rPr lang="en-US" sz="4800" b="1" dirty="0"/>
              <a:t>Thank you</a:t>
            </a:r>
            <a:endParaRPr lang="en-IN" sz="4800" b="1" dirty="0"/>
          </a:p>
        </p:txBody>
      </p:sp>
    </p:spTree>
    <p:extLst>
      <p:ext uri="{BB962C8B-B14F-4D97-AF65-F5344CB8AC3E}">
        <p14:creationId xmlns:p14="http://schemas.microsoft.com/office/powerpoint/2010/main" val="358498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F1D9-75AF-4917-9153-C57BB247EECA}"/>
              </a:ext>
            </a:extLst>
          </p:cNvPr>
          <p:cNvSpPr>
            <a:spLocks noGrp="1"/>
          </p:cNvSpPr>
          <p:nvPr>
            <p:ph type="ctrTitle"/>
          </p:nvPr>
        </p:nvSpPr>
        <p:spPr>
          <a:xfrm>
            <a:off x="1097280" y="829973"/>
            <a:ext cx="10058400" cy="688108"/>
          </a:xfrm>
        </p:spPr>
        <p:txBody>
          <a:bodyPr>
            <a:normAutofit/>
          </a:bodyPr>
          <a:lstStyle/>
          <a:p>
            <a:r>
              <a:rPr lang="en-US" sz="2800" b="1" dirty="0"/>
              <a:t>Introduction</a:t>
            </a:r>
            <a:endParaRPr lang="en-IN" sz="2800" b="1" dirty="0"/>
          </a:p>
        </p:txBody>
      </p:sp>
      <p:sp>
        <p:nvSpPr>
          <p:cNvPr id="4" name="TextBox 3">
            <a:extLst>
              <a:ext uri="{FF2B5EF4-FFF2-40B4-BE49-F238E27FC236}">
                <a16:creationId xmlns:a16="http://schemas.microsoft.com/office/drawing/2014/main" id="{F17494CA-8260-4300-B7A7-6A420FD26644}"/>
              </a:ext>
            </a:extLst>
          </p:cNvPr>
          <p:cNvSpPr txBox="1"/>
          <p:nvPr/>
        </p:nvSpPr>
        <p:spPr>
          <a:xfrm>
            <a:off x="1097280" y="1779440"/>
            <a:ext cx="10058400" cy="3139321"/>
          </a:xfrm>
          <a:prstGeom prst="rect">
            <a:avLst/>
          </a:prstGeom>
          <a:noFill/>
        </p:spPr>
        <p:txBody>
          <a:bodyPr wrap="square" rtlCol="0">
            <a:spAutoFit/>
          </a:bodyPr>
          <a:lstStyle/>
          <a:p>
            <a:pPr marL="285750" indent="-285750">
              <a:buFont typeface="Wingdings" panose="05000000000000000000" pitchFamily="2" charset="2"/>
              <a:buChar char="v"/>
            </a:pPr>
            <a:r>
              <a:rPr lang="en-US" sz="1800" b="0" i="0" u="none" dirty="0">
                <a:solidFill>
                  <a:schemeClr val="tx1"/>
                </a:solidFill>
              </a:rPr>
              <a:t>Less Productivity in Agriculture Sectors( 50 % workforce contributes 16% to the GDP).</a:t>
            </a:r>
            <a:r>
              <a:rPr lang="en-IN" sz="1800" b="0" i="0" u="none" dirty="0">
                <a:solidFill>
                  <a:schemeClr val="tx1"/>
                </a:solidFill>
              </a:rPr>
              <a:t> </a:t>
            </a:r>
            <a:r>
              <a:rPr lang="en-US" dirty="0"/>
              <a:t>There exists a need to increase the efficiency of each stage in farming and at a cheap cost so that it is affordable. With improvement in technology, these needs can be addressed using innovative solutions like the Internet of Things(IoT).</a:t>
            </a:r>
          </a:p>
          <a:p>
            <a:pPr marL="285750" indent="-285750">
              <a:buFont typeface="Wingdings" panose="05000000000000000000" pitchFamily="2" charset="2"/>
              <a:buChar char="v"/>
            </a:pPr>
            <a:endParaRPr lang="en-US" sz="1800" b="0" i="0" u="none" dirty="0">
              <a:solidFill>
                <a:schemeClr val="tx1"/>
              </a:solidFill>
            </a:endParaRPr>
          </a:p>
          <a:p>
            <a:pPr marL="285750" indent="-285750">
              <a:buFont typeface="Wingdings" panose="05000000000000000000" pitchFamily="2" charset="2"/>
              <a:buChar char="v"/>
            </a:pPr>
            <a:r>
              <a:rPr lang="en-US" sz="1800" b="0" i="0" u="none" dirty="0">
                <a:solidFill>
                  <a:schemeClr val="tx1"/>
                </a:solidFill>
              </a:rPr>
              <a:t>Salinity of water used in irrigation can affect soil nutrients and plant growth as described in the works of Mark[1] and </a:t>
            </a:r>
            <a:r>
              <a:rPr lang="en-US" sz="1800" b="0" i="0" u="none" dirty="0" err="1">
                <a:solidFill>
                  <a:schemeClr val="tx1"/>
                </a:solidFill>
              </a:rPr>
              <a:t>Shrivastav</a:t>
            </a:r>
            <a:r>
              <a:rPr lang="en-US" sz="1800" b="0" i="0" u="none" dirty="0">
                <a:solidFill>
                  <a:schemeClr val="tx1"/>
                </a:solidFill>
              </a:rPr>
              <a:t>[2]. Based on this, </a:t>
            </a:r>
            <a:r>
              <a:rPr lang="en-IN" dirty="0" err="1"/>
              <a:t>Meireles</a:t>
            </a:r>
            <a:r>
              <a:rPr lang="en-IN" dirty="0"/>
              <a:t> developed an Irrigation Water Quality Index(IWQI)[3]. </a:t>
            </a:r>
            <a:endParaRPr lang="en-US" sz="1800" b="0" i="0" u="none" dirty="0">
              <a:solidFill>
                <a:schemeClr val="tx1"/>
              </a:solidFill>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 this paper we focus on determining irrigation water quality by developing a classification model for prediction of IWQI class based on IWQI developed by </a:t>
            </a:r>
            <a:r>
              <a:rPr lang="en-US" dirty="0" err="1"/>
              <a:t>Meireles</a:t>
            </a:r>
            <a:r>
              <a:rPr lang="en-US" dirty="0"/>
              <a:t>.</a:t>
            </a:r>
          </a:p>
        </p:txBody>
      </p:sp>
      <p:sp>
        <p:nvSpPr>
          <p:cNvPr id="11" name="TextBox 10">
            <a:extLst>
              <a:ext uri="{FF2B5EF4-FFF2-40B4-BE49-F238E27FC236}">
                <a16:creationId xmlns:a16="http://schemas.microsoft.com/office/drawing/2014/main" id="{2D017516-9B58-4693-80A5-4C4605144E26}"/>
              </a:ext>
            </a:extLst>
          </p:cNvPr>
          <p:cNvSpPr txBox="1"/>
          <p:nvPr/>
        </p:nvSpPr>
        <p:spPr>
          <a:xfrm>
            <a:off x="1331873" y="5094563"/>
            <a:ext cx="9589214" cy="1015663"/>
          </a:xfrm>
          <a:prstGeom prst="rect">
            <a:avLst/>
          </a:prstGeom>
          <a:noFill/>
        </p:spPr>
        <p:txBody>
          <a:bodyPr wrap="square" rtlCol="0">
            <a:spAutoFit/>
          </a:bodyPr>
          <a:lstStyle/>
          <a:p>
            <a:r>
              <a:rPr lang="en-US" sz="1200" dirty="0"/>
              <a:t>[1] M. E. </a:t>
            </a:r>
            <a:r>
              <a:rPr lang="en-US" sz="1200" dirty="0" err="1"/>
              <a:t>Grismer</a:t>
            </a:r>
            <a:r>
              <a:rPr lang="en-US" sz="1200" dirty="0"/>
              <a:t> and K. M. Bali, “Drought tip: Use of saline drain water for crop production,” 2015</a:t>
            </a:r>
          </a:p>
          <a:p>
            <a:r>
              <a:rPr lang="en-US" sz="1200" dirty="0"/>
              <a:t>[2] P. Shrivastava and R. Kumar, “Soil salinity: a serious environmental issue and plant growth promoting bacteria as one of the tools for its alleviation,” Saudi journal of biological sciences, vol. 22, no. 2, pp. 123–131, 2015.</a:t>
            </a:r>
          </a:p>
          <a:p>
            <a:r>
              <a:rPr lang="en-US" sz="1200" dirty="0"/>
              <a:t>[3] A. C. M. </a:t>
            </a:r>
            <a:r>
              <a:rPr lang="en-US" sz="1200" dirty="0" err="1"/>
              <a:t>Meireles</a:t>
            </a:r>
            <a:r>
              <a:rPr lang="en-US" sz="1200" dirty="0"/>
              <a:t>, E. M. d. Andrade, L. C. G. Chaves, H. </a:t>
            </a:r>
            <a:r>
              <a:rPr lang="en-US" sz="1200" dirty="0" err="1"/>
              <a:t>Frischkorn</a:t>
            </a:r>
            <a:r>
              <a:rPr lang="en-US" sz="1200" dirty="0"/>
              <a:t>, and L. A. Crisostomo, “A new proposal of the classification of irrigation water,” </a:t>
            </a:r>
            <a:r>
              <a:rPr lang="en-US" sz="1200" dirty="0" err="1"/>
              <a:t>Revista</a:t>
            </a:r>
            <a:r>
              <a:rPr lang="en-US" sz="1200" dirty="0"/>
              <a:t> </a:t>
            </a:r>
            <a:r>
              <a:rPr lang="en-US" sz="1200" dirty="0" err="1"/>
              <a:t>Ciencia</a:t>
            </a:r>
            <a:r>
              <a:rPr lang="en-US" sz="1200" dirty="0"/>
              <a:t> </a:t>
            </a:r>
            <a:r>
              <a:rPr lang="en-US" sz="1200" dirty="0" err="1"/>
              <a:t>Agronomica</a:t>
            </a:r>
            <a:r>
              <a:rPr lang="en-US" sz="1200" dirty="0"/>
              <a:t>, vol. 41, no. 3, pp. 349–357, 2010</a:t>
            </a:r>
            <a:endParaRPr lang="en-IN" sz="1200" dirty="0"/>
          </a:p>
        </p:txBody>
      </p:sp>
    </p:spTree>
    <p:extLst>
      <p:ext uri="{BB962C8B-B14F-4D97-AF65-F5344CB8AC3E}">
        <p14:creationId xmlns:p14="http://schemas.microsoft.com/office/powerpoint/2010/main" val="201793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C51C-CFFF-4717-BB12-3A7C5BAB3DFE}"/>
              </a:ext>
            </a:extLst>
          </p:cNvPr>
          <p:cNvSpPr>
            <a:spLocks noGrp="1"/>
          </p:cNvSpPr>
          <p:nvPr>
            <p:ph type="ctrTitle"/>
          </p:nvPr>
        </p:nvSpPr>
        <p:spPr>
          <a:xfrm>
            <a:off x="1066800" y="905523"/>
            <a:ext cx="10058400" cy="818876"/>
          </a:xfrm>
        </p:spPr>
        <p:txBody>
          <a:bodyPr>
            <a:normAutofit/>
          </a:bodyPr>
          <a:lstStyle/>
          <a:p>
            <a:r>
              <a:rPr lang="en-US" sz="2800" b="1" dirty="0"/>
              <a:t>Objectives</a:t>
            </a:r>
            <a:endParaRPr lang="en-IN" sz="2800" b="1" dirty="0"/>
          </a:p>
        </p:txBody>
      </p:sp>
      <p:sp>
        <p:nvSpPr>
          <p:cNvPr id="4" name="TextBox 3">
            <a:extLst>
              <a:ext uri="{FF2B5EF4-FFF2-40B4-BE49-F238E27FC236}">
                <a16:creationId xmlns:a16="http://schemas.microsoft.com/office/drawing/2014/main" id="{31F9FF0A-657A-45E7-9AAB-BCE24DE9081E}"/>
              </a:ext>
            </a:extLst>
          </p:cNvPr>
          <p:cNvSpPr txBox="1"/>
          <p:nvPr/>
        </p:nvSpPr>
        <p:spPr>
          <a:xfrm>
            <a:off x="1262109" y="2104007"/>
            <a:ext cx="9667782"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We convert 5 parameters: </a:t>
            </a:r>
            <a:r>
              <a:rPr lang="en-IN" dirty="0"/>
              <a:t>Na</a:t>
            </a:r>
            <a:r>
              <a:rPr lang="en-IN" baseline="30000" dirty="0"/>
              <a:t>+</a:t>
            </a:r>
            <a:r>
              <a:rPr lang="en-IN" dirty="0"/>
              <a:t>, Cl</a:t>
            </a:r>
            <a:r>
              <a:rPr lang="en-IN" baseline="30000" dirty="0"/>
              <a:t>−</a:t>
            </a:r>
            <a:r>
              <a:rPr lang="en-IN" dirty="0"/>
              <a:t>, EC, HCO</a:t>
            </a:r>
            <a:r>
              <a:rPr lang="en-IN" baseline="30000" dirty="0"/>
              <a:t>3−</a:t>
            </a:r>
            <a:r>
              <a:rPr lang="en-IN" dirty="0"/>
              <a:t> and SAR</a:t>
            </a:r>
            <a:r>
              <a:rPr lang="en-US" dirty="0"/>
              <a:t> to quality measurement values which are used to calculate IWQI. We construct IWQI classes using IWQI values for irrigation water.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reduce 5 parameters to 3 parameters using correlation analysis to save costs of sensors required to implement the proposed work. These parameters are used to classify IWQI using seven classification techniques which are Support Vector Classifier, Neural Networks, Gradient Boosting , Random Forest, Decision Tree, Bagging and Naive Bayes classifier.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evaluate and choose the best performing classification algorithm to obtain IWQI class for water sample with 3 parameters.</a:t>
            </a:r>
            <a:endParaRPr lang="en-IN" dirty="0"/>
          </a:p>
        </p:txBody>
      </p:sp>
    </p:spTree>
    <p:extLst>
      <p:ext uri="{BB962C8B-B14F-4D97-AF65-F5344CB8AC3E}">
        <p14:creationId xmlns:p14="http://schemas.microsoft.com/office/powerpoint/2010/main" val="428365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0D0A-2F67-48DD-83E3-595123FA6C4E}"/>
              </a:ext>
            </a:extLst>
          </p:cNvPr>
          <p:cNvSpPr>
            <a:spLocks noGrp="1"/>
          </p:cNvSpPr>
          <p:nvPr>
            <p:ph type="ctrTitle"/>
          </p:nvPr>
        </p:nvSpPr>
        <p:spPr>
          <a:xfrm>
            <a:off x="1097280" y="758952"/>
            <a:ext cx="10058400" cy="794640"/>
          </a:xfrm>
        </p:spPr>
        <p:txBody>
          <a:bodyPr>
            <a:normAutofit/>
          </a:bodyPr>
          <a:lstStyle/>
          <a:p>
            <a:r>
              <a:rPr lang="en-US" sz="2800" b="1" dirty="0"/>
              <a:t>Irrigation water quality index</a:t>
            </a:r>
            <a:endParaRPr lang="en-IN" sz="2800"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B98FE71-785F-4BAF-B435-BE8DA56BC4A3}"/>
                  </a:ext>
                </a:extLst>
              </p:cNvPr>
              <p:cNvSpPr txBox="1"/>
              <p:nvPr/>
            </p:nvSpPr>
            <p:spPr>
              <a:xfrm>
                <a:off x="1242873" y="1961965"/>
                <a:ext cx="9499107"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The proposed IWQI is an aggregation of 5 parameters: </a:t>
                </a:r>
                <a:r>
                  <a:rPr lang="en-IN" dirty="0"/>
                  <a:t>Na</a:t>
                </a:r>
                <a:r>
                  <a:rPr lang="en-IN" baseline="30000" dirty="0"/>
                  <a:t>+</a:t>
                </a:r>
                <a:r>
                  <a:rPr lang="en-IN" dirty="0"/>
                  <a:t>, Cl</a:t>
                </a:r>
                <a:r>
                  <a:rPr lang="en-IN" baseline="30000" dirty="0"/>
                  <a:t>−</a:t>
                </a:r>
                <a:r>
                  <a:rPr lang="en-IN" dirty="0"/>
                  <a:t>, EC, HCO</a:t>
                </a:r>
                <a:r>
                  <a:rPr lang="en-IN" baseline="30000" dirty="0"/>
                  <a:t>3−</a:t>
                </a:r>
                <a:r>
                  <a:rPr lang="en-IN" dirty="0"/>
                  <a:t> and SAR.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These 5 parameters are measured and converted to quality measurement values (q</a:t>
                </a:r>
                <a:r>
                  <a:rPr lang="en-IN" baseline="-25000" dirty="0"/>
                  <a:t>i</a:t>
                </a:r>
                <a:r>
                  <a:rPr lang="en-US" dirty="0"/>
                  <a:t> values) because</a:t>
                </a:r>
              </a:p>
              <a:p>
                <a:pPr marL="742950" lvl="1" indent="-285750">
                  <a:buFont typeface="Arial" panose="020B0604020202020204" pitchFamily="34" charset="0"/>
                  <a:buChar char="•"/>
                </a:pPr>
                <a:r>
                  <a:rPr lang="en-US" dirty="0"/>
                  <a:t>All these parameters have different units</a:t>
                </a:r>
              </a:p>
              <a:p>
                <a:pPr marL="742950" lvl="1" indent="-285750">
                  <a:buFont typeface="Arial" panose="020B0604020202020204" pitchFamily="34" charset="0"/>
                  <a:buChar char="•"/>
                </a:pPr>
                <a:r>
                  <a:rPr lang="en-US" dirty="0"/>
                  <a:t>Water quality decreases if values of the parameters are outside the threshold limits.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After obtaining quality measurement values, IWQI is calculated using the formula: </a:t>
                </a:r>
                <a14:m>
                  <m:oMath xmlns:m="http://schemas.openxmlformats.org/officeDocument/2006/math">
                    <m:r>
                      <a:rPr lang="en-US" b="0" i="1" smtClean="0">
                        <a:latin typeface="Cambria Math" panose="02040503050406030204" pitchFamily="18" charset="0"/>
                      </a:rPr>
                      <m:t>𝐼𝑊𝑄𝐼</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r>
                  <a:rPr lang="en-US" dirty="0"/>
                  <a:t> where </a:t>
                </a:r>
                <a:r>
                  <a:rPr lang="en-US" dirty="0" err="1"/>
                  <a:t>w</a:t>
                </a:r>
                <a:r>
                  <a:rPr lang="en-US" baseline="-25000" dirty="0" err="1"/>
                  <a:t>i</a:t>
                </a:r>
                <a:r>
                  <a:rPr lang="en-US" dirty="0"/>
                  <a:t> is the relative weight of the parameters. The values of IWQI are in range 0 – 100 which can be divided into classes as shown in Table 1</a:t>
                </a:r>
                <a:endParaRPr lang="en-US" baseline="-25000" dirty="0"/>
              </a:p>
            </p:txBody>
          </p:sp>
        </mc:Choice>
        <mc:Fallback>
          <p:sp>
            <p:nvSpPr>
              <p:cNvPr id="4" name="TextBox 3">
                <a:extLst>
                  <a:ext uri="{FF2B5EF4-FFF2-40B4-BE49-F238E27FC236}">
                    <a16:creationId xmlns:a16="http://schemas.microsoft.com/office/drawing/2014/main" id="{3B98FE71-785F-4BAF-B435-BE8DA56BC4A3}"/>
                  </a:ext>
                </a:extLst>
              </p:cNvPr>
              <p:cNvSpPr txBox="1">
                <a:spLocks noRot="1" noChangeAspect="1" noMove="1" noResize="1" noEditPoints="1" noAdjustHandles="1" noChangeArrowheads="1" noChangeShapeType="1" noTextEdit="1"/>
              </p:cNvSpPr>
              <p:nvPr/>
            </p:nvSpPr>
            <p:spPr>
              <a:xfrm>
                <a:off x="1242873" y="1961965"/>
                <a:ext cx="9499107" cy="3416320"/>
              </a:xfrm>
              <a:prstGeom prst="rect">
                <a:avLst/>
              </a:prstGeom>
              <a:blipFill>
                <a:blip r:embed="rId2"/>
                <a:stretch>
                  <a:fillRect l="-449" t="-1071" r="-1027" b="-11607"/>
                </a:stretch>
              </a:blipFill>
            </p:spPr>
            <p:txBody>
              <a:bodyPr/>
              <a:lstStyle/>
              <a:p>
                <a:r>
                  <a:rPr lang="en-IN">
                    <a:noFill/>
                  </a:rPr>
                  <a:t> </a:t>
                </a:r>
              </a:p>
            </p:txBody>
          </p:sp>
        </mc:Fallback>
      </mc:AlternateContent>
    </p:spTree>
    <p:extLst>
      <p:ext uri="{BB962C8B-B14F-4D97-AF65-F5344CB8AC3E}">
        <p14:creationId xmlns:p14="http://schemas.microsoft.com/office/powerpoint/2010/main" val="261250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4FFDE09-A1EF-4A14-9262-3BC6C0B71349}"/>
              </a:ext>
            </a:extLst>
          </p:cNvPr>
          <p:cNvGraphicFramePr>
            <a:graphicFrameLocks noGrp="1"/>
          </p:cNvGraphicFramePr>
          <p:nvPr>
            <p:extLst>
              <p:ext uri="{D42A27DB-BD31-4B8C-83A1-F6EECF244321}">
                <p14:modId xmlns:p14="http://schemas.microsoft.com/office/powerpoint/2010/main" val="3813021982"/>
              </p:ext>
            </p:extLst>
          </p:nvPr>
        </p:nvGraphicFramePr>
        <p:xfrm>
          <a:off x="1522058" y="1453137"/>
          <a:ext cx="8782050" cy="4410564"/>
        </p:xfrm>
        <a:graphic>
          <a:graphicData uri="http://schemas.openxmlformats.org/drawingml/2006/table">
            <a:tbl>
              <a:tblPr>
                <a:tableStyleId>{BDBED569-4797-4DF1-A0F4-6AAB3CD982D8}</a:tableStyleId>
              </a:tblPr>
              <a:tblGrid>
                <a:gridCol w="1172245">
                  <a:extLst>
                    <a:ext uri="{9D8B030D-6E8A-4147-A177-3AD203B41FA5}">
                      <a16:colId xmlns:a16="http://schemas.microsoft.com/office/drawing/2014/main" val="2424702970"/>
                    </a:ext>
                  </a:extLst>
                </a:gridCol>
                <a:gridCol w="3448345">
                  <a:extLst>
                    <a:ext uri="{9D8B030D-6E8A-4147-A177-3AD203B41FA5}">
                      <a16:colId xmlns:a16="http://schemas.microsoft.com/office/drawing/2014/main" val="1533814303"/>
                    </a:ext>
                  </a:extLst>
                </a:gridCol>
                <a:gridCol w="4161460">
                  <a:extLst>
                    <a:ext uri="{9D8B030D-6E8A-4147-A177-3AD203B41FA5}">
                      <a16:colId xmlns:a16="http://schemas.microsoft.com/office/drawing/2014/main" val="548866194"/>
                    </a:ext>
                  </a:extLst>
                </a:gridCol>
              </a:tblGrid>
              <a:tr h="285731">
                <a:tc>
                  <a:txBody>
                    <a:bodyPr/>
                    <a:lstStyle/>
                    <a:p>
                      <a:pPr rtl="0" fontAlgn="b"/>
                      <a:r>
                        <a:rPr lang="en-IN" sz="1600" b="1">
                          <a:solidFill>
                            <a:srgbClr val="000000"/>
                          </a:solidFill>
                          <a:effectLst/>
                        </a:rPr>
                        <a:t>IWQI</a:t>
                      </a:r>
                      <a:endParaRPr lang="en-IN" sz="1600" b="1">
                        <a:solidFill>
                          <a:srgbClr val="000000"/>
                        </a:solidFill>
                        <a:effectLst/>
                        <a:latin typeface="Cambria" panose="02040503050406030204" pitchFamily="18" charset="0"/>
                      </a:endParaRPr>
                    </a:p>
                  </a:txBody>
                  <a:tcPr marT="91440" marB="91440" anchor="b"/>
                </a:tc>
                <a:tc>
                  <a:txBody>
                    <a:bodyPr/>
                    <a:lstStyle/>
                    <a:p>
                      <a:pPr rtl="0" fontAlgn="b"/>
                      <a:r>
                        <a:rPr lang="en-IN" sz="1600" b="1" dirty="0">
                          <a:solidFill>
                            <a:srgbClr val="000000"/>
                          </a:solidFill>
                          <a:effectLst/>
                        </a:rPr>
                        <a:t>Soil</a:t>
                      </a:r>
                      <a:endParaRPr lang="en-IN" sz="1600" b="1" dirty="0">
                        <a:solidFill>
                          <a:srgbClr val="000000"/>
                        </a:solidFill>
                        <a:effectLst/>
                        <a:latin typeface="Cambria" panose="02040503050406030204" pitchFamily="18" charset="0"/>
                      </a:endParaRPr>
                    </a:p>
                  </a:txBody>
                  <a:tcPr marT="91440" marB="91440" anchor="b"/>
                </a:tc>
                <a:tc>
                  <a:txBody>
                    <a:bodyPr/>
                    <a:lstStyle/>
                    <a:p>
                      <a:pPr rtl="0" fontAlgn="b"/>
                      <a:r>
                        <a:rPr lang="en-IN" sz="1600" b="1" dirty="0">
                          <a:solidFill>
                            <a:srgbClr val="000000"/>
                          </a:solidFill>
                          <a:effectLst/>
                        </a:rPr>
                        <a:t>Plant</a:t>
                      </a:r>
                      <a:endParaRPr lang="en-IN" sz="1600" b="1"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242602953"/>
                  </a:ext>
                </a:extLst>
              </a:tr>
              <a:tr h="661797">
                <a:tc>
                  <a:txBody>
                    <a:bodyPr/>
                    <a:lstStyle/>
                    <a:p>
                      <a:pPr rtl="0" fontAlgn="b"/>
                      <a:r>
                        <a:rPr lang="en-IN" sz="1600" b="0">
                          <a:solidFill>
                            <a:srgbClr val="000000"/>
                          </a:solidFill>
                          <a:effectLst/>
                        </a:rPr>
                        <a:t>85–100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Can be used for any kind of soil</a:t>
                      </a:r>
                      <a:endParaRPr lang="en-US"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Most plants won’t be affected</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3229291378"/>
                  </a:ext>
                </a:extLst>
              </a:tr>
              <a:tr h="638370">
                <a:tc>
                  <a:txBody>
                    <a:bodyPr/>
                    <a:lstStyle/>
                    <a:p>
                      <a:pPr rtl="0" fontAlgn="b"/>
                      <a:r>
                        <a:rPr lang="en-IN" sz="1600" b="0" dirty="0">
                          <a:solidFill>
                            <a:srgbClr val="000000"/>
                          </a:solidFill>
                          <a:effectLst/>
                        </a:rPr>
                        <a:t>70–85</a:t>
                      </a:r>
                      <a:endParaRPr lang="en-IN"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Can be used on soil with moderate permeability</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Avoid use in plants with very low salt tolerance</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654453384"/>
                  </a:ext>
                </a:extLst>
              </a:tr>
              <a:tr h="822687">
                <a:tc>
                  <a:txBody>
                    <a:bodyPr/>
                    <a:lstStyle/>
                    <a:p>
                      <a:pPr rtl="0" fontAlgn="b"/>
                      <a:r>
                        <a:rPr lang="en-IN" sz="1600" b="0">
                          <a:solidFill>
                            <a:srgbClr val="000000"/>
                          </a:solidFill>
                          <a:effectLst/>
                        </a:rPr>
                        <a:t>55–70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Can be used on soils with moderate to high permeability</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Avoid in plants with low salt tolerance</a:t>
                      </a:r>
                      <a:endParaRPr lang="en-US" sz="1600" b="0"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4119814767"/>
                  </a:ext>
                </a:extLst>
              </a:tr>
              <a:tr h="1091165">
                <a:tc>
                  <a:txBody>
                    <a:bodyPr/>
                    <a:lstStyle/>
                    <a:p>
                      <a:pPr rtl="0" fontAlgn="b"/>
                      <a:r>
                        <a:rPr lang="en-IN" sz="1600" b="0">
                          <a:solidFill>
                            <a:srgbClr val="000000"/>
                          </a:solidFill>
                          <a:effectLst/>
                        </a:rPr>
                        <a:t>40–55</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Can be used on soils with high permeability without dense layers</a:t>
                      </a:r>
                      <a:endParaRPr lang="en-US"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Used mainly in plants with high salt tolerance. Plants with moderate salt tolerance can be used with some control practices</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1537665515"/>
                  </a:ext>
                </a:extLst>
              </a:tr>
              <a:tr h="554209">
                <a:tc>
                  <a:txBody>
                    <a:bodyPr/>
                    <a:lstStyle/>
                    <a:p>
                      <a:pPr rtl="0" fontAlgn="b"/>
                      <a:r>
                        <a:rPr lang="en-IN" sz="1600" b="0">
                          <a:solidFill>
                            <a:srgbClr val="000000"/>
                          </a:solidFill>
                          <a:effectLst/>
                        </a:rPr>
                        <a:t>0–40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Use for irrigation should be avoided</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IN" sz="1600" b="0" dirty="0">
                          <a:solidFill>
                            <a:srgbClr val="000000"/>
                          </a:solidFill>
                          <a:effectLst/>
                        </a:rPr>
                        <a:t>Avoid for all plants</a:t>
                      </a:r>
                      <a:endParaRPr lang="en-IN" sz="1600" b="0"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1849234175"/>
                  </a:ext>
                </a:extLst>
              </a:tr>
            </a:tbl>
          </a:graphicData>
        </a:graphic>
      </p:graphicFrame>
      <p:sp>
        <p:nvSpPr>
          <p:cNvPr id="8" name="TextBox 7">
            <a:extLst>
              <a:ext uri="{FF2B5EF4-FFF2-40B4-BE49-F238E27FC236}">
                <a16:creationId xmlns:a16="http://schemas.microsoft.com/office/drawing/2014/main" id="{074C0B58-2C6A-4372-8266-A3B4D3877B41}"/>
              </a:ext>
            </a:extLst>
          </p:cNvPr>
          <p:cNvSpPr txBox="1"/>
          <p:nvPr/>
        </p:nvSpPr>
        <p:spPr>
          <a:xfrm>
            <a:off x="4274828" y="887767"/>
            <a:ext cx="3642344" cy="369332"/>
          </a:xfrm>
          <a:prstGeom prst="rect">
            <a:avLst/>
          </a:prstGeom>
          <a:noFill/>
        </p:spPr>
        <p:txBody>
          <a:bodyPr wrap="none" rtlCol="0">
            <a:spAutoFit/>
          </a:bodyPr>
          <a:lstStyle/>
          <a:p>
            <a:r>
              <a:rPr lang="en-US" dirty="0"/>
              <a:t>Table 1: Range for IWQI classes</a:t>
            </a:r>
            <a:endParaRPr lang="en-IN" dirty="0"/>
          </a:p>
        </p:txBody>
      </p:sp>
    </p:spTree>
    <p:extLst>
      <p:ext uri="{BB962C8B-B14F-4D97-AF65-F5344CB8AC3E}">
        <p14:creationId xmlns:p14="http://schemas.microsoft.com/office/powerpoint/2010/main" val="139037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5F7B98E-A955-4AC1-9249-7A05E6056CCF}"/>
              </a:ext>
            </a:extLst>
          </p:cNvPr>
          <p:cNvSpPr txBox="1"/>
          <p:nvPr/>
        </p:nvSpPr>
        <p:spPr>
          <a:xfrm>
            <a:off x="1177309" y="1025803"/>
            <a:ext cx="7485817" cy="584775"/>
          </a:xfrm>
          <a:prstGeom prst="rect">
            <a:avLst/>
          </a:prstGeom>
          <a:noFill/>
        </p:spPr>
        <p:txBody>
          <a:bodyPr wrap="square" rtlCol="0">
            <a:spAutoFit/>
          </a:bodyPr>
          <a:lstStyle/>
          <a:p>
            <a:r>
              <a:rPr lang="en-US" sz="3200" b="1" dirty="0"/>
              <a:t>Dataset: Major Ions Dataset</a:t>
            </a:r>
          </a:p>
        </p:txBody>
      </p:sp>
      <p:sp>
        <p:nvSpPr>
          <p:cNvPr id="3" name="TextBox 2">
            <a:extLst>
              <a:ext uri="{FF2B5EF4-FFF2-40B4-BE49-F238E27FC236}">
                <a16:creationId xmlns:a16="http://schemas.microsoft.com/office/drawing/2014/main" id="{29C1A341-222E-4BE1-A0E4-6B6E3766326D}"/>
              </a:ext>
            </a:extLst>
          </p:cNvPr>
          <p:cNvSpPr txBox="1"/>
          <p:nvPr/>
        </p:nvSpPr>
        <p:spPr>
          <a:xfrm>
            <a:off x="1329708" y="2017134"/>
            <a:ext cx="4228177" cy="3139321"/>
          </a:xfrm>
          <a:prstGeom prst="rect">
            <a:avLst/>
          </a:prstGeom>
          <a:noFill/>
        </p:spPr>
        <p:txBody>
          <a:bodyPr wrap="square" rtlCol="0">
            <a:spAutoFit/>
          </a:bodyPr>
          <a:lstStyle/>
          <a:p>
            <a:r>
              <a:rPr lang="en-US" dirty="0"/>
              <a:t>The dataset used in our work was obtained from US Geological Survey of Brackish Groundwater [4]. We select the parameters required to calculate IWQI which are mentioned in Table 2 along with their units. </a:t>
            </a:r>
          </a:p>
          <a:p>
            <a:endParaRPr lang="en-US" dirty="0"/>
          </a:p>
          <a:p>
            <a:r>
              <a:rPr lang="en-US" dirty="0"/>
              <a:t>Sodium, Magnesium and Calcium ions concentrations are used to calculate SAR.</a:t>
            </a:r>
            <a:endParaRPr lang="en-IN" dirty="0"/>
          </a:p>
        </p:txBody>
      </p:sp>
      <p:graphicFrame>
        <p:nvGraphicFramePr>
          <p:cNvPr id="6" name="Table 5">
            <a:extLst>
              <a:ext uri="{FF2B5EF4-FFF2-40B4-BE49-F238E27FC236}">
                <a16:creationId xmlns:a16="http://schemas.microsoft.com/office/drawing/2014/main" id="{10AF8ECB-74EB-401A-B4B9-72F91B22EA45}"/>
              </a:ext>
            </a:extLst>
          </p:cNvPr>
          <p:cNvGraphicFramePr>
            <a:graphicFrameLocks noGrp="1"/>
          </p:cNvGraphicFramePr>
          <p:nvPr>
            <p:extLst>
              <p:ext uri="{D42A27DB-BD31-4B8C-83A1-F6EECF244321}">
                <p14:modId xmlns:p14="http://schemas.microsoft.com/office/powerpoint/2010/main" val="522294773"/>
              </p:ext>
            </p:extLst>
          </p:nvPr>
        </p:nvGraphicFramePr>
        <p:xfrm>
          <a:off x="6634117" y="1865478"/>
          <a:ext cx="4362821" cy="3602430"/>
        </p:xfrm>
        <a:graphic>
          <a:graphicData uri="http://schemas.openxmlformats.org/drawingml/2006/table">
            <a:tbl>
              <a:tblPr>
                <a:tableStyleId>{BDBED569-4797-4DF1-A0F4-6AAB3CD982D8}</a:tableStyleId>
              </a:tblPr>
              <a:tblGrid>
                <a:gridCol w="2080342">
                  <a:extLst>
                    <a:ext uri="{9D8B030D-6E8A-4147-A177-3AD203B41FA5}">
                      <a16:colId xmlns:a16="http://schemas.microsoft.com/office/drawing/2014/main" val="1072835074"/>
                    </a:ext>
                  </a:extLst>
                </a:gridCol>
                <a:gridCol w="2282479">
                  <a:extLst>
                    <a:ext uri="{9D8B030D-6E8A-4147-A177-3AD203B41FA5}">
                      <a16:colId xmlns:a16="http://schemas.microsoft.com/office/drawing/2014/main" val="1271879351"/>
                    </a:ext>
                  </a:extLst>
                </a:gridCol>
              </a:tblGrid>
              <a:tr h="388875">
                <a:tc>
                  <a:txBody>
                    <a:bodyPr/>
                    <a:lstStyle/>
                    <a:p>
                      <a:pPr rtl="0" fontAlgn="b"/>
                      <a:r>
                        <a:rPr lang="en-US" sz="1600" b="1" dirty="0">
                          <a:solidFill>
                            <a:srgbClr val="000000"/>
                          </a:solidFill>
                          <a:effectLst/>
                          <a:latin typeface="+mn-lt"/>
                        </a:rPr>
                        <a:t>N</a:t>
                      </a:r>
                      <a:r>
                        <a:rPr lang="en-IN" sz="1600" b="1" dirty="0" err="1">
                          <a:solidFill>
                            <a:srgbClr val="000000"/>
                          </a:solidFill>
                          <a:effectLst/>
                          <a:latin typeface="+mn-lt"/>
                        </a:rPr>
                        <a:t>ame</a:t>
                      </a:r>
                      <a:r>
                        <a:rPr lang="en-IN" sz="1600" b="1" dirty="0">
                          <a:solidFill>
                            <a:srgbClr val="000000"/>
                          </a:solidFill>
                          <a:effectLst/>
                          <a:latin typeface="+mn-lt"/>
                        </a:rPr>
                        <a:t> of parameter</a:t>
                      </a:r>
                    </a:p>
                  </a:txBody>
                  <a:tcPr marL="45720" marR="45720" anchor="b"/>
                </a:tc>
                <a:tc>
                  <a:txBody>
                    <a:bodyPr/>
                    <a:lstStyle/>
                    <a:p>
                      <a:pPr rtl="0" fontAlgn="b"/>
                      <a:r>
                        <a:rPr lang="en-US" sz="1600" b="1" dirty="0">
                          <a:solidFill>
                            <a:srgbClr val="000000"/>
                          </a:solidFill>
                          <a:effectLst/>
                          <a:latin typeface="+mn-lt"/>
                        </a:rPr>
                        <a:t>Unit</a:t>
                      </a:r>
                      <a:endParaRPr lang="en-IN" sz="1600" b="1" dirty="0">
                        <a:solidFill>
                          <a:srgbClr val="000000"/>
                        </a:solidFill>
                        <a:effectLst/>
                        <a:latin typeface="+mn-lt"/>
                      </a:endParaRPr>
                    </a:p>
                  </a:txBody>
                  <a:tcPr marL="45720" marR="45720" anchor="b"/>
                </a:tc>
                <a:extLst>
                  <a:ext uri="{0D108BD9-81ED-4DB2-BD59-A6C34878D82A}">
                    <a16:rowId xmlns:a16="http://schemas.microsoft.com/office/drawing/2014/main" val="2547742409"/>
                  </a:ext>
                </a:extLst>
              </a:tr>
              <a:tr h="411549">
                <a:tc>
                  <a:txBody>
                    <a:bodyPr/>
                    <a:lstStyle/>
                    <a:p>
                      <a:pPr rtl="0" fontAlgn="b"/>
                      <a:r>
                        <a:rPr lang="en-US" sz="1600" b="0" dirty="0">
                          <a:solidFill>
                            <a:srgbClr val="000000"/>
                          </a:solidFill>
                          <a:effectLst/>
                          <a:latin typeface="+mn-lt"/>
                        </a:rPr>
                        <a:t>Sodium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3067071859"/>
                  </a:ext>
                </a:extLst>
              </a:tr>
              <a:tr h="551276">
                <a:tc>
                  <a:txBody>
                    <a:bodyPr/>
                    <a:lstStyle/>
                    <a:p>
                      <a:pPr rtl="0" fontAlgn="b"/>
                      <a:r>
                        <a:rPr lang="en-US" sz="1600" b="0" dirty="0">
                          <a:solidFill>
                            <a:srgbClr val="000000"/>
                          </a:solidFill>
                          <a:effectLst/>
                          <a:latin typeface="+mn-lt"/>
                        </a:rPr>
                        <a:t>Calcium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2010244828"/>
                  </a:ext>
                </a:extLst>
              </a:tr>
              <a:tr h="511602">
                <a:tc>
                  <a:txBody>
                    <a:bodyPr/>
                    <a:lstStyle/>
                    <a:p>
                      <a:pPr rtl="0" fontAlgn="b"/>
                      <a:r>
                        <a:rPr lang="en-US" sz="1600" b="0" dirty="0">
                          <a:solidFill>
                            <a:srgbClr val="000000"/>
                          </a:solidFill>
                          <a:effectLst/>
                          <a:latin typeface="+mn-lt"/>
                        </a:rPr>
                        <a:t>M</a:t>
                      </a:r>
                      <a:r>
                        <a:rPr lang="en-IN" sz="1600" b="0" dirty="0" err="1">
                          <a:solidFill>
                            <a:srgbClr val="000000"/>
                          </a:solidFill>
                          <a:effectLst/>
                          <a:latin typeface="+mn-lt"/>
                        </a:rPr>
                        <a:t>agnesium</a:t>
                      </a:r>
                      <a:r>
                        <a:rPr lang="en-IN" sz="1600" b="0" dirty="0">
                          <a:solidFill>
                            <a:srgbClr val="000000"/>
                          </a:solidFill>
                          <a:effectLst/>
                          <a:latin typeface="+mn-lt"/>
                        </a:rPr>
                        <a:t> ion</a:t>
                      </a: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3752534289"/>
                  </a:ext>
                </a:extLst>
              </a:tr>
              <a:tr h="678560">
                <a:tc>
                  <a:txBody>
                    <a:bodyPr/>
                    <a:lstStyle/>
                    <a:p>
                      <a:pPr rtl="0" fontAlgn="b"/>
                      <a:r>
                        <a:rPr lang="en-US" sz="1600" b="0" dirty="0">
                          <a:solidFill>
                            <a:srgbClr val="000000"/>
                          </a:solidFill>
                          <a:effectLst/>
                          <a:latin typeface="+mn-lt"/>
                        </a:rPr>
                        <a:t>Chloride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65994142"/>
                  </a:ext>
                </a:extLst>
              </a:tr>
              <a:tr h="671693">
                <a:tc>
                  <a:txBody>
                    <a:bodyPr/>
                    <a:lstStyle/>
                    <a:p>
                      <a:pPr rtl="0" fontAlgn="b"/>
                      <a:r>
                        <a:rPr lang="en-US" sz="1600" b="0" dirty="0">
                          <a:solidFill>
                            <a:srgbClr val="000000"/>
                          </a:solidFill>
                          <a:effectLst/>
                          <a:latin typeface="+mn-lt"/>
                        </a:rPr>
                        <a:t>Electrical conductivity</a:t>
                      </a:r>
                      <a:endParaRPr lang="en-IN" sz="1600" b="0" dirty="0">
                        <a:solidFill>
                          <a:srgbClr val="000000"/>
                        </a:solidFill>
                        <a:effectLst/>
                        <a:latin typeface="+mn-lt"/>
                      </a:endParaRPr>
                    </a:p>
                  </a:txBody>
                  <a:tcPr marL="45720" marR="45720" anchor="b"/>
                </a:tc>
                <a:tc>
                  <a:txBody>
                    <a:bodyPr/>
                    <a:lstStyle/>
                    <a:p>
                      <a:pPr rtl="0" fontAlgn="b"/>
                      <a:r>
                        <a:rPr lang="en-US" sz="1600" b="0" dirty="0" err="1">
                          <a:solidFill>
                            <a:srgbClr val="000000"/>
                          </a:solidFill>
                          <a:effectLst/>
                          <a:latin typeface="+mn-lt"/>
                        </a:rPr>
                        <a:t>dS</a:t>
                      </a:r>
                      <a:r>
                        <a:rPr lang="en-US" sz="1600" b="0" dirty="0">
                          <a:solidFill>
                            <a:srgbClr val="000000"/>
                          </a:solidFill>
                          <a:effectLst/>
                          <a:latin typeface="+mn-lt"/>
                        </a:rPr>
                        <a:t>/cm</a:t>
                      </a:r>
                    </a:p>
                  </a:txBody>
                  <a:tcPr marL="45720" marR="45720" anchor="b"/>
                </a:tc>
                <a:extLst>
                  <a:ext uri="{0D108BD9-81ED-4DB2-BD59-A6C34878D82A}">
                    <a16:rowId xmlns:a16="http://schemas.microsoft.com/office/drawing/2014/main" val="3597448342"/>
                  </a:ext>
                </a:extLst>
              </a:tr>
              <a:tr h="388875">
                <a:tc>
                  <a:txBody>
                    <a:bodyPr/>
                    <a:lstStyle/>
                    <a:p>
                      <a:pPr rtl="0" fontAlgn="b"/>
                      <a:r>
                        <a:rPr lang="en-US" sz="1600" b="0" dirty="0">
                          <a:solidFill>
                            <a:srgbClr val="000000"/>
                          </a:solidFill>
                          <a:effectLst/>
                          <a:latin typeface="+mn-lt"/>
                        </a:rPr>
                        <a:t>Bicarbonate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2274704158"/>
                  </a:ext>
                </a:extLst>
              </a:tr>
            </a:tbl>
          </a:graphicData>
        </a:graphic>
      </p:graphicFrame>
      <p:sp>
        <p:nvSpPr>
          <p:cNvPr id="11" name="TextBox 10">
            <a:extLst>
              <a:ext uri="{FF2B5EF4-FFF2-40B4-BE49-F238E27FC236}">
                <a16:creationId xmlns:a16="http://schemas.microsoft.com/office/drawing/2014/main" id="{42847103-4255-4003-9E19-58D4425569AA}"/>
              </a:ext>
            </a:extLst>
          </p:cNvPr>
          <p:cNvSpPr txBox="1"/>
          <p:nvPr/>
        </p:nvSpPr>
        <p:spPr>
          <a:xfrm>
            <a:off x="1262385" y="5666255"/>
            <a:ext cx="9667229" cy="461665"/>
          </a:xfrm>
          <a:prstGeom prst="rect">
            <a:avLst/>
          </a:prstGeom>
          <a:noFill/>
        </p:spPr>
        <p:txBody>
          <a:bodyPr wrap="square" rtlCol="0">
            <a:spAutoFit/>
          </a:bodyPr>
          <a:lstStyle/>
          <a:p>
            <a:r>
              <a:rPr lang="en-US" sz="1200" dirty="0"/>
              <a:t>[4] S. Qi and A. Harris, “Geochemical database for the brackish groundwater assessment of the united states,” US Geological Survey data release, 2017.</a:t>
            </a:r>
            <a:endParaRPr lang="en-IN" sz="1200" dirty="0"/>
          </a:p>
        </p:txBody>
      </p:sp>
      <p:sp>
        <p:nvSpPr>
          <p:cNvPr id="12" name="TextBox 11">
            <a:extLst>
              <a:ext uri="{FF2B5EF4-FFF2-40B4-BE49-F238E27FC236}">
                <a16:creationId xmlns:a16="http://schemas.microsoft.com/office/drawing/2014/main" id="{7C133A3B-4D32-4135-961F-BB524618C447}"/>
              </a:ext>
            </a:extLst>
          </p:cNvPr>
          <p:cNvSpPr txBox="1"/>
          <p:nvPr/>
        </p:nvSpPr>
        <p:spPr>
          <a:xfrm>
            <a:off x="7246628" y="1444365"/>
            <a:ext cx="3001143" cy="369332"/>
          </a:xfrm>
          <a:prstGeom prst="rect">
            <a:avLst/>
          </a:prstGeom>
          <a:noFill/>
        </p:spPr>
        <p:txBody>
          <a:bodyPr wrap="none" rtlCol="0">
            <a:spAutoFit/>
          </a:bodyPr>
          <a:lstStyle/>
          <a:p>
            <a:r>
              <a:rPr lang="en-US" dirty="0"/>
              <a:t>Table 2: IWQI parameters</a:t>
            </a:r>
            <a:endParaRPr lang="en-IN" dirty="0"/>
          </a:p>
        </p:txBody>
      </p:sp>
    </p:spTree>
    <p:extLst>
      <p:ext uri="{BB962C8B-B14F-4D97-AF65-F5344CB8AC3E}">
        <p14:creationId xmlns:p14="http://schemas.microsoft.com/office/powerpoint/2010/main" val="297084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B9C-E1D1-4872-9674-C2635948D95A}"/>
              </a:ext>
            </a:extLst>
          </p:cNvPr>
          <p:cNvSpPr>
            <a:spLocks noGrp="1"/>
          </p:cNvSpPr>
          <p:nvPr>
            <p:ph type="ctrTitle"/>
          </p:nvPr>
        </p:nvSpPr>
        <p:spPr>
          <a:xfrm>
            <a:off x="1097280" y="758952"/>
            <a:ext cx="10058400" cy="732497"/>
          </a:xfrm>
        </p:spPr>
        <p:txBody>
          <a:bodyPr>
            <a:normAutofit/>
          </a:bodyPr>
          <a:lstStyle/>
          <a:p>
            <a:r>
              <a:rPr lang="en-US" sz="2400" b="1" dirty="0"/>
              <a:t>Developing the classification model</a:t>
            </a:r>
            <a:endParaRPr lang="en-IN" sz="2400" b="1" dirty="0"/>
          </a:p>
        </p:txBody>
      </p:sp>
      <p:sp>
        <p:nvSpPr>
          <p:cNvPr id="4" name="TextBox 3">
            <a:extLst>
              <a:ext uri="{FF2B5EF4-FFF2-40B4-BE49-F238E27FC236}">
                <a16:creationId xmlns:a16="http://schemas.microsoft.com/office/drawing/2014/main" id="{FA2A22BA-9549-4B56-89EB-3954D67ABB69}"/>
              </a:ext>
            </a:extLst>
          </p:cNvPr>
          <p:cNvSpPr txBox="1"/>
          <p:nvPr/>
        </p:nvSpPr>
        <p:spPr>
          <a:xfrm>
            <a:off x="1221567" y="1908698"/>
            <a:ext cx="9520414" cy="3693319"/>
          </a:xfrm>
          <a:prstGeom prst="rect">
            <a:avLst/>
          </a:prstGeom>
          <a:noFill/>
        </p:spPr>
        <p:txBody>
          <a:bodyPr wrap="square" rtlCol="0">
            <a:spAutoFit/>
          </a:bodyPr>
          <a:lstStyle/>
          <a:p>
            <a:r>
              <a:rPr lang="en-US" dirty="0"/>
              <a:t>We calculate IWQI using 5 parameters from Major ions dataset and convert them to IWQI classes according to ranges given in Table 1.</a:t>
            </a:r>
          </a:p>
          <a:p>
            <a:endParaRPr lang="en-US" dirty="0"/>
          </a:p>
          <a:p>
            <a:r>
              <a:rPr lang="en-US" dirty="0"/>
              <a:t>We perform correlation analysis on the parameters in IWQI which is given in Table 3. The following observations are made: </a:t>
            </a:r>
          </a:p>
          <a:p>
            <a:pPr marL="342900" indent="-342900">
              <a:buAutoNum type="arabicParenR"/>
            </a:pPr>
            <a:r>
              <a:rPr lang="en-US" dirty="0"/>
              <a:t>Cl</a:t>
            </a:r>
            <a:r>
              <a:rPr lang="en-US" baseline="30000" dirty="0"/>
              <a:t>−</a:t>
            </a:r>
            <a:r>
              <a:rPr lang="en-US" dirty="0"/>
              <a:t> is highly correlated with EC and Na</a:t>
            </a:r>
            <a:r>
              <a:rPr lang="en-US" baseline="30000" dirty="0"/>
              <a:t>+</a:t>
            </a:r>
            <a:r>
              <a:rPr lang="en-US" dirty="0"/>
              <a:t>. </a:t>
            </a:r>
          </a:p>
          <a:p>
            <a:pPr marL="342900" indent="-342900">
              <a:buAutoNum type="arabicParenR"/>
            </a:pPr>
            <a:r>
              <a:rPr lang="en-US" dirty="0"/>
              <a:t>Na</a:t>
            </a:r>
            <a:r>
              <a:rPr lang="en-US" baseline="30000" dirty="0"/>
              <a:t>+</a:t>
            </a:r>
            <a:r>
              <a:rPr lang="en-US" dirty="0"/>
              <a:t> is highly correlated with all the parameters. </a:t>
            </a:r>
          </a:p>
          <a:p>
            <a:pPr marL="342900" indent="-342900">
              <a:buAutoNum type="arabicParenR"/>
            </a:pPr>
            <a:r>
              <a:rPr lang="en-US" dirty="0"/>
              <a:t>EC is highly correlated with all the parameters except SAR. </a:t>
            </a:r>
          </a:p>
          <a:p>
            <a:pPr marL="342900" indent="-342900">
              <a:buAutoNum type="arabicParenR"/>
            </a:pPr>
            <a:r>
              <a:rPr lang="en-US" dirty="0"/>
              <a:t>HCO</a:t>
            </a:r>
            <a:r>
              <a:rPr lang="en-US" baseline="30000" dirty="0"/>
              <a:t>3− </a:t>
            </a:r>
            <a:r>
              <a:rPr lang="en-US" dirty="0"/>
              <a:t>is highly correlated with EC. </a:t>
            </a:r>
          </a:p>
          <a:p>
            <a:pPr marL="342900" indent="-342900">
              <a:buAutoNum type="arabicParenR"/>
            </a:pPr>
            <a:r>
              <a:rPr lang="en-US" dirty="0"/>
              <a:t>IWQI is highly correlated with Cl</a:t>
            </a:r>
            <a:r>
              <a:rPr lang="en-US" baseline="30000" dirty="0"/>
              <a:t>−</a:t>
            </a:r>
            <a:r>
              <a:rPr lang="en-US" dirty="0"/>
              <a:t>, Na</a:t>
            </a:r>
            <a:r>
              <a:rPr lang="en-US" baseline="30000" dirty="0"/>
              <a:t>+</a:t>
            </a:r>
            <a:r>
              <a:rPr lang="en-US" dirty="0"/>
              <a:t> and EC.</a:t>
            </a:r>
          </a:p>
          <a:p>
            <a:endParaRPr lang="en-US" dirty="0"/>
          </a:p>
          <a:p>
            <a:r>
              <a:rPr lang="en-US" dirty="0"/>
              <a:t>We select 3 parameters: Cl</a:t>
            </a:r>
            <a:r>
              <a:rPr lang="en-US" baseline="30000" dirty="0"/>
              <a:t>−</a:t>
            </a:r>
            <a:r>
              <a:rPr lang="en-US" dirty="0"/>
              <a:t>, Na</a:t>
            </a:r>
            <a:r>
              <a:rPr lang="en-US" baseline="30000" dirty="0"/>
              <a:t>+</a:t>
            </a:r>
            <a:r>
              <a:rPr lang="en-US" dirty="0"/>
              <a:t> and EC according to their correlation with IWQI as features for the classification algorithm.</a:t>
            </a:r>
          </a:p>
        </p:txBody>
      </p:sp>
    </p:spTree>
    <p:extLst>
      <p:ext uri="{BB962C8B-B14F-4D97-AF65-F5344CB8AC3E}">
        <p14:creationId xmlns:p14="http://schemas.microsoft.com/office/powerpoint/2010/main" val="357061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9FA6FE-50F3-4FF7-89FF-C3366AD9D1CA}"/>
              </a:ext>
            </a:extLst>
          </p:cNvPr>
          <p:cNvGraphicFramePr>
            <a:graphicFrameLocks noGrp="1"/>
          </p:cNvGraphicFramePr>
          <p:nvPr>
            <p:extLst>
              <p:ext uri="{D42A27DB-BD31-4B8C-83A1-F6EECF244321}">
                <p14:modId xmlns:p14="http://schemas.microsoft.com/office/powerpoint/2010/main" val="2504253362"/>
              </p:ext>
            </p:extLst>
          </p:nvPr>
        </p:nvGraphicFramePr>
        <p:xfrm>
          <a:off x="2619596" y="1731293"/>
          <a:ext cx="6952807" cy="2987040"/>
        </p:xfrm>
        <a:graphic>
          <a:graphicData uri="http://schemas.openxmlformats.org/drawingml/2006/table">
            <a:tbl>
              <a:tblPr>
                <a:tableStyleId>{BDBED569-4797-4DF1-A0F4-6AAB3CD982D8}</a:tableStyleId>
              </a:tblPr>
              <a:tblGrid>
                <a:gridCol w="1292449">
                  <a:extLst>
                    <a:ext uri="{9D8B030D-6E8A-4147-A177-3AD203B41FA5}">
                      <a16:colId xmlns:a16="http://schemas.microsoft.com/office/drawing/2014/main" val="3779846944"/>
                    </a:ext>
                  </a:extLst>
                </a:gridCol>
                <a:gridCol w="943393">
                  <a:extLst>
                    <a:ext uri="{9D8B030D-6E8A-4147-A177-3AD203B41FA5}">
                      <a16:colId xmlns:a16="http://schemas.microsoft.com/office/drawing/2014/main" val="292472983"/>
                    </a:ext>
                  </a:extLst>
                </a:gridCol>
                <a:gridCol w="943393">
                  <a:extLst>
                    <a:ext uri="{9D8B030D-6E8A-4147-A177-3AD203B41FA5}">
                      <a16:colId xmlns:a16="http://schemas.microsoft.com/office/drawing/2014/main" val="2499320791"/>
                    </a:ext>
                  </a:extLst>
                </a:gridCol>
                <a:gridCol w="943393">
                  <a:extLst>
                    <a:ext uri="{9D8B030D-6E8A-4147-A177-3AD203B41FA5}">
                      <a16:colId xmlns:a16="http://schemas.microsoft.com/office/drawing/2014/main" val="1564673373"/>
                    </a:ext>
                  </a:extLst>
                </a:gridCol>
                <a:gridCol w="943393">
                  <a:extLst>
                    <a:ext uri="{9D8B030D-6E8A-4147-A177-3AD203B41FA5}">
                      <a16:colId xmlns:a16="http://schemas.microsoft.com/office/drawing/2014/main" val="2488521630"/>
                    </a:ext>
                  </a:extLst>
                </a:gridCol>
                <a:gridCol w="943393">
                  <a:extLst>
                    <a:ext uri="{9D8B030D-6E8A-4147-A177-3AD203B41FA5}">
                      <a16:colId xmlns:a16="http://schemas.microsoft.com/office/drawing/2014/main" val="817945298"/>
                    </a:ext>
                  </a:extLst>
                </a:gridCol>
                <a:gridCol w="943393">
                  <a:extLst>
                    <a:ext uri="{9D8B030D-6E8A-4147-A177-3AD203B41FA5}">
                      <a16:colId xmlns:a16="http://schemas.microsoft.com/office/drawing/2014/main" val="199302787"/>
                    </a:ext>
                  </a:extLst>
                </a:gridCol>
              </a:tblGrid>
              <a:tr h="0">
                <a:tc>
                  <a:txBody>
                    <a:bodyPr/>
                    <a:lstStyle/>
                    <a:p>
                      <a:pPr rtl="0" fontAlgn="b"/>
                      <a:endParaRPr lang="en-IN" sz="1600" b="1" dirty="0">
                        <a:effectLst/>
                      </a:endParaRPr>
                    </a:p>
                  </a:txBody>
                  <a:tcPr marT="91440" marB="91440" anchor="b"/>
                </a:tc>
                <a:tc>
                  <a:txBody>
                    <a:bodyPr/>
                    <a:lstStyle/>
                    <a:p>
                      <a:pPr rtl="0" fontAlgn="b"/>
                      <a:r>
                        <a:rPr lang="en-IN" sz="1600" b="1" dirty="0">
                          <a:solidFill>
                            <a:srgbClr val="000000"/>
                          </a:solidFill>
                          <a:effectLst/>
                        </a:rPr>
                        <a:t>Cl</a:t>
                      </a:r>
                      <a:r>
                        <a:rPr lang="en-IN" sz="1600" b="1" baseline="30000" dirty="0">
                          <a:solidFill>
                            <a:srgbClr val="000000"/>
                          </a:solidFill>
                          <a:effectLst/>
                        </a:rPr>
                        <a:t>-</a:t>
                      </a:r>
                    </a:p>
                  </a:txBody>
                  <a:tcPr marT="91440" marB="91440" anchor="b"/>
                </a:tc>
                <a:tc>
                  <a:txBody>
                    <a:bodyPr/>
                    <a:lstStyle/>
                    <a:p>
                      <a:pPr rtl="0" fontAlgn="b"/>
                      <a:r>
                        <a:rPr lang="en-IN" sz="1600" b="1" dirty="0">
                          <a:solidFill>
                            <a:srgbClr val="000000"/>
                          </a:solidFill>
                          <a:effectLst/>
                        </a:rPr>
                        <a:t>Na</a:t>
                      </a:r>
                      <a:r>
                        <a:rPr lang="en-IN" sz="1600" b="1" baseline="30000" dirty="0">
                          <a:solidFill>
                            <a:srgbClr val="000000"/>
                          </a:solidFill>
                          <a:effectLst/>
                        </a:rPr>
                        <a:t>+</a:t>
                      </a:r>
                    </a:p>
                  </a:txBody>
                  <a:tcPr marT="91440" marB="91440" anchor="b"/>
                </a:tc>
                <a:tc>
                  <a:txBody>
                    <a:bodyPr/>
                    <a:lstStyle/>
                    <a:p>
                      <a:pPr rtl="0" fontAlgn="b"/>
                      <a:r>
                        <a:rPr lang="en-IN" sz="1600" b="1" dirty="0">
                          <a:solidFill>
                            <a:srgbClr val="000000"/>
                          </a:solidFill>
                          <a:effectLst/>
                        </a:rPr>
                        <a:t>EC</a:t>
                      </a:r>
                    </a:p>
                  </a:txBody>
                  <a:tcPr marT="91440" marB="91440" anchor="b"/>
                </a:tc>
                <a:tc>
                  <a:txBody>
                    <a:bodyPr/>
                    <a:lstStyle/>
                    <a:p>
                      <a:pPr rtl="0" fontAlgn="b"/>
                      <a:r>
                        <a:rPr lang="en-IN" sz="1600" b="1" dirty="0">
                          <a:solidFill>
                            <a:srgbClr val="000000"/>
                          </a:solidFill>
                          <a:effectLst/>
                        </a:rPr>
                        <a:t>HCO</a:t>
                      </a:r>
                      <a:r>
                        <a:rPr lang="en-IN" sz="1600" b="1" baseline="30000" dirty="0">
                          <a:solidFill>
                            <a:srgbClr val="000000"/>
                          </a:solidFill>
                          <a:effectLst/>
                        </a:rPr>
                        <a:t>3-</a:t>
                      </a:r>
                    </a:p>
                  </a:txBody>
                  <a:tcPr marT="91440" marB="91440" anchor="b"/>
                </a:tc>
                <a:tc>
                  <a:txBody>
                    <a:bodyPr/>
                    <a:lstStyle/>
                    <a:p>
                      <a:pPr rtl="0" fontAlgn="b"/>
                      <a:r>
                        <a:rPr lang="en-IN" sz="1600" b="1" dirty="0">
                          <a:solidFill>
                            <a:srgbClr val="000000"/>
                          </a:solidFill>
                          <a:effectLst/>
                        </a:rPr>
                        <a:t>SAR</a:t>
                      </a:r>
                    </a:p>
                  </a:txBody>
                  <a:tcPr marT="91440" marB="91440" anchor="b"/>
                </a:tc>
                <a:tc>
                  <a:txBody>
                    <a:bodyPr/>
                    <a:lstStyle/>
                    <a:p>
                      <a:pPr rtl="0" fontAlgn="b"/>
                      <a:r>
                        <a:rPr lang="en-IN" sz="1600" b="1" dirty="0">
                          <a:solidFill>
                            <a:srgbClr val="000000"/>
                          </a:solidFill>
                          <a:effectLst/>
                        </a:rPr>
                        <a:t>IWQI</a:t>
                      </a:r>
                    </a:p>
                  </a:txBody>
                  <a:tcPr marT="91440" marB="91440" anchor="b"/>
                </a:tc>
                <a:extLst>
                  <a:ext uri="{0D108BD9-81ED-4DB2-BD59-A6C34878D82A}">
                    <a16:rowId xmlns:a16="http://schemas.microsoft.com/office/drawing/2014/main" val="2363500920"/>
                  </a:ext>
                </a:extLst>
              </a:tr>
              <a:tr h="0">
                <a:tc>
                  <a:txBody>
                    <a:bodyPr/>
                    <a:lstStyle/>
                    <a:p>
                      <a:pPr rtl="0" fontAlgn="b"/>
                      <a:r>
                        <a:rPr lang="en-IN" sz="1600" b="1" dirty="0">
                          <a:solidFill>
                            <a:srgbClr val="000000"/>
                          </a:solidFill>
                          <a:effectLst/>
                        </a:rPr>
                        <a:t>Cl</a:t>
                      </a:r>
                      <a:r>
                        <a:rPr lang="en-IN" sz="1600" b="1" baseline="30000" dirty="0">
                          <a:solidFill>
                            <a:srgbClr val="000000"/>
                          </a:solidFill>
                          <a:effectLst/>
                        </a:rPr>
                        <a:t>-</a:t>
                      </a:r>
                    </a:p>
                  </a:txBody>
                  <a:tcPr marT="91440" marB="91440" anchor="b"/>
                </a:tc>
                <a:tc>
                  <a:txBody>
                    <a:bodyPr/>
                    <a:lstStyle/>
                    <a:p>
                      <a:pPr algn="r" rtl="0" fontAlgn="b"/>
                      <a:r>
                        <a:rPr lang="en-IN" sz="1600" dirty="0">
                          <a:solidFill>
                            <a:srgbClr val="000000"/>
                          </a:solidFill>
                          <a:effectLst/>
                        </a:rPr>
                        <a:t>1</a:t>
                      </a:r>
                    </a:p>
                  </a:txBody>
                  <a:tcPr marT="91440" marB="91440" anchor="b"/>
                </a:tc>
                <a:tc>
                  <a:txBody>
                    <a:bodyPr/>
                    <a:lstStyle/>
                    <a:p>
                      <a:pPr algn="r" rtl="0" fontAlgn="b"/>
                      <a:r>
                        <a:rPr lang="en-IN" sz="1600" dirty="0">
                          <a:solidFill>
                            <a:srgbClr val="000000"/>
                          </a:solidFill>
                          <a:effectLst/>
                        </a:rPr>
                        <a:t>0.467</a:t>
                      </a:r>
                    </a:p>
                  </a:txBody>
                  <a:tcPr marT="91440" marB="91440" anchor="b"/>
                </a:tc>
                <a:tc>
                  <a:txBody>
                    <a:bodyPr/>
                    <a:lstStyle/>
                    <a:p>
                      <a:pPr algn="r" rtl="0" fontAlgn="b"/>
                      <a:r>
                        <a:rPr lang="en-IN" sz="1600" dirty="0">
                          <a:solidFill>
                            <a:srgbClr val="000000"/>
                          </a:solidFill>
                          <a:effectLst/>
                        </a:rPr>
                        <a:t>0.506</a:t>
                      </a:r>
                    </a:p>
                  </a:txBody>
                  <a:tcPr marT="91440" marB="91440" anchor="b"/>
                </a:tc>
                <a:tc>
                  <a:txBody>
                    <a:bodyPr/>
                    <a:lstStyle/>
                    <a:p>
                      <a:pPr algn="r" rtl="0" fontAlgn="b"/>
                      <a:r>
                        <a:rPr lang="en-IN" sz="1600" dirty="0">
                          <a:solidFill>
                            <a:srgbClr val="000000"/>
                          </a:solidFill>
                          <a:effectLst/>
                        </a:rPr>
                        <a:t>0.159</a:t>
                      </a:r>
                    </a:p>
                  </a:txBody>
                  <a:tcPr marT="91440" marB="91440" anchor="b"/>
                </a:tc>
                <a:tc>
                  <a:txBody>
                    <a:bodyPr/>
                    <a:lstStyle/>
                    <a:p>
                      <a:pPr algn="r" rtl="0" fontAlgn="b"/>
                      <a:r>
                        <a:rPr lang="en-IN" sz="1600">
                          <a:solidFill>
                            <a:srgbClr val="000000"/>
                          </a:solidFill>
                          <a:effectLst/>
                        </a:rPr>
                        <a:t>0.083</a:t>
                      </a:r>
                    </a:p>
                  </a:txBody>
                  <a:tcPr marT="91440" marB="91440" anchor="b"/>
                </a:tc>
                <a:tc>
                  <a:txBody>
                    <a:bodyPr/>
                    <a:lstStyle/>
                    <a:p>
                      <a:pPr algn="r" rtl="0" fontAlgn="b"/>
                      <a:r>
                        <a:rPr lang="en-IN" sz="1600">
                          <a:solidFill>
                            <a:srgbClr val="000000"/>
                          </a:solidFill>
                          <a:effectLst/>
                        </a:rPr>
                        <a:t>0.44</a:t>
                      </a:r>
                    </a:p>
                  </a:txBody>
                  <a:tcPr marT="91440" marB="91440" anchor="b"/>
                </a:tc>
                <a:extLst>
                  <a:ext uri="{0D108BD9-81ED-4DB2-BD59-A6C34878D82A}">
                    <a16:rowId xmlns:a16="http://schemas.microsoft.com/office/drawing/2014/main" val="3392726032"/>
                  </a:ext>
                </a:extLst>
              </a:tr>
              <a:tr h="0">
                <a:tc>
                  <a:txBody>
                    <a:bodyPr/>
                    <a:lstStyle/>
                    <a:p>
                      <a:pPr rtl="0" fontAlgn="b"/>
                      <a:r>
                        <a:rPr lang="en-IN" sz="1600" b="1" dirty="0">
                          <a:solidFill>
                            <a:srgbClr val="000000"/>
                          </a:solidFill>
                          <a:effectLst/>
                        </a:rPr>
                        <a:t>Na</a:t>
                      </a:r>
                      <a:r>
                        <a:rPr lang="en-IN" sz="1600" b="1" baseline="30000" dirty="0">
                          <a:solidFill>
                            <a:srgbClr val="000000"/>
                          </a:solidFill>
                          <a:effectLst/>
                        </a:rPr>
                        <a:t>+</a:t>
                      </a:r>
                    </a:p>
                  </a:txBody>
                  <a:tcPr marT="91440" marB="91440" anchor="b"/>
                </a:tc>
                <a:tc>
                  <a:txBody>
                    <a:bodyPr/>
                    <a:lstStyle/>
                    <a:p>
                      <a:pPr algn="r" rtl="0" fontAlgn="b"/>
                      <a:r>
                        <a:rPr lang="en-IN" sz="1600" dirty="0">
                          <a:solidFill>
                            <a:srgbClr val="000000"/>
                          </a:solidFill>
                          <a:effectLst/>
                        </a:rPr>
                        <a:t>0.467</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0.482</a:t>
                      </a:r>
                    </a:p>
                  </a:txBody>
                  <a:tcPr marT="91440" marB="91440" anchor="b"/>
                </a:tc>
                <a:tc>
                  <a:txBody>
                    <a:bodyPr/>
                    <a:lstStyle/>
                    <a:p>
                      <a:pPr algn="r" rtl="0" fontAlgn="b"/>
                      <a:r>
                        <a:rPr lang="en-IN" sz="1600">
                          <a:solidFill>
                            <a:srgbClr val="000000"/>
                          </a:solidFill>
                          <a:effectLst/>
                        </a:rPr>
                        <a:t>0.297</a:t>
                      </a:r>
                    </a:p>
                  </a:txBody>
                  <a:tcPr marT="91440" marB="91440" anchor="b"/>
                </a:tc>
                <a:tc>
                  <a:txBody>
                    <a:bodyPr/>
                    <a:lstStyle/>
                    <a:p>
                      <a:pPr algn="r" rtl="0" fontAlgn="b"/>
                      <a:r>
                        <a:rPr lang="en-IN" sz="1600">
                          <a:solidFill>
                            <a:srgbClr val="000000"/>
                          </a:solidFill>
                          <a:effectLst/>
                        </a:rPr>
                        <a:t>0.56</a:t>
                      </a:r>
                    </a:p>
                  </a:txBody>
                  <a:tcPr marT="91440" marB="91440" anchor="b"/>
                </a:tc>
                <a:tc>
                  <a:txBody>
                    <a:bodyPr/>
                    <a:lstStyle/>
                    <a:p>
                      <a:pPr algn="r" rtl="0" fontAlgn="b"/>
                      <a:r>
                        <a:rPr lang="en-IN" sz="1600">
                          <a:solidFill>
                            <a:srgbClr val="000000"/>
                          </a:solidFill>
                          <a:effectLst/>
                        </a:rPr>
                        <a:t>0.607</a:t>
                      </a:r>
                    </a:p>
                  </a:txBody>
                  <a:tcPr marT="91440" marB="91440" anchor="b"/>
                </a:tc>
                <a:extLst>
                  <a:ext uri="{0D108BD9-81ED-4DB2-BD59-A6C34878D82A}">
                    <a16:rowId xmlns:a16="http://schemas.microsoft.com/office/drawing/2014/main" val="1558702619"/>
                  </a:ext>
                </a:extLst>
              </a:tr>
              <a:tr h="0">
                <a:tc>
                  <a:txBody>
                    <a:bodyPr/>
                    <a:lstStyle/>
                    <a:p>
                      <a:pPr rtl="0" fontAlgn="b"/>
                      <a:r>
                        <a:rPr lang="en-IN" sz="1600" b="1">
                          <a:solidFill>
                            <a:srgbClr val="000000"/>
                          </a:solidFill>
                          <a:effectLst/>
                        </a:rPr>
                        <a:t>EC</a:t>
                      </a:r>
                    </a:p>
                  </a:txBody>
                  <a:tcPr marT="91440" marB="91440" anchor="b"/>
                </a:tc>
                <a:tc>
                  <a:txBody>
                    <a:bodyPr/>
                    <a:lstStyle/>
                    <a:p>
                      <a:pPr algn="r" rtl="0" fontAlgn="b"/>
                      <a:r>
                        <a:rPr lang="en-IN" sz="1600">
                          <a:solidFill>
                            <a:srgbClr val="000000"/>
                          </a:solidFill>
                          <a:effectLst/>
                        </a:rPr>
                        <a:t>0.506</a:t>
                      </a:r>
                    </a:p>
                  </a:txBody>
                  <a:tcPr marT="91440" marB="91440" anchor="b"/>
                </a:tc>
                <a:tc>
                  <a:txBody>
                    <a:bodyPr/>
                    <a:lstStyle/>
                    <a:p>
                      <a:pPr algn="r" rtl="0" fontAlgn="b"/>
                      <a:r>
                        <a:rPr lang="en-IN" sz="1600" dirty="0">
                          <a:solidFill>
                            <a:srgbClr val="000000"/>
                          </a:solidFill>
                          <a:effectLst/>
                        </a:rPr>
                        <a:t>0.482</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0.835</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0.423</a:t>
                      </a:r>
                    </a:p>
                  </a:txBody>
                  <a:tcPr marT="91440" marB="91440" anchor="b"/>
                </a:tc>
                <a:extLst>
                  <a:ext uri="{0D108BD9-81ED-4DB2-BD59-A6C34878D82A}">
                    <a16:rowId xmlns:a16="http://schemas.microsoft.com/office/drawing/2014/main" val="3064404055"/>
                  </a:ext>
                </a:extLst>
              </a:tr>
              <a:tr h="0">
                <a:tc>
                  <a:txBody>
                    <a:bodyPr/>
                    <a:lstStyle/>
                    <a:p>
                      <a:pPr rtl="0" fontAlgn="b"/>
                      <a:r>
                        <a:rPr lang="en-IN" sz="1600" b="1" dirty="0">
                          <a:solidFill>
                            <a:srgbClr val="000000"/>
                          </a:solidFill>
                          <a:effectLst/>
                        </a:rPr>
                        <a:t>HCO</a:t>
                      </a:r>
                      <a:r>
                        <a:rPr lang="en-IN" sz="1600" b="1" baseline="30000" dirty="0">
                          <a:solidFill>
                            <a:srgbClr val="000000"/>
                          </a:solidFill>
                          <a:effectLst/>
                        </a:rPr>
                        <a:t>3-</a:t>
                      </a:r>
                    </a:p>
                  </a:txBody>
                  <a:tcPr marT="91440" marB="91440" anchor="b"/>
                </a:tc>
                <a:tc>
                  <a:txBody>
                    <a:bodyPr/>
                    <a:lstStyle/>
                    <a:p>
                      <a:pPr algn="r" rtl="0" fontAlgn="b"/>
                      <a:r>
                        <a:rPr lang="en-IN" sz="1600">
                          <a:solidFill>
                            <a:srgbClr val="000000"/>
                          </a:solidFill>
                          <a:effectLst/>
                        </a:rPr>
                        <a:t>0.159</a:t>
                      </a:r>
                    </a:p>
                  </a:txBody>
                  <a:tcPr marT="91440" marB="91440" anchor="b"/>
                </a:tc>
                <a:tc>
                  <a:txBody>
                    <a:bodyPr/>
                    <a:lstStyle/>
                    <a:p>
                      <a:pPr algn="r" rtl="0" fontAlgn="b"/>
                      <a:r>
                        <a:rPr lang="en-IN" sz="1600">
                          <a:solidFill>
                            <a:srgbClr val="000000"/>
                          </a:solidFill>
                          <a:effectLst/>
                        </a:rPr>
                        <a:t>0.297</a:t>
                      </a:r>
                    </a:p>
                  </a:txBody>
                  <a:tcPr marT="91440" marB="91440" anchor="b"/>
                </a:tc>
                <a:tc>
                  <a:txBody>
                    <a:bodyPr/>
                    <a:lstStyle/>
                    <a:p>
                      <a:pPr algn="r" rtl="0" fontAlgn="b"/>
                      <a:r>
                        <a:rPr lang="en-IN" sz="1600">
                          <a:solidFill>
                            <a:srgbClr val="000000"/>
                          </a:solidFill>
                          <a:effectLst/>
                        </a:rPr>
                        <a:t>0.835</a:t>
                      </a:r>
                    </a:p>
                  </a:txBody>
                  <a:tcPr marT="91440" marB="91440" anchor="b"/>
                </a:tc>
                <a:tc>
                  <a:txBody>
                    <a:bodyPr/>
                    <a:lstStyle/>
                    <a:p>
                      <a:pPr algn="r" rtl="0" fontAlgn="b"/>
                      <a:r>
                        <a:rPr lang="en-IN" sz="1600" dirty="0">
                          <a:solidFill>
                            <a:srgbClr val="000000"/>
                          </a:solidFill>
                          <a:effectLst/>
                        </a:rPr>
                        <a:t>1</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0.293</a:t>
                      </a:r>
                    </a:p>
                  </a:txBody>
                  <a:tcPr marT="91440" marB="91440" anchor="b"/>
                </a:tc>
                <a:extLst>
                  <a:ext uri="{0D108BD9-81ED-4DB2-BD59-A6C34878D82A}">
                    <a16:rowId xmlns:a16="http://schemas.microsoft.com/office/drawing/2014/main" val="3806026060"/>
                  </a:ext>
                </a:extLst>
              </a:tr>
              <a:tr h="0">
                <a:tc>
                  <a:txBody>
                    <a:bodyPr/>
                    <a:lstStyle/>
                    <a:p>
                      <a:pPr rtl="0" fontAlgn="b"/>
                      <a:r>
                        <a:rPr lang="en-IN" sz="1600" b="1" dirty="0">
                          <a:solidFill>
                            <a:srgbClr val="000000"/>
                          </a:solidFill>
                          <a:effectLst/>
                        </a:rPr>
                        <a:t>SAR</a:t>
                      </a:r>
                    </a:p>
                  </a:txBody>
                  <a:tcPr marT="91440" marB="91440" anchor="b"/>
                </a:tc>
                <a:tc>
                  <a:txBody>
                    <a:bodyPr/>
                    <a:lstStyle/>
                    <a:p>
                      <a:pPr algn="r" rtl="0" fontAlgn="b"/>
                      <a:r>
                        <a:rPr lang="en-IN" sz="1600">
                          <a:solidFill>
                            <a:srgbClr val="000000"/>
                          </a:solidFill>
                          <a:effectLst/>
                        </a:rPr>
                        <a:t>0.083</a:t>
                      </a:r>
                    </a:p>
                  </a:txBody>
                  <a:tcPr marT="91440" marB="91440" anchor="b"/>
                </a:tc>
                <a:tc>
                  <a:txBody>
                    <a:bodyPr/>
                    <a:lstStyle/>
                    <a:p>
                      <a:pPr algn="r" rtl="0" fontAlgn="b"/>
                      <a:r>
                        <a:rPr lang="en-IN" sz="1600">
                          <a:solidFill>
                            <a:srgbClr val="000000"/>
                          </a:solidFill>
                          <a:effectLst/>
                        </a:rPr>
                        <a:t>0.56</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0.302</a:t>
                      </a:r>
                    </a:p>
                  </a:txBody>
                  <a:tcPr marT="91440" marB="91440" anchor="b"/>
                </a:tc>
                <a:extLst>
                  <a:ext uri="{0D108BD9-81ED-4DB2-BD59-A6C34878D82A}">
                    <a16:rowId xmlns:a16="http://schemas.microsoft.com/office/drawing/2014/main" val="888387323"/>
                  </a:ext>
                </a:extLst>
              </a:tr>
              <a:tr h="0">
                <a:tc>
                  <a:txBody>
                    <a:bodyPr/>
                    <a:lstStyle/>
                    <a:p>
                      <a:pPr rtl="0" fontAlgn="b"/>
                      <a:r>
                        <a:rPr lang="en-IN" sz="1600" b="1" dirty="0">
                          <a:solidFill>
                            <a:srgbClr val="000000"/>
                          </a:solidFill>
                          <a:effectLst/>
                        </a:rPr>
                        <a:t>IWQI</a:t>
                      </a:r>
                    </a:p>
                  </a:txBody>
                  <a:tcPr marT="91440" marB="91440" anchor="b"/>
                </a:tc>
                <a:tc>
                  <a:txBody>
                    <a:bodyPr/>
                    <a:lstStyle/>
                    <a:p>
                      <a:pPr algn="r" rtl="0" fontAlgn="b"/>
                      <a:r>
                        <a:rPr lang="en-IN" sz="1600">
                          <a:solidFill>
                            <a:srgbClr val="000000"/>
                          </a:solidFill>
                          <a:effectLst/>
                        </a:rPr>
                        <a:t>0.44</a:t>
                      </a:r>
                    </a:p>
                  </a:txBody>
                  <a:tcPr marT="91440" marB="91440" anchor="b"/>
                </a:tc>
                <a:tc>
                  <a:txBody>
                    <a:bodyPr/>
                    <a:lstStyle/>
                    <a:p>
                      <a:pPr algn="r" rtl="0" fontAlgn="b"/>
                      <a:r>
                        <a:rPr lang="en-IN" sz="1600">
                          <a:solidFill>
                            <a:srgbClr val="000000"/>
                          </a:solidFill>
                          <a:effectLst/>
                        </a:rPr>
                        <a:t>0.607</a:t>
                      </a:r>
                    </a:p>
                  </a:txBody>
                  <a:tcPr marT="91440" marB="91440" anchor="b"/>
                </a:tc>
                <a:tc>
                  <a:txBody>
                    <a:bodyPr/>
                    <a:lstStyle/>
                    <a:p>
                      <a:pPr algn="r" rtl="0" fontAlgn="b"/>
                      <a:r>
                        <a:rPr lang="en-IN" sz="1600">
                          <a:solidFill>
                            <a:srgbClr val="000000"/>
                          </a:solidFill>
                          <a:effectLst/>
                        </a:rPr>
                        <a:t>0.423</a:t>
                      </a:r>
                    </a:p>
                  </a:txBody>
                  <a:tcPr marT="91440" marB="91440" anchor="b"/>
                </a:tc>
                <a:tc>
                  <a:txBody>
                    <a:bodyPr/>
                    <a:lstStyle/>
                    <a:p>
                      <a:pPr algn="r" rtl="0" fontAlgn="b"/>
                      <a:r>
                        <a:rPr lang="en-IN" sz="1600">
                          <a:solidFill>
                            <a:srgbClr val="000000"/>
                          </a:solidFill>
                          <a:effectLst/>
                        </a:rPr>
                        <a:t>0.293</a:t>
                      </a:r>
                    </a:p>
                  </a:txBody>
                  <a:tcPr marT="91440" marB="91440" anchor="b"/>
                </a:tc>
                <a:tc>
                  <a:txBody>
                    <a:bodyPr/>
                    <a:lstStyle/>
                    <a:p>
                      <a:pPr algn="r" rtl="0" fontAlgn="b"/>
                      <a:r>
                        <a:rPr lang="en-IN" sz="1600" dirty="0">
                          <a:solidFill>
                            <a:srgbClr val="000000"/>
                          </a:solidFill>
                          <a:effectLst/>
                        </a:rPr>
                        <a:t>0.302</a:t>
                      </a:r>
                    </a:p>
                  </a:txBody>
                  <a:tcPr marT="91440" marB="91440" anchor="b"/>
                </a:tc>
                <a:tc>
                  <a:txBody>
                    <a:bodyPr/>
                    <a:lstStyle/>
                    <a:p>
                      <a:pPr algn="r" rtl="0" fontAlgn="b"/>
                      <a:r>
                        <a:rPr lang="en-IN" sz="1600" dirty="0">
                          <a:solidFill>
                            <a:srgbClr val="000000"/>
                          </a:solidFill>
                          <a:effectLst/>
                        </a:rPr>
                        <a:t>1</a:t>
                      </a:r>
                    </a:p>
                  </a:txBody>
                  <a:tcPr marT="91440" marB="91440" anchor="b"/>
                </a:tc>
                <a:extLst>
                  <a:ext uri="{0D108BD9-81ED-4DB2-BD59-A6C34878D82A}">
                    <a16:rowId xmlns:a16="http://schemas.microsoft.com/office/drawing/2014/main" val="1827978271"/>
                  </a:ext>
                </a:extLst>
              </a:tr>
            </a:tbl>
          </a:graphicData>
        </a:graphic>
      </p:graphicFrame>
      <p:sp>
        <p:nvSpPr>
          <p:cNvPr id="7" name="TextBox 6">
            <a:extLst>
              <a:ext uri="{FF2B5EF4-FFF2-40B4-BE49-F238E27FC236}">
                <a16:creationId xmlns:a16="http://schemas.microsoft.com/office/drawing/2014/main" id="{A6FC7B1F-DFB7-459B-9F45-6A2C435BEEC7}"/>
              </a:ext>
            </a:extLst>
          </p:cNvPr>
          <p:cNvSpPr txBox="1"/>
          <p:nvPr/>
        </p:nvSpPr>
        <p:spPr>
          <a:xfrm>
            <a:off x="2243822" y="1042913"/>
            <a:ext cx="7704353" cy="369332"/>
          </a:xfrm>
          <a:prstGeom prst="rect">
            <a:avLst/>
          </a:prstGeom>
          <a:noFill/>
        </p:spPr>
        <p:txBody>
          <a:bodyPr wrap="none" rtlCol="0">
            <a:spAutoFit/>
          </a:bodyPr>
          <a:lstStyle/>
          <a:p>
            <a:r>
              <a:rPr lang="en-US" dirty="0"/>
              <a:t>Table 3: Correlation matrix for various parameters for water samples</a:t>
            </a:r>
            <a:endParaRPr lang="en-IN" dirty="0"/>
          </a:p>
        </p:txBody>
      </p:sp>
      <p:sp>
        <p:nvSpPr>
          <p:cNvPr id="9" name="TextBox 8">
            <a:extLst>
              <a:ext uri="{FF2B5EF4-FFF2-40B4-BE49-F238E27FC236}">
                <a16:creationId xmlns:a16="http://schemas.microsoft.com/office/drawing/2014/main" id="{9421FC84-7DAC-436D-8B84-478645E5818B}"/>
              </a:ext>
            </a:extLst>
          </p:cNvPr>
          <p:cNvSpPr txBox="1"/>
          <p:nvPr/>
        </p:nvSpPr>
        <p:spPr>
          <a:xfrm>
            <a:off x="1286443" y="5037381"/>
            <a:ext cx="9917176" cy="923330"/>
          </a:xfrm>
          <a:prstGeom prst="rect">
            <a:avLst/>
          </a:prstGeom>
          <a:noFill/>
        </p:spPr>
        <p:txBody>
          <a:bodyPr wrap="square" rtlCol="0">
            <a:spAutoFit/>
          </a:bodyPr>
          <a:lstStyle/>
          <a:p>
            <a:r>
              <a:rPr lang="en-US" dirty="0"/>
              <a:t>To cover variety of classification methods, 7 classification algorithms are used which are: Support Vector Classifier, Neural Networks, Gradient Boosting , Random Forest, Decision Tree, Bagging and Naive Bayes classifier. </a:t>
            </a:r>
            <a:endParaRPr lang="en-IN" dirty="0"/>
          </a:p>
        </p:txBody>
      </p:sp>
    </p:spTree>
    <p:extLst>
      <p:ext uri="{BB962C8B-B14F-4D97-AF65-F5344CB8AC3E}">
        <p14:creationId xmlns:p14="http://schemas.microsoft.com/office/powerpoint/2010/main" val="159525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37231E-9B40-444C-9C08-B80ED15CE4ED}"/>
              </a:ext>
            </a:extLst>
          </p:cNvPr>
          <p:cNvSpPr txBox="1"/>
          <p:nvPr/>
        </p:nvSpPr>
        <p:spPr>
          <a:xfrm>
            <a:off x="1269506" y="2951946"/>
            <a:ext cx="3080551" cy="954107"/>
          </a:xfrm>
          <a:prstGeom prst="rect">
            <a:avLst/>
          </a:prstGeom>
          <a:noFill/>
        </p:spPr>
        <p:txBody>
          <a:bodyPr wrap="square" rtlCol="0">
            <a:spAutoFit/>
          </a:bodyPr>
          <a:lstStyle/>
          <a:p>
            <a:r>
              <a:rPr lang="en-US" sz="2800" b="1" dirty="0"/>
              <a:t>OVERALL ARCHITECTURE</a:t>
            </a:r>
            <a:endParaRPr lang="en-IN" sz="2800" b="1" dirty="0"/>
          </a:p>
        </p:txBody>
      </p:sp>
      <p:pic>
        <p:nvPicPr>
          <p:cNvPr id="6" name="Picture 5">
            <a:extLst>
              <a:ext uri="{FF2B5EF4-FFF2-40B4-BE49-F238E27FC236}">
                <a16:creationId xmlns:a16="http://schemas.microsoft.com/office/drawing/2014/main" id="{BD8AF015-3ECC-47DC-AD4C-9CB867CA0BE8}"/>
              </a:ext>
            </a:extLst>
          </p:cNvPr>
          <p:cNvPicPr>
            <a:picLocks noChangeAspect="1"/>
          </p:cNvPicPr>
          <p:nvPr/>
        </p:nvPicPr>
        <p:blipFill>
          <a:blip r:embed="rId2"/>
          <a:stretch>
            <a:fillRect/>
          </a:stretch>
        </p:blipFill>
        <p:spPr>
          <a:xfrm>
            <a:off x="5287740" y="1135251"/>
            <a:ext cx="5634754" cy="4741766"/>
          </a:xfrm>
          <a:prstGeom prst="rect">
            <a:avLst/>
          </a:prstGeom>
        </p:spPr>
      </p:pic>
    </p:spTree>
    <p:extLst>
      <p:ext uri="{BB962C8B-B14F-4D97-AF65-F5344CB8AC3E}">
        <p14:creationId xmlns:p14="http://schemas.microsoft.com/office/powerpoint/2010/main" val="1495843869"/>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842</TotalTime>
  <Words>1602</Words>
  <Application>Microsoft Office PowerPoint</Application>
  <PresentationFormat>Widescreen</PresentationFormat>
  <Paragraphs>255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Cambria Math</vt:lpstr>
      <vt:lpstr>Century Gothic</vt:lpstr>
      <vt:lpstr>Wingdings</vt:lpstr>
      <vt:lpstr>RetrospectVTI</vt:lpstr>
      <vt:lpstr>Iot based prediction of water quality index for farm irrigation</vt:lpstr>
      <vt:lpstr>Introduction</vt:lpstr>
      <vt:lpstr>Objectives</vt:lpstr>
      <vt:lpstr>Irrigation water quality index</vt:lpstr>
      <vt:lpstr>PowerPoint Presentation</vt:lpstr>
      <vt:lpstr>PowerPoint Presentation</vt:lpstr>
      <vt:lpstr>Developing the classification model</vt:lpstr>
      <vt:lpstr>PowerPoint Presentation</vt:lpstr>
      <vt:lpstr>PowerPoint Presentation</vt:lpstr>
      <vt:lpstr>Experimental setup</vt:lpstr>
      <vt:lpstr>Evaluation metrics</vt:lpstr>
      <vt:lpstr>Results</vt:lpstr>
      <vt:lpstr>PowerPoint Presentation</vt:lpstr>
      <vt:lpstr>CONCLUSION and 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Solutions using Machine Learning on Sensor Network Data</dc:title>
  <dc:creator>Aditya Choudhary</dc:creator>
  <cp:lastModifiedBy>Aditya Choudhary</cp:lastModifiedBy>
  <cp:revision>69</cp:revision>
  <dcterms:created xsi:type="dcterms:W3CDTF">2020-11-30T14:17:10Z</dcterms:created>
  <dcterms:modified xsi:type="dcterms:W3CDTF">2021-03-26T18:15:08Z</dcterms:modified>
</cp:coreProperties>
</file>