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351" r:id="rId3"/>
    <p:sldId id="371" r:id="rId4"/>
    <p:sldId id="368" r:id="rId5"/>
    <p:sldId id="372" r:id="rId6"/>
    <p:sldId id="373" r:id="rId7"/>
    <p:sldId id="356" r:id="rId8"/>
    <p:sldId id="374" r:id="rId9"/>
    <p:sldId id="375" r:id="rId10"/>
    <p:sldId id="376" r:id="rId11"/>
    <p:sldId id="359" r:id="rId12"/>
    <p:sldId id="377" r:id="rId13"/>
    <p:sldId id="378" r:id="rId14"/>
    <p:sldId id="379" r:id="rId15"/>
    <p:sldId id="358" r:id="rId16"/>
    <p:sldId id="3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9FF"/>
    <a:srgbClr val="DFF1CB"/>
    <a:srgbClr val="191919"/>
    <a:srgbClr val="EDEFF7"/>
    <a:srgbClr val="D0D1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4" autoAdjust="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098DBB-7712-4B7A-A206-F03E3FD9CCE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9B9AAEED-5484-45D3-B7DD-E9B00E21EDA4}">
      <dgm:prSet phldrT="[Text]" custT="1"/>
      <dgm:spPr/>
      <dgm:t>
        <a:bodyPr/>
        <a:lstStyle/>
        <a:p>
          <a:r>
            <a:rPr lang="en-US" sz="1900" b="0" i="0" u="none" dirty="0">
              <a:solidFill>
                <a:schemeClr val="tx1"/>
              </a:solidFill>
            </a:rPr>
            <a:t>Less Productivity in Agriculture Sectors( 50 % workforce contributes 16% to the GDP).</a:t>
          </a:r>
          <a:endParaRPr lang="en-IN" sz="1900" dirty="0">
            <a:solidFill>
              <a:schemeClr val="tx1"/>
            </a:solidFill>
          </a:endParaRPr>
        </a:p>
      </dgm:t>
    </dgm:pt>
    <dgm:pt modelId="{86CE2548-25F7-4FD3-90B1-BC3366676623}" type="parTrans" cxnId="{A11690EC-FCF2-4214-85B4-30EE580745AC}">
      <dgm:prSet/>
      <dgm:spPr/>
      <dgm:t>
        <a:bodyPr/>
        <a:lstStyle/>
        <a:p>
          <a:endParaRPr lang="en-IN"/>
        </a:p>
      </dgm:t>
    </dgm:pt>
    <dgm:pt modelId="{3517B283-8E3D-4149-8FDC-A72FC4C0D7B2}" type="sibTrans" cxnId="{A11690EC-FCF2-4214-85B4-30EE580745AC}">
      <dgm:prSet/>
      <dgm:spPr/>
      <dgm:t>
        <a:bodyPr/>
        <a:lstStyle/>
        <a:p>
          <a:endParaRPr lang="en-IN"/>
        </a:p>
      </dgm:t>
    </dgm:pt>
    <dgm:pt modelId="{EA5F2BA9-5BBD-4783-A23B-2DD42476D8ED}">
      <dgm:prSet custT="1"/>
      <dgm:spPr/>
      <dgm:t>
        <a:bodyPr/>
        <a:lstStyle/>
        <a:p>
          <a:pPr>
            <a:buFont typeface="+mj-lt"/>
            <a:buAutoNum type="arabicPeriod"/>
          </a:pPr>
          <a:r>
            <a:rPr lang="en-US" sz="1900" b="0" i="0" u="none" dirty="0">
              <a:solidFill>
                <a:schemeClr val="tx1"/>
              </a:solidFill>
            </a:rPr>
            <a:t>Growing needs due to ever growing population</a:t>
          </a:r>
        </a:p>
      </dgm:t>
    </dgm:pt>
    <dgm:pt modelId="{385D0D18-0723-4A2A-AC8E-142E45AF310D}" type="parTrans" cxnId="{779EB755-30C3-4CC7-87CA-ED94C78790EA}">
      <dgm:prSet/>
      <dgm:spPr/>
      <dgm:t>
        <a:bodyPr/>
        <a:lstStyle/>
        <a:p>
          <a:endParaRPr lang="en-IN"/>
        </a:p>
      </dgm:t>
    </dgm:pt>
    <dgm:pt modelId="{FFF95BFC-649B-48DD-B637-29B9D9FA11CE}" type="sibTrans" cxnId="{779EB755-30C3-4CC7-87CA-ED94C78790EA}">
      <dgm:prSet/>
      <dgm:spPr/>
      <dgm:t>
        <a:bodyPr/>
        <a:lstStyle/>
        <a:p>
          <a:endParaRPr lang="en-IN"/>
        </a:p>
      </dgm:t>
    </dgm:pt>
    <dgm:pt modelId="{4E3E051A-2970-42F3-9FC7-B49FC5BC8A8E}">
      <dgm:prSet custT="1"/>
      <dgm:spPr/>
      <dgm:t>
        <a:bodyPr/>
        <a:lstStyle/>
        <a:p>
          <a:pPr>
            <a:buFont typeface="+mj-lt"/>
            <a:buAutoNum type="arabicPeriod"/>
          </a:pPr>
          <a:r>
            <a:rPr lang="en-US" sz="1900" b="0" i="0" u="none" dirty="0">
              <a:solidFill>
                <a:schemeClr val="tx1"/>
              </a:solidFill>
            </a:rPr>
            <a:t>Lab tests are expensive, time consuming and generally not feasible for farmers.</a:t>
          </a:r>
        </a:p>
      </dgm:t>
    </dgm:pt>
    <dgm:pt modelId="{37783410-33F3-481C-88D2-E68479AAD051}" type="parTrans" cxnId="{27E0F4C0-5C83-400C-99EB-4839017402C4}">
      <dgm:prSet/>
      <dgm:spPr/>
      <dgm:t>
        <a:bodyPr/>
        <a:lstStyle/>
        <a:p>
          <a:endParaRPr lang="en-IN"/>
        </a:p>
      </dgm:t>
    </dgm:pt>
    <dgm:pt modelId="{4E7AFA29-EC0B-4456-BDF4-218AF7A1E070}" type="sibTrans" cxnId="{27E0F4C0-5C83-400C-99EB-4839017402C4}">
      <dgm:prSet/>
      <dgm:spPr/>
      <dgm:t>
        <a:bodyPr/>
        <a:lstStyle/>
        <a:p>
          <a:endParaRPr lang="en-IN"/>
        </a:p>
      </dgm:t>
    </dgm:pt>
    <dgm:pt modelId="{2D557B80-2922-4728-AFC4-12B90197B1BF}">
      <dgm:prSet custT="1"/>
      <dgm:spPr/>
      <dgm:t>
        <a:bodyPr/>
        <a:lstStyle/>
        <a:p>
          <a:pPr algn="l">
            <a:buFont typeface="+mj-lt"/>
            <a:buAutoNum type="arabicPeriod"/>
          </a:pPr>
          <a:r>
            <a:rPr lang="en-US" sz="1800" b="0" i="0" u="none" dirty="0">
              <a:solidFill>
                <a:schemeClr val="tx1"/>
              </a:solidFill>
            </a:rPr>
            <a:t>IoT sensors can be used to measure gather data in bulk which can be  analyzed using various AI techniques for increased productivity and quality.</a:t>
          </a:r>
        </a:p>
      </dgm:t>
    </dgm:pt>
    <dgm:pt modelId="{C97982D5-37BC-4C5E-A7A6-7C71F6AE675C}" type="parTrans" cxnId="{0E04E382-3E7E-49B4-8F76-28877BCC7A39}">
      <dgm:prSet/>
      <dgm:spPr/>
      <dgm:t>
        <a:bodyPr/>
        <a:lstStyle/>
        <a:p>
          <a:endParaRPr lang="en-IN"/>
        </a:p>
      </dgm:t>
    </dgm:pt>
    <dgm:pt modelId="{2217EE01-5A98-40F1-A0A6-424B21098A4D}" type="sibTrans" cxnId="{0E04E382-3E7E-49B4-8F76-28877BCC7A39}">
      <dgm:prSet/>
      <dgm:spPr/>
      <dgm:t>
        <a:bodyPr/>
        <a:lstStyle/>
        <a:p>
          <a:endParaRPr lang="en-IN"/>
        </a:p>
      </dgm:t>
    </dgm:pt>
    <dgm:pt modelId="{314624B9-E16A-4475-86A5-CA4CC68AE24E}" type="pres">
      <dgm:prSet presAssocID="{71098DBB-7712-4B7A-A206-F03E3FD9CCE8}" presName="diagram" presStyleCnt="0">
        <dgm:presLayoutVars>
          <dgm:dir/>
          <dgm:resizeHandles val="exact"/>
        </dgm:presLayoutVars>
      </dgm:prSet>
      <dgm:spPr/>
    </dgm:pt>
    <dgm:pt modelId="{F82E1021-4055-42CE-BC4F-1538CB7F8D93}" type="pres">
      <dgm:prSet presAssocID="{9B9AAEED-5484-45D3-B7DD-E9B00E21EDA4}" presName="node" presStyleLbl="node1" presStyleIdx="0" presStyleCnt="4">
        <dgm:presLayoutVars>
          <dgm:bulletEnabled val="1"/>
        </dgm:presLayoutVars>
      </dgm:prSet>
      <dgm:spPr/>
    </dgm:pt>
    <dgm:pt modelId="{1A8FC656-B0D2-46BC-91ED-797AEC896347}" type="pres">
      <dgm:prSet presAssocID="{3517B283-8E3D-4149-8FDC-A72FC4C0D7B2}" presName="sibTrans" presStyleCnt="0"/>
      <dgm:spPr/>
    </dgm:pt>
    <dgm:pt modelId="{8F2F1715-E4DC-4648-9E17-C0260F5C52D6}" type="pres">
      <dgm:prSet presAssocID="{EA5F2BA9-5BBD-4783-A23B-2DD42476D8ED}" presName="node" presStyleLbl="node1" presStyleIdx="1" presStyleCnt="4">
        <dgm:presLayoutVars>
          <dgm:bulletEnabled val="1"/>
        </dgm:presLayoutVars>
      </dgm:prSet>
      <dgm:spPr/>
    </dgm:pt>
    <dgm:pt modelId="{22B3AC32-AB94-4F8A-B31D-C9DABC608910}" type="pres">
      <dgm:prSet presAssocID="{FFF95BFC-649B-48DD-B637-29B9D9FA11CE}" presName="sibTrans" presStyleCnt="0"/>
      <dgm:spPr/>
    </dgm:pt>
    <dgm:pt modelId="{75D80726-7DD2-4CED-8467-8993371C1CEF}" type="pres">
      <dgm:prSet presAssocID="{4E3E051A-2970-42F3-9FC7-B49FC5BC8A8E}" presName="node" presStyleLbl="node1" presStyleIdx="2" presStyleCnt="4">
        <dgm:presLayoutVars>
          <dgm:bulletEnabled val="1"/>
        </dgm:presLayoutVars>
      </dgm:prSet>
      <dgm:spPr/>
    </dgm:pt>
    <dgm:pt modelId="{93121806-8206-4A0A-A4A5-0E5E5C447808}" type="pres">
      <dgm:prSet presAssocID="{4E7AFA29-EC0B-4456-BDF4-218AF7A1E070}" presName="sibTrans" presStyleCnt="0"/>
      <dgm:spPr/>
    </dgm:pt>
    <dgm:pt modelId="{DAFB3613-1D8E-4C83-88B4-BE519EFCD618}" type="pres">
      <dgm:prSet presAssocID="{2D557B80-2922-4728-AFC4-12B90197B1BF}" presName="node" presStyleLbl="node1" presStyleIdx="3" presStyleCnt="4">
        <dgm:presLayoutVars>
          <dgm:bulletEnabled val="1"/>
        </dgm:presLayoutVars>
      </dgm:prSet>
      <dgm:spPr/>
    </dgm:pt>
  </dgm:ptLst>
  <dgm:cxnLst>
    <dgm:cxn modelId="{AD4AD306-1EF7-4687-BB96-8EF583D090B5}" type="presOf" srcId="{EA5F2BA9-5BBD-4783-A23B-2DD42476D8ED}" destId="{8F2F1715-E4DC-4648-9E17-C0260F5C52D6}" srcOrd="0" destOrd="0" presId="urn:microsoft.com/office/officeart/2005/8/layout/default"/>
    <dgm:cxn modelId="{DEFCBF26-C991-4632-90F2-C5E5CD67EC12}" type="presOf" srcId="{71098DBB-7712-4B7A-A206-F03E3FD9CCE8}" destId="{314624B9-E16A-4475-86A5-CA4CC68AE24E}" srcOrd="0" destOrd="0" presId="urn:microsoft.com/office/officeart/2005/8/layout/default"/>
    <dgm:cxn modelId="{BB46FD5D-639A-46F7-A6E3-4F637F38AEE5}" type="presOf" srcId="{4E3E051A-2970-42F3-9FC7-B49FC5BC8A8E}" destId="{75D80726-7DD2-4CED-8467-8993371C1CEF}" srcOrd="0" destOrd="0" presId="urn:microsoft.com/office/officeart/2005/8/layout/default"/>
    <dgm:cxn modelId="{779EB755-30C3-4CC7-87CA-ED94C78790EA}" srcId="{71098DBB-7712-4B7A-A206-F03E3FD9CCE8}" destId="{EA5F2BA9-5BBD-4783-A23B-2DD42476D8ED}" srcOrd="1" destOrd="0" parTransId="{385D0D18-0723-4A2A-AC8E-142E45AF310D}" sibTransId="{FFF95BFC-649B-48DD-B637-29B9D9FA11CE}"/>
    <dgm:cxn modelId="{0E04E382-3E7E-49B4-8F76-28877BCC7A39}" srcId="{71098DBB-7712-4B7A-A206-F03E3FD9CCE8}" destId="{2D557B80-2922-4728-AFC4-12B90197B1BF}" srcOrd="3" destOrd="0" parTransId="{C97982D5-37BC-4C5E-A7A6-7C71F6AE675C}" sibTransId="{2217EE01-5A98-40F1-A0A6-424B21098A4D}"/>
    <dgm:cxn modelId="{180317B8-BD8B-48D1-9C76-C6F39758E410}" type="presOf" srcId="{9B9AAEED-5484-45D3-B7DD-E9B00E21EDA4}" destId="{F82E1021-4055-42CE-BC4F-1538CB7F8D93}" srcOrd="0" destOrd="0" presId="urn:microsoft.com/office/officeart/2005/8/layout/default"/>
    <dgm:cxn modelId="{27E0F4C0-5C83-400C-99EB-4839017402C4}" srcId="{71098DBB-7712-4B7A-A206-F03E3FD9CCE8}" destId="{4E3E051A-2970-42F3-9FC7-B49FC5BC8A8E}" srcOrd="2" destOrd="0" parTransId="{37783410-33F3-481C-88D2-E68479AAD051}" sibTransId="{4E7AFA29-EC0B-4456-BDF4-218AF7A1E070}"/>
    <dgm:cxn modelId="{A11690EC-FCF2-4214-85B4-30EE580745AC}" srcId="{71098DBB-7712-4B7A-A206-F03E3FD9CCE8}" destId="{9B9AAEED-5484-45D3-B7DD-E9B00E21EDA4}" srcOrd="0" destOrd="0" parTransId="{86CE2548-25F7-4FD3-90B1-BC3366676623}" sibTransId="{3517B283-8E3D-4149-8FDC-A72FC4C0D7B2}"/>
    <dgm:cxn modelId="{BEC94AFC-79B3-4565-B060-23B386AD7059}" type="presOf" srcId="{2D557B80-2922-4728-AFC4-12B90197B1BF}" destId="{DAFB3613-1D8E-4C83-88B4-BE519EFCD618}" srcOrd="0" destOrd="0" presId="urn:microsoft.com/office/officeart/2005/8/layout/default"/>
    <dgm:cxn modelId="{1A39643C-5142-41D0-AF47-A86B1E803339}" type="presParOf" srcId="{314624B9-E16A-4475-86A5-CA4CC68AE24E}" destId="{F82E1021-4055-42CE-BC4F-1538CB7F8D93}" srcOrd="0" destOrd="0" presId="urn:microsoft.com/office/officeart/2005/8/layout/default"/>
    <dgm:cxn modelId="{F04C3A45-5BC1-4DEA-8A94-E2B8EDCABED3}" type="presParOf" srcId="{314624B9-E16A-4475-86A5-CA4CC68AE24E}" destId="{1A8FC656-B0D2-46BC-91ED-797AEC896347}" srcOrd="1" destOrd="0" presId="urn:microsoft.com/office/officeart/2005/8/layout/default"/>
    <dgm:cxn modelId="{4F4ACC18-B98E-4AEE-A514-D797096E92AA}" type="presParOf" srcId="{314624B9-E16A-4475-86A5-CA4CC68AE24E}" destId="{8F2F1715-E4DC-4648-9E17-C0260F5C52D6}" srcOrd="2" destOrd="0" presId="urn:microsoft.com/office/officeart/2005/8/layout/default"/>
    <dgm:cxn modelId="{686F11A3-E15F-4DCA-853D-EDBE34958A81}" type="presParOf" srcId="{314624B9-E16A-4475-86A5-CA4CC68AE24E}" destId="{22B3AC32-AB94-4F8A-B31D-C9DABC608910}" srcOrd="3" destOrd="0" presId="urn:microsoft.com/office/officeart/2005/8/layout/default"/>
    <dgm:cxn modelId="{A3BBCDA8-2088-4315-ACE8-07DA54A392A2}" type="presParOf" srcId="{314624B9-E16A-4475-86A5-CA4CC68AE24E}" destId="{75D80726-7DD2-4CED-8467-8993371C1CEF}" srcOrd="4" destOrd="0" presId="urn:microsoft.com/office/officeart/2005/8/layout/default"/>
    <dgm:cxn modelId="{8E156CD4-9B42-4E0C-8F35-82F48227C17F}" type="presParOf" srcId="{314624B9-E16A-4475-86A5-CA4CC68AE24E}" destId="{93121806-8206-4A0A-A4A5-0E5E5C447808}" srcOrd="5" destOrd="0" presId="urn:microsoft.com/office/officeart/2005/8/layout/default"/>
    <dgm:cxn modelId="{384D1D53-59FD-4C5F-A5F4-BF69355E9102}" type="presParOf" srcId="{314624B9-E16A-4475-86A5-CA4CC68AE24E}" destId="{DAFB3613-1D8E-4C83-88B4-BE519EFCD61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E1021-4055-42CE-BC4F-1538CB7F8D93}">
      <dsp:nvSpPr>
        <dsp:cNvPr id="0" name=""/>
        <dsp:cNvSpPr/>
      </dsp:nvSpPr>
      <dsp:spPr>
        <a:xfrm>
          <a:off x="889" y="161296"/>
          <a:ext cx="3468798" cy="208127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u="none" kern="1200" dirty="0">
              <a:solidFill>
                <a:schemeClr val="tx1"/>
              </a:solidFill>
            </a:rPr>
            <a:t>Less Productivity in Agriculture Sectors( 50 % workforce contributes 16% to the GDP).</a:t>
          </a:r>
          <a:endParaRPr lang="en-IN" sz="1900" kern="1200" dirty="0">
            <a:solidFill>
              <a:schemeClr val="tx1"/>
            </a:solidFill>
          </a:endParaRPr>
        </a:p>
      </dsp:txBody>
      <dsp:txXfrm>
        <a:off x="889" y="161296"/>
        <a:ext cx="3468798" cy="2081279"/>
      </dsp:txXfrm>
    </dsp:sp>
    <dsp:sp modelId="{8F2F1715-E4DC-4648-9E17-C0260F5C52D6}">
      <dsp:nvSpPr>
        <dsp:cNvPr id="0" name=""/>
        <dsp:cNvSpPr/>
      </dsp:nvSpPr>
      <dsp:spPr>
        <a:xfrm>
          <a:off x="3816567" y="161296"/>
          <a:ext cx="3468798" cy="208127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b="0" i="0" u="none" kern="1200" dirty="0">
              <a:solidFill>
                <a:schemeClr val="tx1"/>
              </a:solidFill>
            </a:rPr>
            <a:t>Growing needs due to ever growing population</a:t>
          </a:r>
        </a:p>
      </dsp:txBody>
      <dsp:txXfrm>
        <a:off x="3816567" y="161296"/>
        <a:ext cx="3468798" cy="2081279"/>
      </dsp:txXfrm>
    </dsp:sp>
    <dsp:sp modelId="{75D80726-7DD2-4CED-8467-8993371C1CEF}">
      <dsp:nvSpPr>
        <dsp:cNvPr id="0" name=""/>
        <dsp:cNvSpPr/>
      </dsp:nvSpPr>
      <dsp:spPr>
        <a:xfrm>
          <a:off x="889" y="2589455"/>
          <a:ext cx="3468798" cy="208127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b="0" i="0" u="none" kern="1200" dirty="0">
              <a:solidFill>
                <a:schemeClr val="tx1"/>
              </a:solidFill>
            </a:rPr>
            <a:t>Lab tests are expensive, time consuming and generally not feasible for farmers.</a:t>
          </a:r>
        </a:p>
      </dsp:txBody>
      <dsp:txXfrm>
        <a:off x="889" y="2589455"/>
        <a:ext cx="3468798" cy="2081279"/>
      </dsp:txXfrm>
    </dsp:sp>
    <dsp:sp modelId="{DAFB3613-1D8E-4C83-88B4-BE519EFCD618}">
      <dsp:nvSpPr>
        <dsp:cNvPr id="0" name=""/>
        <dsp:cNvSpPr/>
      </dsp:nvSpPr>
      <dsp:spPr>
        <a:xfrm>
          <a:off x="3816567" y="2589455"/>
          <a:ext cx="3468798" cy="208127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mj-lt"/>
            <a:buNone/>
          </a:pPr>
          <a:r>
            <a:rPr lang="en-US" sz="1800" b="0" i="0" u="none" kern="1200" dirty="0">
              <a:solidFill>
                <a:schemeClr val="tx1"/>
              </a:solidFill>
            </a:rPr>
            <a:t>IoT sensors can be used to measure gather data in bulk which can be  analyzed using various AI techniques for increased productivity and quality.</a:t>
          </a:r>
        </a:p>
      </dsp:txBody>
      <dsp:txXfrm>
        <a:off x="3816567" y="2589455"/>
        <a:ext cx="3468798" cy="208127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3/26/2021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3/26/2021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3/26/2021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3/26/2021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3/26/2021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3/26/2021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3/26/2021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3/26/2021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3/26/2021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3/26/2021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3/26/2021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3/26/2021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3/26/2021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97280" y="758952"/>
            <a:ext cx="10058400" cy="2489073"/>
          </a:xfrm>
        </p:spPr>
        <p:txBody>
          <a:bodyPr>
            <a:normAutofit/>
          </a:bodyPr>
          <a:lstStyle/>
          <a:p>
            <a:r>
              <a:rPr lang="en-US" sz="3600" b="1" dirty="0" err="1"/>
              <a:t>Iot</a:t>
            </a:r>
            <a:r>
              <a:rPr lang="en-US" sz="3600" b="1" dirty="0"/>
              <a:t> based prediction of water quality index for farm irrigation</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097280" y="4229100"/>
            <a:ext cx="10058400" cy="1695450"/>
          </a:xfrm>
        </p:spPr>
        <p:txBody>
          <a:bodyPr>
            <a:normAutofit/>
          </a:bodyPr>
          <a:lstStyle/>
          <a:p>
            <a:pPr algn="r"/>
            <a:r>
              <a:rPr lang="en-US" sz="1600" dirty="0"/>
              <a:t>Created by: </a:t>
            </a:r>
          </a:p>
          <a:p>
            <a:pPr algn="r"/>
            <a:r>
              <a:rPr lang="en-IN" sz="1600" dirty="0"/>
              <a:t>Rajesh Kumar Yadav</a:t>
            </a:r>
            <a:endParaRPr lang="en-US" sz="1600" dirty="0"/>
          </a:p>
          <a:p>
            <a:pPr algn="r"/>
            <a:r>
              <a:rPr lang="en-US" sz="1600" dirty="0"/>
              <a:t>Adarsh </a:t>
            </a:r>
            <a:r>
              <a:rPr lang="en-US" sz="1600" dirty="0" err="1"/>
              <a:t>jha</a:t>
            </a:r>
            <a:endParaRPr lang="en-US" sz="1600" dirty="0"/>
          </a:p>
          <a:p>
            <a:pPr algn="r"/>
            <a:r>
              <a:rPr lang="en-US" sz="1600" dirty="0"/>
              <a:t>Aditya Choudhary</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37231E-9B40-444C-9C08-B80ED15CE4ED}"/>
              </a:ext>
            </a:extLst>
          </p:cNvPr>
          <p:cNvSpPr txBox="1"/>
          <p:nvPr/>
        </p:nvSpPr>
        <p:spPr>
          <a:xfrm>
            <a:off x="1269506" y="2951946"/>
            <a:ext cx="3080551" cy="954107"/>
          </a:xfrm>
          <a:prstGeom prst="rect">
            <a:avLst/>
          </a:prstGeom>
          <a:noFill/>
        </p:spPr>
        <p:txBody>
          <a:bodyPr wrap="square" rtlCol="0">
            <a:spAutoFit/>
          </a:bodyPr>
          <a:lstStyle/>
          <a:p>
            <a:r>
              <a:rPr lang="en-US" sz="2800" b="1" dirty="0"/>
              <a:t>OVERALL ARCHITECTURE</a:t>
            </a:r>
            <a:endParaRPr lang="en-IN" sz="2800" b="1" dirty="0"/>
          </a:p>
        </p:txBody>
      </p:sp>
      <p:pic>
        <p:nvPicPr>
          <p:cNvPr id="6" name="Picture 5">
            <a:extLst>
              <a:ext uri="{FF2B5EF4-FFF2-40B4-BE49-F238E27FC236}">
                <a16:creationId xmlns:a16="http://schemas.microsoft.com/office/drawing/2014/main" id="{BD8AF015-3ECC-47DC-AD4C-9CB867CA0BE8}"/>
              </a:ext>
            </a:extLst>
          </p:cNvPr>
          <p:cNvPicPr>
            <a:picLocks noChangeAspect="1"/>
          </p:cNvPicPr>
          <p:nvPr/>
        </p:nvPicPr>
        <p:blipFill>
          <a:blip r:embed="rId2"/>
          <a:stretch>
            <a:fillRect/>
          </a:stretch>
        </p:blipFill>
        <p:spPr>
          <a:xfrm>
            <a:off x="5287740" y="1135251"/>
            <a:ext cx="5634754" cy="4741766"/>
          </a:xfrm>
          <a:prstGeom prst="rect">
            <a:avLst/>
          </a:prstGeom>
        </p:spPr>
      </p:pic>
    </p:spTree>
    <p:extLst>
      <p:ext uri="{BB962C8B-B14F-4D97-AF65-F5344CB8AC3E}">
        <p14:creationId xmlns:p14="http://schemas.microsoft.com/office/powerpoint/2010/main" val="1495843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46F468C-6AEB-4059-B0C7-12303FE014AC}"/>
              </a:ext>
            </a:extLst>
          </p:cNvPr>
          <p:cNvSpPr>
            <a:spLocks noGrp="1"/>
          </p:cNvSpPr>
          <p:nvPr>
            <p:ph type="ctrTitle"/>
          </p:nvPr>
        </p:nvSpPr>
        <p:spPr>
          <a:xfrm>
            <a:off x="1322772" y="758952"/>
            <a:ext cx="10058400" cy="723619"/>
          </a:xfrm>
        </p:spPr>
        <p:txBody>
          <a:bodyPr>
            <a:normAutofit/>
          </a:bodyPr>
          <a:lstStyle/>
          <a:p>
            <a:r>
              <a:rPr lang="en-US" sz="2800" b="1" dirty="0"/>
              <a:t>Experimental setup</a:t>
            </a:r>
          </a:p>
        </p:txBody>
      </p:sp>
      <p:sp>
        <p:nvSpPr>
          <p:cNvPr id="2" name="TextBox 1">
            <a:extLst>
              <a:ext uri="{FF2B5EF4-FFF2-40B4-BE49-F238E27FC236}">
                <a16:creationId xmlns:a16="http://schemas.microsoft.com/office/drawing/2014/main" id="{C3E5A1B5-0332-4BE1-8499-16EB49B9ACD7}"/>
              </a:ext>
            </a:extLst>
          </p:cNvPr>
          <p:cNvSpPr txBox="1"/>
          <p:nvPr/>
        </p:nvSpPr>
        <p:spPr>
          <a:xfrm>
            <a:off x="1322772" y="2413337"/>
            <a:ext cx="4332303" cy="2031325"/>
          </a:xfrm>
          <a:prstGeom prst="rect">
            <a:avLst/>
          </a:prstGeom>
          <a:noFill/>
        </p:spPr>
        <p:txBody>
          <a:bodyPr wrap="square" rtlCol="0">
            <a:spAutoFit/>
          </a:bodyPr>
          <a:lstStyle/>
          <a:p>
            <a:r>
              <a:rPr lang="en-US" dirty="0"/>
              <a:t>The algorithm was implemented in Python 3 where data preprocessing is performed using Pandas and </a:t>
            </a:r>
            <a:r>
              <a:rPr lang="en-US" dirty="0" err="1"/>
              <a:t>Numpy</a:t>
            </a:r>
            <a:r>
              <a:rPr lang="en-US" dirty="0"/>
              <a:t>. Various classification algorithms are applied using Scikit-learn. The parameter settings for these algorithms are given in Table 4. </a:t>
            </a:r>
            <a:endParaRPr lang="en-IN" dirty="0"/>
          </a:p>
        </p:txBody>
      </p:sp>
      <p:graphicFrame>
        <p:nvGraphicFramePr>
          <p:cNvPr id="3" name="Table 2">
            <a:extLst>
              <a:ext uri="{FF2B5EF4-FFF2-40B4-BE49-F238E27FC236}">
                <a16:creationId xmlns:a16="http://schemas.microsoft.com/office/drawing/2014/main" id="{C5A85E10-4CFD-4F67-903E-A7A07DC6A3FC}"/>
              </a:ext>
            </a:extLst>
          </p:cNvPr>
          <p:cNvGraphicFramePr>
            <a:graphicFrameLocks noGrp="1"/>
          </p:cNvGraphicFramePr>
          <p:nvPr>
            <p:extLst>
              <p:ext uri="{D42A27DB-BD31-4B8C-83A1-F6EECF244321}">
                <p14:modId xmlns:p14="http://schemas.microsoft.com/office/powerpoint/2010/main" val="1770847934"/>
              </p:ext>
            </p:extLst>
          </p:nvPr>
        </p:nvGraphicFramePr>
        <p:xfrm>
          <a:off x="6351972" y="1549925"/>
          <a:ext cx="4704003" cy="4348697"/>
        </p:xfrm>
        <a:graphic>
          <a:graphicData uri="http://schemas.openxmlformats.org/drawingml/2006/table">
            <a:tbl>
              <a:tblPr>
                <a:tableStyleId>{BDBED569-4797-4DF1-A0F4-6AAB3CD982D8}</a:tableStyleId>
              </a:tblPr>
              <a:tblGrid>
                <a:gridCol w="982580">
                  <a:extLst>
                    <a:ext uri="{9D8B030D-6E8A-4147-A177-3AD203B41FA5}">
                      <a16:colId xmlns:a16="http://schemas.microsoft.com/office/drawing/2014/main" val="1976153967"/>
                    </a:ext>
                  </a:extLst>
                </a:gridCol>
                <a:gridCol w="3721423">
                  <a:extLst>
                    <a:ext uri="{9D8B030D-6E8A-4147-A177-3AD203B41FA5}">
                      <a16:colId xmlns:a16="http://schemas.microsoft.com/office/drawing/2014/main" val="3117790097"/>
                    </a:ext>
                  </a:extLst>
                </a:gridCol>
              </a:tblGrid>
              <a:tr h="429159">
                <a:tc>
                  <a:txBody>
                    <a:bodyPr/>
                    <a:lstStyle/>
                    <a:p>
                      <a:pPr rtl="0" fontAlgn="b"/>
                      <a:r>
                        <a:rPr lang="en-IN" sz="1400" b="1">
                          <a:effectLst/>
                        </a:rPr>
                        <a:t>Classifier</a:t>
                      </a:r>
                    </a:p>
                  </a:txBody>
                  <a:tcPr marT="91440" marB="11294" anchor="b"/>
                </a:tc>
                <a:tc>
                  <a:txBody>
                    <a:bodyPr/>
                    <a:lstStyle/>
                    <a:p>
                      <a:pPr rtl="0" fontAlgn="b"/>
                      <a:r>
                        <a:rPr lang="en-IN" sz="1400" b="1" dirty="0">
                          <a:effectLst/>
                        </a:rPr>
                        <a:t>Parameter Settings</a:t>
                      </a:r>
                    </a:p>
                  </a:txBody>
                  <a:tcPr marT="91440" marB="11294" anchor="b"/>
                </a:tc>
                <a:extLst>
                  <a:ext uri="{0D108BD9-81ED-4DB2-BD59-A6C34878D82A}">
                    <a16:rowId xmlns:a16="http://schemas.microsoft.com/office/drawing/2014/main" val="2122874025"/>
                  </a:ext>
                </a:extLst>
              </a:tr>
              <a:tr h="429159">
                <a:tc>
                  <a:txBody>
                    <a:bodyPr/>
                    <a:lstStyle/>
                    <a:p>
                      <a:pPr rtl="0" fontAlgn="b"/>
                      <a:r>
                        <a:rPr lang="en-IN" sz="1400" b="0" dirty="0">
                          <a:solidFill>
                            <a:srgbClr val="000000"/>
                          </a:solidFill>
                          <a:effectLst/>
                        </a:rPr>
                        <a:t>Bagging Classifier</a:t>
                      </a:r>
                      <a:endParaRPr lang="en-IN" sz="1400" b="0" dirty="0">
                        <a:solidFill>
                          <a:srgbClr val="000000"/>
                        </a:solidFill>
                        <a:effectLst/>
                        <a:latin typeface="Calibri" panose="020F0502020204030204" pitchFamily="34" charset="0"/>
                      </a:endParaRPr>
                    </a:p>
                  </a:txBody>
                  <a:tcPr marT="91440" marB="11294" anchor="b"/>
                </a:tc>
                <a:tc>
                  <a:txBody>
                    <a:bodyPr/>
                    <a:lstStyle/>
                    <a:p>
                      <a:pPr rtl="0" fontAlgn="b"/>
                      <a:r>
                        <a:rPr lang="pt-BR" sz="1400" dirty="0">
                          <a:effectLst/>
                        </a:rPr>
                        <a:t>base_estimator:SVC, n_estimators:10</a:t>
                      </a:r>
                    </a:p>
                  </a:txBody>
                  <a:tcPr marT="91440" marB="11294" anchor="b"/>
                </a:tc>
                <a:extLst>
                  <a:ext uri="{0D108BD9-81ED-4DB2-BD59-A6C34878D82A}">
                    <a16:rowId xmlns:a16="http://schemas.microsoft.com/office/drawing/2014/main" val="591296037"/>
                  </a:ext>
                </a:extLst>
              </a:tr>
              <a:tr h="146818">
                <a:tc>
                  <a:txBody>
                    <a:bodyPr/>
                    <a:lstStyle/>
                    <a:p>
                      <a:pPr rtl="0" fontAlgn="b"/>
                      <a:r>
                        <a:rPr lang="en-IN" sz="1400" b="0">
                          <a:solidFill>
                            <a:srgbClr val="000000"/>
                          </a:solidFill>
                          <a:effectLst/>
                        </a:rPr>
                        <a:t>DecisionTree</a:t>
                      </a:r>
                      <a:endParaRPr lang="en-IN" sz="1400" b="0">
                        <a:solidFill>
                          <a:srgbClr val="000000"/>
                        </a:solidFill>
                        <a:effectLst/>
                        <a:latin typeface="Calibri" panose="020F0502020204030204" pitchFamily="34" charset="0"/>
                      </a:endParaRPr>
                    </a:p>
                  </a:txBody>
                  <a:tcPr marT="91440" marB="11294" anchor="b"/>
                </a:tc>
                <a:tc>
                  <a:txBody>
                    <a:bodyPr/>
                    <a:lstStyle/>
                    <a:p>
                      <a:pPr rtl="0" fontAlgn="b"/>
                      <a:r>
                        <a:rPr lang="en-IN" sz="1400" dirty="0">
                          <a:solidFill>
                            <a:srgbClr val="000000"/>
                          </a:solidFill>
                          <a:effectLst/>
                        </a:rPr>
                        <a:t>criterion: </a:t>
                      </a:r>
                      <a:r>
                        <a:rPr lang="en-IN" sz="1400" dirty="0" err="1">
                          <a:solidFill>
                            <a:srgbClr val="000000"/>
                          </a:solidFill>
                          <a:effectLst/>
                        </a:rPr>
                        <a:t>gini</a:t>
                      </a:r>
                      <a:r>
                        <a:rPr lang="en-IN" sz="1400" dirty="0">
                          <a:solidFill>
                            <a:srgbClr val="000000"/>
                          </a:solidFill>
                          <a:effectLst/>
                        </a:rPr>
                        <a:t>, splitter: best, </a:t>
                      </a:r>
                      <a:r>
                        <a:rPr lang="en-IN" sz="1400" dirty="0" err="1">
                          <a:solidFill>
                            <a:srgbClr val="000000"/>
                          </a:solidFill>
                          <a:effectLst/>
                        </a:rPr>
                        <a:t>min_samples_split</a:t>
                      </a:r>
                      <a:r>
                        <a:rPr lang="en-IN" sz="1400" dirty="0">
                          <a:solidFill>
                            <a:srgbClr val="000000"/>
                          </a:solidFill>
                          <a:effectLst/>
                        </a:rPr>
                        <a:t>: 2</a:t>
                      </a:r>
                    </a:p>
                  </a:txBody>
                  <a:tcPr marT="91440" marB="11294" anchor="b"/>
                </a:tc>
                <a:extLst>
                  <a:ext uri="{0D108BD9-81ED-4DB2-BD59-A6C34878D82A}">
                    <a16:rowId xmlns:a16="http://schemas.microsoft.com/office/drawing/2014/main" val="672939981"/>
                  </a:ext>
                </a:extLst>
              </a:tr>
              <a:tr h="402558">
                <a:tc>
                  <a:txBody>
                    <a:bodyPr/>
                    <a:lstStyle/>
                    <a:p>
                      <a:pPr rtl="0" fontAlgn="b"/>
                      <a:r>
                        <a:rPr lang="en-IN" sz="1400" b="0" dirty="0">
                          <a:solidFill>
                            <a:srgbClr val="000000"/>
                          </a:solidFill>
                          <a:effectLst/>
                        </a:rPr>
                        <a:t>Naive Bayes</a:t>
                      </a:r>
                      <a:endParaRPr lang="en-IN" sz="1400" b="0" dirty="0">
                        <a:solidFill>
                          <a:srgbClr val="000000"/>
                        </a:solidFill>
                        <a:effectLst/>
                        <a:latin typeface="Calibri" panose="020F0502020204030204" pitchFamily="34" charset="0"/>
                      </a:endParaRPr>
                    </a:p>
                  </a:txBody>
                  <a:tcPr marT="91440" marB="11294" anchor="b"/>
                </a:tc>
                <a:tc>
                  <a:txBody>
                    <a:bodyPr/>
                    <a:lstStyle/>
                    <a:p>
                      <a:pPr rtl="0" fontAlgn="b"/>
                      <a:r>
                        <a:rPr lang="en-US" sz="1400" dirty="0">
                          <a:effectLst/>
                        </a:rPr>
                        <a:t>alpha: 1.0, </a:t>
                      </a:r>
                      <a:r>
                        <a:rPr lang="en-US" sz="1400" dirty="0" err="1">
                          <a:effectLst/>
                        </a:rPr>
                        <a:t>class_prior</a:t>
                      </a:r>
                      <a:r>
                        <a:rPr lang="en-US" sz="1400" dirty="0">
                          <a:effectLst/>
                        </a:rPr>
                        <a:t>: None, </a:t>
                      </a:r>
                      <a:r>
                        <a:rPr lang="en-US" sz="1400" dirty="0" err="1">
                          <a:effectLst/>
                        </a:rPr>
                        <a:t>class_count</a:t>
                      </a:r>
                      <a:r>
                        <a:rPr lang="en-US" sz="1400" dirty="0">
                          <a:effectLst/>
                        </a:rPr>
                        <a:t>: [ 7059. 15826. 5057. 2055. 402.]</a:t>
                      </a:r>
                    </a:p>
                  </a:txBody>
                  <a:tcPr marT="91440" marB="11294" anchor="b"/>
                </a:tc>
                <a:extLst>
                  <a:ext uri="{0D108BD9-81ED-4DB2-BD59-A6C34878D82A}">
                    <a16:rowId xmlns:a16="http://schemas.microsoft.com/office/drawing/2014/main" val="2242237599"/>
                  </a:ext>
                </a:extLst>
              </a:tr>
              <a:tr h="429159">
                <a:tc>
                  <a:txBody>
                    <a:bodyPr/>
                    <a:lstStyle/>
                    <a:p>
                      <a:pPr rtl="0" fontAlgn="b"/>
                      <a:r>
                        <a:rPr lang="en-IN" sz="1400" b="0">
                          <a:solidFill>
                            <a:srgbClr val="000000"/>
                          </a:solidFill>
                          <a:effectLst/>
                        </a:rPr>
                        <a:t>Gradient Boosting</a:t>
                      </a:r>
                      <a:endParaRPr lang="en-IN" sz="1400" b="0">
                        <a:solidFill>
                          <a:srgbClr val="000000"/>
                        </a:solidFill>
                        <a:effectLst/>
                        <a:latin typeface="Calibri" panose="020F0502020204030204" pitchFamily="34" charset="0"/>
                      </a:endParaRPr>
                    </a:p>
                  </a:txBody>
                  <a:tcPr marT="91440" marB="11294" anchor="b"/>
                </a:tc>
                <a:tc>
                  <a:txBody>
                    <a:bodyPr/>
                    <a:lstStyle/>
                    <a:p>
                      <a:pPr rtl="0" fontAlgn="b"/>
                      <a:r>
                        <a:rPr lang="en-US" sz="1400" dirty="0">
                          <a:effectLst/>
                        </a:rPr>
                        <a:t>loss: deviance, learning rate: 0.1, </a:t>
                      </a:r>
                      <a:r>
                        <a:rPr lang="en-US" sz="1400" dirty="0" err="1">
                          <a:effectLst/>
                        </a:rPr>
                        <a:t>n_estimators</a:t>
                      </a:r>
                      <a:r>
                        <a:rPr lang="en-US" sz="1400" dirty="0">
                          <a:effectLst/>
                        </a:rPr>
                        <a:t>: 100</a:t>
                      </a:r>
                    </a:p>
                  </a:txBody>
                  <a:tcPr marT="91440" marB="11294" anchor="b"/>
                </a:tc>
                <a:extLst>
                  <a:ext uri="{0D108BD9-81ED-4DB2-BD59-A6C34878D82A}">
                    <a16:rowId xmlns:a16="http://schemas.microsoft.com/office/drawing/2014/main" val="2563991766"/>
                  </a:ext>
                </a:extLst>
              </a:tr>
              <a:tr h="479613">
                <a:tc>
                  <a:txBody>
                    <a:bodyPr/>
                    <a:lstStyle/>
                    <a:p>
                      <a:pPr rtl="0" fontAlgn="b"/>
                      <a:r>
                        <a:rPr lang="en-IN" sz="1400" b="0">
                          <a:solidFill>
                            <a:srgbClr val="000000"/>
                          </a:solidFill>
                          <a:effectLst/>
                        </a:rPr>
                        <a:t>Random Forest</a:t>
                      </a:r>
                      <a:endParaRPr lang="en-IN" sz="1400" b="0">
                        <a:solidFill>
                          <a:srgbClr val="000000"/>
                        </a:solidFill>
                        <a:effectLst/>
                        <a:latin typeface="Calibri" panose="020F0502020204030204" pitchFamily="34" charset="0"/>
                      </a:endParaRPr>
                    </a:p>
                  </a:txBody>
                  <a:tcPr marT="91440" marB="11294" anchor="b"/>
                </a:tc>
                <a:tc>
                  <a:txBody>
                    <a:bodyPr/>
                    <a:lstStyle/>
                    <a:p>
                      <a:pPr rtl="0" fontAlgn="b"/>
                      <a:r>
                        <a:rPr lang="it-IT" sz="1400" dirty="0">
                          <a:effectLst/>
                        </a:rPr>
                        <a:t>n_estimators: 100, criterion: gini, base_estimator_: DecisionTreeClassifier</a:t>
                      </a:r>
                    </a:p>
                  </a:txBody>
                  <a:tcPr marT="91440" marB="11294" anchor="b"/>
                </a:tc>
                <a:extLst>
                  <a:ext uri="{0D108BD9-81ED-4DB2-BD59-A6C34878D82A}">
                    <a16:rowId xmlns:a16="http://schemas.microsoft.com/office/drawing/2014/main" val="3164596828"/>
                  </a:ext>
                </a:extLst>
              </a:tr>
              <a:tr h="429159">
                <a:tc>
                  <a:txBody>
                    <a:bodyPr/>
                    <a:lstStyle/>
                    <a:p>
                      <a:pPr rtl="0" fontAlgn="b"/>
                      <a:r>
                        <a:rPr lang="en-IN" sz="1400" b="0">
                          <a:solidFill>
                            <a:srgbClr val="000000"/>
                          </a:solidFill>
                          <a:effectLst/>
                        </a:rPr>
                        <a:t>SVM</a:t>
                      </a:r>
                      <a:endParaRPr lang="en-IN" sz="1400" b="0">
                        <a:solidFill>
                          <a:srgbClr val="000000"/>
                        </a:solidFill>
                        <a:effectLst/>
                        <a:latin typeface="Calibri" panose="020F0502020204030204" pitchFamily="34" charset="0"/>
                      </a:endParaRPr>
                    </a:p>
                  </a:txBody>
                  <a:tcPr marT="91440" marB="11294" anchor="b"/>
                </a:tc>
                <a:tc>
                  <a:txBody>
                    <a:bodyPr/>
                    <a:lstStyle/>
                    <a:p>
                      <a:pPr rtl="0" fontAlgn="b"/>
                      <a:r>
                        <a:rPr lang="en-US" sz="1400">
                          <a:effectLst/>
                        </a:rPr>
                        <a:t>C: 1.0, decision_function_shape: 'ovr', tol:0.001</a:t>
                      </a:r>
                    </a:p>
                  </a:txBody>
                  <a:tcPr marT="91440" marB="11294" anchor="b"/>
                </a:tc>
                <a:extLst>
                  <a:ext uri="{0D108BD9-81ED-4DB2-BD59-A6C34878D82A}">
                    <a16:rowId xmlns:a16="http://schemas.microsoft.com/office/drawing/2014/main" val="3927651725"/>
                  </a:ext>
                </a:extLst>
              </a:tr>
              <a:tr h="293506">
                <a:tc>
                  <a:txBody>
                    <a:bodyPr/>
                    <a:lstStyle/>
                    <a:p>
                      <a:pPr rtl="0" fontAlgn="b"/>
                      <a:r>
                        <a:rPr lang="en-IN" sz="1400" b="0" dirty="0">
                          <a:solidFill>
                            <a:srgbClr val="000000"/>
                          </a:solidFill>
                          <a:effectLst/>
                        </a:rPr>
                        <a:t>MLP</a:t>
                      </a:r>
                      <a:endParaRPr lang="en-IN" sz="1400" b="0" dirty="0">
                        <a:solidFill>
                          <a:srgbClr val="000000"/>
                        </a:solidFill>
                        <a:effectLst/>
                        <a:latin typeface="Calibri" panose="020F0502020204030204" pitchFamily="34" charset="0"/>
                      </a:endParaRPr>
                    </a:p>
                  </a:txBody>
                  <a:tcPr marT="91440" marB="11294" anchor="b"/>
                </a:tc>
                <a:tc>
                  <a:txBody>
                    <a:bodyPr/>
                    <a:lstStyle/>
                    <a:p>
                      <a:pPr rtl="0" fontAlgn="b"/>
                      <a:r>
                        <a:rPr lang="en-US" sz="1400" dirty="0">
                          <a:effectLst/>
                        </a:rPr>
                        <a:t>hidden_layer_sizes:128, activation='</a:t>
                      </a:r>
                      <a:r>
                        <a:rPr lang="en-US" sz="1400" dirty="0" err="1">
                          <a:effectLst/>
                        </a:rPr>
                        <a:t>relu</a:t>
                      </a:r>
                      <a:r>
                        <a:rPr lang="en-US" sz="1400" dirty="0">
                          <a:effectLst/>
                        </a:rPr>
                        <a:t>', </a:t>
                      </a:r>
                      <a:r>
                        <a:rPr lang="en-US" sz="1400" dirty="0" err="1">
                          <a:effectLst/>
                        </a:rPr>
                        <a:t>learning_rate</a:t>
                      </a:r>
                      <a:r>
                        <a:rPr lang="en-US" sz="1400" dirty="0">
                          <a:effectLst/>
                        </a:rPr>
                        <a:t>=0.001</a:t>
                      </a:r>
                    </a:p>
                  </a:txBody>
                  <a:tcPr marT="91440" marB="11294" anchor="b"/>
                </a:tc>
                <a:extLst>
                  <a:ext uri="{0D108BD9-81ED-4DB2-BD59-A6C34878D82A}">
                    <a16:rowId xmlns:a16="http://schemas.microsoft.com/office/drawing/2014/main" val="1404007609"/>
                  </a:ext>
                </a:extLst>
              </a:tr>
            </a:tbl>
          </a:graphicData>
        </a:graphic>
      </p:graphicFrame>
      <p:sp>
        <p:nvSpPr>
          <p:cNvPr id="6" name="TextBox 5">
            <a:extLst>
              <a:ext uri="{FF2B5EF4-FFF2-40B4-BE49-F238E27FC236}">
                <a16:creationId xmlns:a16="http://schemas.microsoft.com/office/drawing/2014/main" id="{1BF902BD-2366-493A-8ED9-1C58218ADB29}"/>
              </a:ext>
            </a:extLst>
          </p:cNvPr>
          <p:cNvSpPr txBox="1"/>
          <p:nvPr/>
        </p:nvSpPr>
        <p:spPr>
          <a:xfrm>
            <a:off x="6297705" y="1113239"/>
            <a:ext cx="4812536" cy="369332"/>
          </a:xfrm>
          <a:prstGeom prst="rect">
            <a:avLst/>
          </a:prstGeom>
          <a:noFill/>
        </p:spPr>
        <p:txBody>
          <a:bodyPr wrap="none" rtlCol="0">
            <a:spAutoFit/>
          </a:bodyPr>
          <a:lstStyle/>
          <a:p>
            <a:r>
              <a:rPr lang="en-US" dirty="0"/>
              <a:t>Table 4: Parameter settings for 7 classifiers</a:t>
            </a:r>
            <a:endParaRPr lang="en-IN" dirty="0"/>
          </a:p>
        </p:txBody>
      </p:sp>
    </p:spTree>
    <p:extLst>
      <p:ext uri="{BB962C8B-B14F-4D97-AF65-F5344CB8AC3E}">
        <p14:creationId xmlns:p14="http://schemas.microsoft.com/office/powerpoint/2010/main" val="427018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057D-05F0-48F7-BF64-3B497D6011A2}"/>
              </a:ext>
            </a:extLst>
          </p:cNvPr>
          <p:cNvSpPr>
            <a:spLocks noGrp="1"/>
          </p:cNvSpPr>
          <p:nvPr>
            <p:ph type="ctrTitle"/>
          </p:nvPr>
        </p:nvSpPr>
        <p:spPr>
          <a:xfrm>
            <a:off x="1066800" y="892117"/>
            <a:ext cx="10058400" cy="546065"/>
          </a:xfrm>
        </p:spPr>
        <p:txBody>
          <a:bodyPr>
            <a:normAutofit/>
          </a:bodyPr>
          <a:lstStyle/>
          <a:p>
            <a:r>
              <a:rPr lang="en-US" sz="2800" b="1" dirty="0"/>
              <a:t>Evaluation metrics</a:t>
            </a:r>
            <a:endParaRPr lang="en-IN" sz="2800" b="1" dirty="0"/>
          </a:p>
        </p:txBody>
      </p:sp>
      <p:sp>
        <p:nvSpPr>
          <p:cNvPr id="4" name="TextBox 3">
            <a:extLst>
              <a:ext uri="{FF2B5EF4-FFF2-40B4-BE49-F238E27FC236}">
                <a16:creationId xmlns:a16="http://schemas.microsoft.com/office/drawing/2014/main" id="{433537DE-49FB-4652-9DF1-5EAA8F41A60B}"/>
              </a:ext>
            </a:extLst>
          </p:cNvPr>
          <p:cNvSpPr txBox="1"/>
          <p:nvPr/>
        </p:nvSpPr>
        <p:spPr>
          <a:xfrm>
            <a:off x="1198485" y="1819922"/>
            <a:ext cx="9605639" cy="2585323"/>
          </a:xfrm>
          <a:prstGeom prst="rect">
            <a:avLst/>
          </a:prstGeom>
          <a:noFill/>
        </p:spPr>
        <p:txBody>
          <a:bodyPr wrap="square" rtlCol="0">
            <a:spAutoFit/>
          </a:bodyPr>
          <a:lstStyle/>
          <a:p>
            <a:r>
              <a:rPr lang="en-US" dirty="0"/>
              <a:t>The classification algorithms are evaluated using the following metrics:</a:t>
            </a:r>
          </a:p>
          <a:p>
            <a:pPr marL="342900" indent="-342900">
              <a:buAutoNum type="arabicParenR"/>
            </a:pPr>
            <a:r>
              <a:rPr lang="en-US" dirty="0"/>
              <a:t>Accuracy: It tell us how much data can be predicted accurately from a given classifier. This gives us an idea about the bulk of data which is correctly classified.</a:t>
            </a:r>
          </a:p>
          <a:p>
            <a:pPr marL="342900" indent="-342900">
              <a:buAutoNum type="arabicParenR"/>
            </a:pPr>
            <a:r>
              <a:rPr lang="en-US" dirty="0"/>
              <a:t>Precision: It tells us how many predictions are correct out of all observations saying output belongs to a particular class. </a:t>
            </a:r>
          </a:p>
          <a:p>
            <a:pPr marL="342900" indent="-342900">
              <a:buAutoNum type="arabicParenR"/>
            </a:pPr>
            <a:r>
              <a:rPr lang="en-US" dirty="0"/>
              <a:t>Recall: It tells us how many correct predictions were made for a class out of all the actual observations for a given class. </a:t>
            </a:r>
          </a:p>
          <a:p>
            <a:pPr marL="342900" indent="-342900">
              <a:buAutoNum type="arabicParenR"/>
            </a:pPr>
            <a:r>
              <a:rPr lang="en-US" dirty="0"/>
              <a:t>F1 Score: It can be defined as harmonic mean of precision and recall, can be used independently for evaluation of classifiers.</a:t>
            </a:r>
            <a:endParaRPr lang="en-IN" dirty="0"/>
          </a:p>
        </p:txBody>
      </p:sp>
    </p:spTree>
    <p:extLst>
      <p:ext uri="{BB962C8B-B14F-4D97-AF65-F5344CB8AC3E}">
        <p14:creationId xmlns:p14="http://schemas.microsoft.com/office/powerpoint/2010/main" val="344816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141E-601C-4FA2-A177-40EB57E38F80}"/>
              </a:ext>
            </a:extLst>
          </p:cNvPr>
          <p:cNvSpPr>
            <a:spLocks noGrp="1"/>
          </p:cNvSpPr>
          <p:nvPr>
            <p:ph type="ctrTitle"/>
          </p:nvPr>
        </p:nvSpPr>
        <p:spPr>
          <a:xfrm>
            <a:off x="1097280" y="900995"/>
            <a:ext cx="10058400" cy="572698"/>
          </a:xfrm>
        </p:spPr>
        <p:txBody>
          <a:bodyPr>
            <a:normAutofit/>
          </a:bodyPr>
          <a:lstStyle/>
          <a:p>
            <a:r>
              <a:rPr lang="en-US" sz="2800" b="1" dirty="0"/>
              <a:t>Results</a:t>
            </a:r>
            <a:endParaRPr lang="en-IN" sz="2800" b="1" dirty="0"/>
          </a:p>
        </p:txBody>
      </p:sp>
      <p:sp>
        <p:nvSpPr>
          <p:cNvPr id="4" name="TextBox 3">
            <a:extLst>
              <a:ext uri="{FF2B5EF4-FFF2-40B4-BE49-F238E27FC236}">
                <a16:creationId xmlns:a16="http://schemas.microsoft.com/office/drawing/2014/main" id="{4FEFD8EA-99DD-4D75-BE2A-21FD2AF303FB}"/>
              </a:ext>
            </a:extLst>
          </p:cNvPr>
          <p:cNvSpPr txBox="1"/>
          <p:nvPr/>
        </p:nvSpPr>
        <p:spPr>
          <a:xfrm>
            <a:off x="1171852" y="2104008"/>
            <a:ext cx="4412202" cy="2585323"/>
          </a:xfrm>
          <a:prstGeom prst="rect">
            <a:avLst/>
          </a:prstGeom>
          <a:noFill/>
        </p:spPr>
        <p:txBody>
          <a:bodyPr wrap="square" rtlCol="0">
            <a:spAutoFit/>
          </a:bodyPr>
          <a:lstStyle/>
          <a:p>
            <a:r>
              <a:rPr lang="en-US" dirty="0"/>
              <a:t>Random Forest performed the best with an accuracy of 86.9% followed by Gradient Boosting and Neural Networks with accuracy of 85.8% and 84.6% respectively. Naive Bayes classifier performed the worst with accuracy of 52.6%. The classification results and cross validation scores are given in Table 5 and 6 respectively.</a:t>
            </a:r>
            <a:endParaRPr lang="en-IN" dirty="0"/>
          </a:p>
        </p:txBody>
      </p:sp>
      <p:graphicFrame>
        <p:nvGraphicFramePr>
          <p:cNvPr id="5" name="Table 4">
            <a:extLst>
              <a:ext uri="{FF2B5EF4-FFF2-40B4-BE49-F238E27FC236}">
                <a16:creationId xmlns:a16="http://schemas.microsoft.com/office/drawing/2014/main" id="{38614FFD-4FCC-4FE4-8BF0-69231C51BDF4}"/>
              </a:ext>
            </a:extLst>
          </p:cNvPr>
          <p:cNvGraphicFramePr>
            <a:graphicFrameLocks noGrp="1"/>
          </p:cNvGraphicFramePr>
          <p:nvPr>
            <p:extLst>
              <p:ext uri="{D42A27DB-BD31-4B8C-83A1-F6EECF244321}">
                <p14:modId xmlns:p14="http://schemas.microsoft.com/office/powerpoint/2010/main" val="3960312520"/>
              </p:ext>
            </p:extLst>
          </p:nvPr>
        </p:nvGraphicFramePr>
        <p:xfrm>
          <a:off x="5981701" y="1625598"/>
          <a:ext cx="5314952" cy="4023360"/>
        </p:xfrm>
        <a:graphic>
          <a:graphicData uri="http://schemas.openxmlformats.org/drawingml/2006/table">
            <a:tbl>
              <a:tblPr>
                <a:tableStyleId>{BDBED569-4797-4DF1-A0F4-6AAB3CD982D8}</a:tableStyleId>
              </a:tblPr>
              <a:tblGrid>
                <a:gridCol w="1226528">
                  <a:extLst>
                    <a:ext uri="{9D8B030D-6E8A-4147-A177-3AD203B41FA5}">
                      <a16:colId xmlns:a16="http://schemas.microsoft.com/office/drawing/2014/main" val="3147536678"/>
                    </a:ext>
                  </a:extLst>
                </a:gridCol>
                <a:gridCol w="1097571">
                  <a:extLst>
                    <a:ext uri="{9D8B030D-6E8A-4147-A177-3AD203B41FA5}">
                      <a16:colId xmlns:a16="http://schemas.microsoft.com/office/drawing/2014/main" val="2548993629"/>
                    </a:ext>
                  </a:extLst>
                </a:gridCol>
                <a:gridCol w="1038225">
                  <a:extLst>
                    <a:ext uri="{9D8B030D-6E8A-4147-A177-3AD203B41FA5}">
                      <a16:colId xmlns:a16="http://schemas.microsoft.com/office/drawing/2014/main" val="2921360093"/>
                    </a:ext>
                  </a:extLst>
                </a:gridCol>
                <a:gridCol w="930522">
                  <a:extLst>
                    <a:ext uri="{9D8B030D-6E8A-4147-A177-3AD203B41FA5}">
                      <a16:colId xmlns:a16="http://schemas.microsoft.com/office/drawing/2014/main" val="889825683"/>
                    </a:ext>
                  </a:extLst>
                </a:gridCol>
                <a:gridCol w="1022106">
                  <a:extLst>
                    <a:ext uri="{9D8B030D-6E8A-4147-A177-3AD203B41FA5}">
                      <a16:colId xmlns:a16="http://schemas.microsoft.com/office/drawing/2014/main" val="3190589586"/>
                    </a:ext>
                  </a:extLst>
                </a:gridCol>
              </a:tblGrid>
              <a:tr h="306512">
                <a:tc>
                  <a:txBody>
                    <a:bodyPr/>
                    <a:lstStyle/>
                    <a:p>
                      <a:pPr rtl="0" fontAlgn="b"/>
                      <a:r>
                        <a:rPr lang="en-IN" sz="1400" b="1" dirty="0">
                          <a:solidFill>
                            <a:srgbClr val="000000"/>
                          </a:solidFill>
                          <a:effectLst/>
                        </a:rPr>
                        <a:t>Methods</a:t>
                      </a:r>
                      <a:endParaRPr lang="en-IN" sz="1400" b="1" dirty="0">
                        <a:solidFill>
                          <a:srgbClr val="000000"/>
                        </a:solidFill>
                        <a:effectLst/>
                        <a:latin typeface="Calibri" panose="020F0502020204030204" pitchFamily="34" charset="0"/>
                      </a:endParaRPr>
                    </a:p>
                  </a:txBody>
                  <a:tcPr marT="91440" marB="91440" anchor="b"/>
                </a:tc>
                <a:tc>
                  <a:txBody>
                    <a:bodyPr/>
                    <a:lstStyle/>
                    <a:p>
                      <a:pPr rtl="0" fontAlgn="b"/>
                      <a:r>
                        <a:rPr lang="en-IN" sz="1400" b="1" dirty="0">
                          <a:solidFill>
                            <a:srgbClr val="000000"/>
                          </a:solidFill>
                          <a:effectLst/>
                        </a:rPr>
                        <a:t>Accuracy</a:t>
                      </a:r>
                      <a:endParaRPr lang="en-IN" sz="1400" b="1" dirty="0">
                        <a:solidFill>
                          <a:srgbClr val="000000"/>
                        </a:solidFill>
                        <a:effectLst/>
                        <a:latin typeface="Calibri" panose="020F0502020204030204" pitchFamily="34" charset="0"/>
                      </a:endParaRPr>
                    </a:p>
                  </a:txBody>
                  <a:tcPr marT="91440" marB="91440" anchor="b"/>
                </a:tc>
                <a:tc>
                  <a:txBody>
                    <a:bodyPr/>
                    <a:lstStyle/>
                    <a:p>
                      <a:pPr rtl="0" fontAlgn="b"/>
                      <a:r>
                        <a:rPr lang="en-IN" sz="1400" b="1" dirty="0">
                          <a:solidFill>
                            <a:srgbClr val="000000"/>
                          </a:solidFill>
                          <a:effectLst/>
                        </a:rPr>
                        <a:t>Precision</a:t>
                      </a:r>
                      <a:endParaRPr lang="en-IN" sz="1400" b="1" dirty="0">
                        <a:solidFill>
                          <a:srgbClr val="000000"/>
                        </a:solidFill>
                        <a:effectLst/>
                        <a:latin typeface="Calibri" panose="020F0502020204030204" pitchFamily="34" charset="0"/>
                      </a:endParaRPr>
                    </a:p>
                  </a:txBody>
                  <a:tcPr marT="91440" marB="91440" anchor="b"/>
                </a:tc>
                <a:tc>
                  <a:txBody>
                    <a:bodyPr/>
                    <a:lstStyle/>
                    <a:p>
                      <a:pPr rtl="0" fontAlgn="b"/>
                      <a:r>
                        <a:rPr lang="en-IN" sz="1400" b="1" dirty="0">
                          <a:solidFill>
                            <a:srgbClr val="000000"/>
                          </a:solidFill>
                          <a:effectLst/>
                        </a:rPr>
                        <a:t>Recall</a:t>
                      </a:r>
                      <a:endParaRPr lang="en-IN" sz="1400" b="1" dirty="0">
                        <a:solidFill>
                          <a:srgbClr val="000000"/>
                        </a:solidFill>
                        <a:effectLst/>
                        <a:latin typeface="Calibri" panose="020F0502020204030204" pitchFamily="34" charset="0"/>
                      </a:endParaRPr>
                    </a:p>
                  </a:txBody>
                  <a:tcPr marT="91440" marB="91440" anchor="b"/>
                </a:tc>
                <a:tc>
                  <a:txBody>
                    <a:bodyPr/>
                    <a:lstStyle/>
                    <a:p>
                      <a:pPr rtl="0" fontAlgn="b"/>
                      <a:r>
                        <a:rPr lang="en-IN" sz="1400" b="1" dirty="0">
                          <a:solidFill>
                            <a:srgbClr val="000000"/>
                          </a:solidFill>
                          <a:effectLst/>
                        </a:rPr>
                        <a:t>F1</a:t>
                      </a:r>
                      <a:endParaRPr lang="en-IN" sz="1400" b="1" dirty="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3937416617"/>
                  </a:ext>
                </a:extLst>
              </a:tr>
              <a:tr h="306512">
                <a:tc>
                  <a:txBody>
                    <a:bodyPr/>
                    <a:lstStyle/>
                    <a:p>
                      <a:pPr rtl="0" fontAlgn="b"/>
                      <a:r>
                        <a:rPr lang="en-IN" sz="1400" b="0">
                          <a:solidFill>
                            <a:srgbClr val="000000"/>
                          </a:solidFill>
                          <a:effectLst/>
                        </a:rPr>
                        <a:t>DecisionTree</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dirty="0">
                          <a:solidFill>
                            <a:srgbClr val="000000"/>
                          </a:solidFill>
                          <a:effectLst/>
                        </a:rPr>
                        <a:t>0.832</a:t>
                      </a:r>
                      <a:endParaRPr lang="en-IN" sz="1400" b="0" dirty="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0.728</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0.740</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0.733</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1531962612"/>
                  </a:ext>
                </a:extLst>
              </a:tr>
              <a:tr h="306512">
                <a:tc>
                  <a:txBody>
                    <a:bodyPr/>
                    <a:lstStyle/>
                    <a:p>
                      <a:pPr rtl="0" fontAlgn="b"/>
                      <a:r>
                        <a:rPr lang="en-IN" sz="1400" b="0">
                          <a:solidFill>
                            <a:srgbClr val="000000"/>
                          </a:solidFill>
                          <a:effectLst/>
                        </a:rPr>
                        <a:t>Naive Bayes</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0.526</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dirty="0">
                          <a:solidFill>
                            <a:srgbClr val="000000"/>
                          </a:solidFill>
                          <a:effectLst/>
                        </a:rPr>
                        <a:t>0.105</a:t>
                      </a:r>
                      <a:endParaRPr lang="en-IN" sz="1400" b="0" dirty="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0.200</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0.138</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2215788589"/>
                  </a:ext>
                </a:extLst>
              </a:tr>
              <a:tr h="565870">
                <a:tc>
                  <a:txBody>
                    <a:bodyPr/>
                    <a:lstStyle/>
                    <a:p>
                      <a:pPr rtl="0" fontAlgn="b"/>
                      <a:r>
                        <a:rPr lang="en-IN" sz="1400" b="0">
                          <a:solidFill>
                            <a:srgbClr val="000000"/>
                          </a:solidFill>
                          <a:effectLst/>
                        </a:rPr>
                        <a:t>Gradient Boosting</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dirty="0">
                          <a:solidFill>
                            <a:srgbClr val="000000"/>
                          </a:solidFill>
                          <a:effectLst/>
                        </a:rPr>
                        <a:t>0.858</a:t>
                      </a:r>
                      <a:endParaRPr lang="en-IN" sz="1400" b="0" dirty="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0.762</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0.757</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0.760</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2755167950"/>
                  </a:ext>
                </a:extLst>
              </a:tr>
              <a:tr h="306512">
                <a:tc>
                  <a:txBody>
                    <a:bodyPr/>
                    <a:lstStyle/>
                    <a:p>
                      <a:pPr rtl="0" fontAlgn="b"/>
                      <a:r>
                        <a:rPr lang="en-IN" sz="1400" b="0">
                          <a:solidFill>
                            <a:srgbClr val="000000"/>
                          </a:solidFill>
                          <a:effectLst/>
                        </a:rPr>
                        <a:t>Random Forest</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0.869</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0.790</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0.765</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0.776</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1582121396"/>
                  </a:ext>
                </a:extLst>
              </a:tr>
              <a:tr h="306512">
                <a:tc>
                  <a:txBody>
                    <a:bodyPr/>
                    <a:lstStyle/>
                    <a:p>
                      <a:pPr rtl="0" fontAlgn="b"/>
                      <a:r>
                        <a:rPr lang="en-IN" sz="1400" b="0">
                          <a:solidFill>
                            <a:srgbClr val="000000"/>
                          </a:solidFill>
                          <a:effectLst/>
                        </a:rPr>
                        <a:t>SVM</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0.845</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0.762</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0.711</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0.726</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3401194559"/>
                  </a:ext>
                </a:extLst>
              </a:tr>
              <a:tr h="306512">
                <a:tc>
                  <a:txBody>
                    <a:bodyPr/>
                    <a:lstStyle/>
                    <a:p>
                      <a:pPr rtl="0" fontAlgn="b"/>
                      <a:r>
                        <a:rPr lang="en-IN" sz="1400" b="0">
                          <a:solidFill>
                            <a:srgbClr val="000000"/>
                          </a:solidFill>
                          <a:effectLst/>
                        </a:rPr>
                        <a:t>Bagging</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0.813</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0.750</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0.664</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0.690</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2541745564"/>
                  </a:ext>
                </a:extLst>
              </a:tr>
              <a:tr h="306512">
                <a:tc>
                  <a:txBody>
                    <a:bodyPr/>
                    <a:lstStyle/>
                    <a:p>
                      <a:pPr rtl="0" fontAlgn="b"/>
                      <a:r>
                        <a:rPr lang="en-IN" sz="1400" b="0">
                          <a:solidFill>
                            <a:srgbClr val="000000"/>
                          </a:solidFill>
                          <a:effectLst/>
                        </a:rPr>
                        <a:t>MLP</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0.846</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0.734</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0.743</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dirty="0">
                          <a:solidFill>
                            <a:srgbClr val="000000"/>
                          </a:solidFill>
                          <a:effectLst/>
                        </a:rPr>
                        <a:t>0.738</a:t>
                      </a:r>
                      <a:endParaRPr lang="en-IN" sz="1400" b="0" dirty="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4194363634"/>
                  </a:ext>
                </a:extLst>
              </a:tr>
            </a:tbl>
          </a:graphicData>
        </a:graphic>
      </p:graphicFrame>
      <p:sp>
        <p:nvSpPr>
          <p:cNvPr id="6" name="TextBox 5">
            <a:extLst>
              <a:ext uri="{FF2B5EF4-FFF2-40B4-BE49-F238E27FC236}">
                <a16:creationId xmlns:a16="http://schemas.microsoft.com/office/drawing/2014/main" id="{13ED668A-69F7-4329-B565-413B81DA5DF1}"/>
              </a:ext>
            </a:extLst>
          </p:cNvPr>
          <p:cNvSpPr txBox="1"/>
          <p:nvPr/>
        </p:nvSpPr>
        <p:spPr>
          <a:xfrm>
            <a:off x="6126480" y="1180314"/>
            <a:ext cx="4921540" cy="369332"/>
          </a:xfrm>
          <a:prstGeom prst="rect">
            <a:avLst/>
          </a:prstGeom>
          <a:noFill/>
        </p:spPr>
        <p:txBody>
          <a:bodyPr wrap="none" rtlCol="0">
            <a:spAutoFit/>
          </a:bodyPr>
          <a:lstStyle/>
          <a:p>
            <a:r>
              <a:rPr lang="en-US" dirty="0"/>
              <a:t>Table 5: Classification results for 7 classifiers</a:t>
            </a:r>
            <a:endParaRPr lang="en-IN" dirty="0"/>
          </a:p>
        </p:txBody>
      </p:sp>
    </p:spTree>
    <p:extLst>
      <p:ext uri="{BB962C8B-B14F-4D97-AF65-F5344CB8AC3E}">
        <p14:creationId xmlns:p14="http://schemas.microsoft.com/office/powerpoint/2010/main" val="2768138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2BF833C-DBD8-4DE6-864B-678C73E940B6}"/>
              </a:ext>
            </a:extLst>
          </p:cNvPr>
          <p:cNvGraphicFramePr>
            <a:graphicFrameLocks noGrp="1"/>
          </p:cNvGraphicFramePr>
          <p:nvPr>
            <p:extLst>
              <p:ext uri="{D42A27DB-BD31-4B8C-83A1-F6EECF244321}">
                <p14:modId xmlns:p14="http://schemas.microsoft.com/office/powerpoint/2010/main" val="540960344"/>
              </p:ext>
            </p:extLst>
          </p:nvPr>
        </p:nvGraphicFramePr>
        <p:xfrm>
          <a:off x="2666999" y="1923574"/>
          <a:ext cx="6619876" cy="3810000"/>
        </p:xfrm>
        <a:graphic>
          <a:graphicData uri="http://schemas.openxmlformats.org/drawingml/2006/table">
            <a:tbl>
              <a:tblPr>
                <a:tableStyleId>{BDBED569-4797-4DF1-A0F4-6AAB3CD982D8}</a:tableStyleId>
              </a:tblPr>
              <a:tblGrid>
                <a:gridCol w="1281266">
                  <a:extLst>
                    <a:ext uri="{9D8B030D-6E8A-4147-A177-3AD203B41FA5}">
                      <a16:colId xmlns:a16="http://schemas.microsoft.com/office/drawing/2014/main" val="1016396639"/>
                    </a:ext>
                  </a:extLst>
                </a:gridCol>
                <a:gridCol w="1067722">
                  <a:extLst>
                    <a:ext uri="{9D8B030D-6E8A-4147-A177-3AD203B41FA5}">
                      <a16:colId xmlns:a16="http://schemas.microsoft.com/office/drawing/2014/main" val="3332842407"/>
                    </a:ext>
                  </a:extLst>
                </a:gridCol>
                <a:gridCol w="1067722">
                  <a:extLst>
                    <a:ext uri="{9D8B030D-6E8A-4147-A177-3AD203B41FA5}">
                      <a16:colId xmlns:a16="http://schemas.microsoft.com/office/drawing/2014/main" val="1142221947"/>
                    </a:ext>
                  </a:extLst>
                </a:gridCol>
                <a:gridCol w="1067722">
                  <a:extLst>
                    <a:ext uri="{9D8B030D-6E8A-4147-A177-3AD203B41FA5}">
                      <a16:colId xmlns:a16="http://schemas.microsoft.com/office/drawing/2014/main" val="145507716"/>
                    </a:ext>
                  </a:extLst>
                </a:gridCol>
                <a:gridCol w="1067722">
                  <a:extLst>
                    <a:ext uri="{9D8B030D-6E8A-4147-A177-3AD203B41FA5}">
                      <a16:colId xmlns:a16="http://schemas.microsoft.com/office/drawing/2014/main" val="890735423"/>
                    </a:ext>
                  </a:extLst>
                </a:gridCol>
                <a:gridCol w="1067722">
                  <a:extLst>
                    <a:ext uri="{9D8B030D-6E8A-4147-A177-3AD203B41FA5}">
                      <a16:colId xmlns:a16="http://schemas.microsoft.com/office/drawing/2014/main" val="2633163012"/>
                    </a:ext>
                  </a:extLst>
                </a:gridCol>
              </a:tblGrid>
              <a:tr h="160020">
                <a:tc>
                  <a:txBody>
                    <a:bodyPr/>
                    <a:lstStyle/>
                    <a:p>
                      <a:pPr rtl="0" fontAlgn="b"/>
                      <a:r>
                        <a:rPr lang="en-IN" sz="1400" b="1" dirty="0">
                          <a:solidFill>
                            <a:srgbClr val="000000"/>
                          </a:solidFill>
                          <a:effectLst/>
                        </a:rPr>
                        <a:t>Methods</a:t>
                      </a:r>
                      <a:endParaRPr lang="en-IN" sz="1400" b="1" dirty="0">
                        <a:solidFill>
                          <a:srgbClr val="000000"/>
                        </a:solidFill>
                        <a:effectLst/>
                        <a:latin typeface="Calibri" panose="020F0502020204030204" pitchFamily="34" charset="0"/>
                      </a:endParaRPr>
                    </a:p>
                  </a:txBody>
                  <a:tcPr marT="91440" marB="91440" anchor="b"/>
                </a:tc>
                <a:tc>
                  <a:txBody>
                    <a:bodyPr/>
                    <a:lstStyle/>
                    <a:p>
                      <a:pPr rtl="0" fontAlgn="b"/>
                      <a:r>
                        <a:rPr lang="en-IN" sz="1400" b="1">
                          <a:solidFill>
                            <a:srgbClr val="000000"/>
                          </a:solidFill>
                          <a:effectLst/>
                        </a:rPr>
                        <a:t>Fold1</a:t>
                      </a:r>
                      <a:endParaRPr lang="en-IN" sz="1400" b="1">
                        <a:solidFill>
                          <a:srgbClr val="000000"/>
                        </a:solidFill>
                        <a:effectLst/>
                        <a:latin typeface="Calibri" panose="020F0502020204030204" pitchFamily="34" charset="0"/>
                      </a:endParaRPr>
                    </a:p>
                  </a:txBody>
                  <a:tcPr marT="91440" marB="91440" anchor="b"/>
                </a:tc>
                <a:tc>
                  <a:txBody>
                    <a:bodyPr/>
                    <a:lstStyle/>
                    <a:p>
                      <a:pPr rtl="0" fontAlgn="b"/>
                      <a:r>
                        <a:rPr lang="en-IN" sz="1400" b="1">
                          <a:solidFill>
                            <a:srgbClr val="000000"/>
                          </a:solidFill>
                          <a:effectLst/>
                        </a:rPr>
                        <a:t>Fold2</a:t>
                      </a:r>
                      <a:endParaRPr lang="en-IN" sz="1400" b="1">
                        <a:solidFill>
                          <a:srgbClr val="000000"/>
                        </a:solidFill>
                        <a:effectLst/>
                        <a:latin typeface="Calibri" panose="020F0502020204030204" pitchFamily="34" charset="0"/>
                      </a:endParaRPr>
                    </a:p>
                  </a:txBody>
                  <a:tcPr marT="91440" marB="91440" anchor="b"/>
                </a:tc>
                <a:tc>
                  <a:txBody>
                    <a:bodyPr/>
                    <a:lstStyle/>
                    <a:p>
                      <a:pPr rtl="0" fontAlgn="b"/>
                      <a:r>
                        <a:rPr lang="en-IN" sz="1400" b="1">
                          <a:solidFill>
                            <a:srgbClr val="000000"/>
                          </a:solidFill>
                          <a:effectLst/>
                        </a:rPr>
                        <a:t>Fold3</a:t>
                      </a:r>
                      <a:endParaRPr lang="en-IN" sz="1400" b="1">
                        <a:solidFill>
                          <a:srgbClr val="000000"/>
                        </a:solidFill>
                        <a:effectLst/>
                        <a:latin typeface="Calibri" panose="020F0502020204030204" pitchFamily="34" charset="0"/>
                      </a:endParaRPr>
                    </a:p>
                  </a:txBody>
                  <a:tcPr marT="91440" marB="91440" anchor="b"/>
                </a:tc>
                <a:tc>
                  <a:txBody>
                    <a:bodyPr/>
                    <a:lstStyle/>
                    <a:p>
                      <a:pPr rtl="0" fontAlgn="b"/>
                      <a:r>
                        <a:rPr lang="en-IN" sz="1400" b="1">
                          <a:solidFill>
                            <a:srgbClr val="000000"/>
                          </a:solidFill>
                          <a:effectLst/>
                        </a:rPr>
                        <a:t>Fold4</a:t>
                      </a:r>
                      <a:endParaRPr lang="en-IN" sz="1400" b="1">
                        <a:solidFill>
                          <a:srgbClr val="000000"/>
                        </a:solidFill>
                        <a:effectLst/>
                        <a:latin typeface="Calibri" panose="020F0502020204030204" pitchFamily="34" charset="0"/>
                      </a:endParaRPr>
                    </a:p>
                  </a:txBody>
                  <a:tcPr marT="91440" marB="91440" anchor="b"/>
                </a:tc>
                <a:tc>
                  <a:txBody>
                    <a:bodyPr/>
                    <a:lstStyle/>
                    <a:p>
                      <a:pPr rtl="0" fontAlgn="b"/>
                      <a:r>
                        <a:rPr lang="en-IN" sz="1400" b="1" dirty="0">
                          <a:solidFill>
                            <a:srgbClr val="000000"/>
                          </a:solidFill>
                          <a:effectLst/>
                        </a:rPr>
                        <a:t>Fold5</a:t>
                      </a:r>
                      <a:endParaRPr lang="en-IN" sz="1400" b="1" dirty="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2395608546"/>
                  </a:ext>
                </a:extLst>
              </a:tr>
              <a:tr h="160020">
                <a:tc>
                  <a:txBody>
                    <a:bodyPr/>
                    <a:lstStyle/>
                    <a:p>
                      <a:pPr rtl="0" fontAlgn="b"/>
                      <a:r>
                        <a:rPr lang="en-IN" sz="1400" b="0">
                          <a:solidFill>
                            <a:srgbClr val="000000"/>
                          </a:solidFill>
                          <a:effectLst/>
                        </a:rPr>
                        <a:t>Bagging Classifier</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0.829</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0.823</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0.814</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0.830</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dirty="0">
                          <a:solidFill>
                            <a:srgbClr val="000000"/>
                          </a:solidFill>
                          <a:effectLst/>
                        </a:rPr>
                        <a:t>0.813</a:t>
                      </a:r>
                      <a:endParaRPr lang="en-IN" sz="1400" b="0" dirty="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3042735997"/>
                  </a:ext>
                </a:extLst>
              </a:tr>
              <a:tr h="160020">
                <a:tc>
                  <a:txBody>
                    <a:bodyPr/>
                    <a:lstStyle/>
                    <a:p>
                      <a:pPr rtl="0" fontAlgn="b"/>
                      <a:r>
                        <a:rPr lang="en-IN" sz="1400" b="0">
                          <a:solidFill>
                            <a:srgbClr val="000000"/>
                          </a:solidFill>
                          <a:effectLst/>
                        </a:rPr>
                        <a:t>DecisionTree</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0.833</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0.836</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0.828</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0.823</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0.839</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277767031"/>
                  </a:ext>
                </a:extLst>
              </a:tr>
              <a:tr h="160020">
                <a:tc>
                  <a:txBody>
                    <a:bodyPr/>
                    <a:lstStyle/>
                    <a:p>
                      <a:pPr rtl="0" fontAlgn="b"/>
                      <a:r>
                        <a:rPr lang="en-IN" sz="1400" b="0">
                          <a:solidFill>
                            <a:srgbClr val="000000"/>
                          </a:solidFill>
                          <a:effectLst/>
                        </a:rPr>
                        <a:t>Naive Bayes</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0.518</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0.518</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0.518</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0.518</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0.519</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3108552425"/>
                  </a:ext>
                </a:extLst>
              </a:tr>
              <a:tr h="160020">
                <a:tc>
                  <a:txBody>
                    <a:bodyPr/>
                    <a:lstStyle/>
                    <a:p>
                      <a:pPr rtl="0" fontAlgn="b"/>
                      <a:r>
                        <a:rPr lang="en-IN" sz="1400" b="0">
                          <a:solidFill>
                            <a:srgbClr val="000000"/>
                          </a:solidFill>
                          <a:effectLst/>
                        </a:rPr>
                        <a:t>Gradient Boosting</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0.862</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0.866</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0.869</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0.859</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0.862</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387031050"/>
                  </a:ext>
                </a:extLst>
              </a:tr>
              <a:tr h="160020">
                <a:tc>
                  <a:txBody>
                    <a:bodyPr/>
                    <a:lstStyle/>
                    <a:p>
                      <a:pPr rtl="0" fontAlgn="b"/>
                      <a:r>
                        <a:rPr lang="en-IN" sz="1400" b="0">
                          <a:solidFill>
                            <a:srgbClr val="000000"/>
                          </a:solidFill>
                          <a:effectLst/>
                        </a:rPr>
                        <a:t>Random Forest</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0.866</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0.870</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0.870</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0.862</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0.871</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3720583040"/>
                  </a:ext>
                </a:extLst>
              </a:tr>
              <a:tr h="160020">
                <a:tc>
                  <a:txBody>
                    <a:bodyPr/>
                    <a:lstStyle/>
                    <a:p>
                      <a:pPr rtl="0" fontAlgn="b"/>
                      <a:r>
                        <a:rPr lang="en-IN" sz="1400" b="0">
                          <a:solidFill>
                            <a:srgbClr val="000000"/>
                          </a:solidFill>
                          <a:effectLst/>
                        </a:rPr>
                        <a:t>SVM</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0.853</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0.849</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0.846</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0.841</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0.848</a:t>
                      </a:r>
                      <a:endParaRPr lang="en-IN" sz="1400" b="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3230121682"/>
                  </a:ext>
                </a:extLst>
              </a:tr>
              <a:tr h="160020">
                <a:tc>
                  <a:txBody>
                    <a:bodyPr/>
                    <a:lstStyle/>
                    <a:p>
                      <a:pPr rtl="0" fontAlgn="b"/>
                      <a:r>
                        <a:rPr lang="en-IN" sz="1400" b="0">
                          <a:solidFill>
                            <a:srgbClr val="000000"/>
                          </a:solidFill>
                          <a:effectLst/>
                        </a:rPr>
                        <a:t>MLP</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0.847</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0.853</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0.857</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a:solidFill>
                            <a:srgbClr val="000000"/>
                          </a:solidFill>
                          <a:effectLst/>
                        </a:rPr>
                        <a:t>0.847</a:t>
                      </a:r>
                      <a:endParaRPr lang="en-IN" sz="1400" b="0">
                        <a:solidFill>
                          <a:srgbClr val="000000"/>
                        </a:solidFill>
                        <a:effectLst/>
                        <a:latin typeface="Calibri" panose="020F0502020204030204" pitchFamily="34" charset="0"/>
                      </a:endParaRPr>
                    </a:p>
                  </a:txBody>
                  <a:tcPr marT="91440" marB="91440" anchor="b"/>
                </a:tc>
                <a:tc>
                  <a:txBody>
                    <a:bodyPr/>
                    <a:lstStyle/>
                    <a:p>
                      <a:pPr algn="r" rtl="0" fontAlgn="b"/>
                      <a:r>
                        <a:rPr lang="en-IN" sz="1400" b="0" dirty="0">
                          <a:solidFill>
                            <a:srgbClr val="000000"/>
                          </a:solidFill>
                          <a:effectLst/>
                        </a:rPr>
                        <a:t>0.849</a:t>
                      </a:r>
                      <a:endParaRPr lang="en-IN" sz="1400" b="0" dirty="0">
                        <a:solidFill>
                          <a:srgbClr val="000000"/>
                        </a:solidFill>
                        <a:effectLst/>
                        <a:latin typeface="Calibri" panose="020F0502020204030204" pitchFamily="34" charset="0"/>
                      </a:endParaRPr>
                    </a:p>
                  </a:txBody>
                  <a:tcPr marT="91440" marB="91440" anchor="b"/>
                </a:tc>
                <a:extLst>
                  <a:ext uri="{0D108BD9-81ED-4DB2-BD59-A6C34878D82A}">
                    <a16:rowId xmlns:a16="http://schemas.microsoft.com/office/drawing/2014/main" val="1002501933"/>
                  </a:ext>
                </a:extLst>
              </a:tr>
            </a:tbl>
          </a:graphicData>
        </a:graphic>
      </p:graphicFrame>
      <p:sp>
        <p:nvSpPr>
          <p:cNvPr id="7" name="TextBox 6">
            <a:extLst>
              <a:ext uri="{FF2B5EF4-FFF2-40B4-BE49-F238E27FC236}">
                <a16:creationId xmlns:a16="http://schemas.microsoft.com/office/drawing/2014/main" id="{CA27731D-56C3-4CAE-AC8F-1AEE623D67B0}"/>
              </a:ext>
            </a:extLst>
          </p:cNvPr>
          <p:cNvSpPr txBox="1"/>
          <p:nvPr/>
        </p:nvSpPr>
        <p:spPr>
          <a:xfrm>
            <a:off x="3347851" y="1239202"/>
            <a:ext cx="5258171" cy="369332"/>
          </a:xfrm>
          <a:prstGeom prst="rect">
            <a:avLst/>
          </a:prstGeom>
          <a:noFill/>
        </p:spPr>
        <p:txBody>
          <a:bodyPr wrap="none" rtlCol="0">
            <a:spAutoFit/>
          </a:bodyPr>
          <a:lstStyle/>
          <a:p>
            <a:r>
              <a:rPr lang="en-US" dirty="0"/>
              <a:t>Table 6: Cross validation scores for 7 classifiers</a:t>
            </a:r>
            <a:endParaRPr lang="en-IN" dirty="0"/>
          </a:p>
        </p:txBody>
      </p:sp>
    </p:spTree>
    <p:extLst>
      <p:ext uri="{BB962C8B-B14F-4D97-AF65-F5344CB8AC3E}">
        <p14:creationId xmlns:p14="http://schemas.microsoft.com/office/powerpoint/2010/main" val="4106486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46F468C-6AEB-4059-B0C7-12303FE014AC}"/>
              </a:ext>
            </a:extLst>
          </p:cNvPr>
          <p:cNvSpPr>
            <a:spLocks noGrp="1"/>
          </p:cNvSpPr>
          <p:nvPr>
            <p:ph type="ctrTitle"/>
          </p:nvPr>
        </p:nvSpPr>
        <p:spPr>
          <a:xfrm>
            <a:off x="1066800" y="758952"/>
            <a:ext cx="10058400" cy="622173"/>
          </a:xfrm>
        </p:spPr>
        <p:txBody>
          <a:bodyPr>
            <a:normAutofit/>
          </a:bodyPr>
          <a:lstStyle/>
          <a:p>
            <a:r>
              <a:rPr lang="en-US" sz="2800" b="1" dirty="0"/>
              <a:t>CONCLUSION and Future works</a:t>
            </a:r>
          </a:p>
        </p:txBody>
      </p:sp>
      <p:sp>
        <p:nvSpPr>
          <p:cNvPr id="3" name="TextBox 2">
            <a:extLst>
              <a:ext uri="{FF2B5EF4-FFF2-40B4-BE49-F238E27FC236}">
                <a16:creationId xmlns:a16="http://schemas.microsoft.com/office/drawing/2014/main" id="{6ECD92BF-7DC6-4D7C-AAB5-14F8FF282123}"/>
              </a:ext>
            </a:extLst>
          </p:cNvPr>
          <p:cNvSpPr txBox="1"/>
          <p:nvPr/>
        </p:nvSpPr>
        <p:spPr>
          <a:xfrm>
            <a:off x="1171575" y="1574733"/>
            <a:ext cx="9515475"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t>In this work, we developed a classification model for prediction of Irrigation Water Quality Index (IWQI) class.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For classification, we used seven classification algorithms and selected three out of five parameters: EC, Cl− and Na+ for predicting IWQI class. Random Forest Classifier performed the best followed by Gradient Boosting and Neural Networks.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Other parameters such as acidity, oxygen demand etc. can be used in addition to the parameters used here to develop an index covering more factors. Also, dataset covering different types of water bodies can be used to improve the model.</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The proposed work used here can be incorporated into IoT based agricultural systems for </a:t>
            </a:r>
            <a:r>
              <a:rPr lang="en-US" dirty="0" err="1"/>
              <a:t>analysing</a:t>
            </a:r>
            <a:r>
              <a:rPr lang="en-US" dirty="0"/>
              <a:t> irrigation water quality that will be faster and economically feasible compared to manual lab tests. It can also help in deciding the water sample according to crop and soil properties.</a:t>
            </a:r>
            <a:endParaRPr lang="en-IN" dirty="0"/>
          </a:p>
        </p:txBody>
      </p:sp>
    </p:spTree>
    <p:extLst>
      <p:ext uri="{BB962C8B-B14F-4D97-AF65-F5344CB8AC3E}">
        <p14:creationId xmlns:p14="http://schemas.microsoft.com/office/powerpoint/2010/main" val="56611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AFD6-2962-4CAE-ABBA-A56CF17FB516}"/>
              </a:ext>
            </a:extLst>
          </p:cNvPr>
          <p:cNvSpPr>
            <a:spLocks noGrp="1"/>
          </p:cNvSpPr>
          <p:nvPr>
            <p:ph type="ctrTitle"/>
          </p:nvPr>
        </p:nvSpPr>
        <p:spPr>
          <a:xfrm>
            <a:off x="4248864" y="3048497"/>
            <a:ext cx="3694272" cy="761006"/>
          </a:xfrm>
        </p:spPr>
        <p:txBody>
          <a:bodyPr>
            <a:noAutofit/>
          </a:bodyPr>
          <a:lstStyle/>
          <a:p>
            <a:r>
              <a:rPr lang="en-US" sz="4800" b="1" dirty="0"/>
              <a:t>Thank you</a:t>
            </a:r>
            <a:endParaRPr lang="en-IN" sz="4800" b="1" dirty="0"/>
          </a:p>
        </p:txBody>
      </p:sp>
    </p:spTree>
    <p:extLst>
      <p:ext uri="{BB962C8B-B14F-4D97-AF65-F5344CB8AC3E}">
        <p14:creationId xmlns:p14="http://schemas.microsoft.com/office/powerpoint/2010/main" val="358498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444500" y="3135208"/>
            <a:ext cx="3641725" cy="587584"/>
          </a:xfrm>
        </p:spPr>
        <p:txBody>
          <a:bodyPr>
            <a:normAutofit fontScale="90000"/>
          </a:bodyPr>
          <a:lstStyle/>
          <a:p>
            <a:r>
              <a:rPr lang="en-US" b="1" dirty="0">
                <a:solidFill>
                  <a:schemeClr val="tx1"/>
                </a:solidFill>
              </a:rPr>
              <a:t>Introduction(TEMP)</a:t>
            </a:r>
          </a:p>
        </p:txBody>
      </p:sp>
      <p:graphicFrame>
        <p:nvGraphicFramePr>
          <p:cNvPr id="2" name="Diagram 1">
            <a:extLst>
              <a:ext uri="{FF2B5EF4-FFF2-40B4-BE49-F238E27FC236}">
                <a16:creationId xmlns:a16="http://schemas.microsoft.com/office/drawing/2014/main" id="{60026D45-92BC-49D3-A403-CE75D68BB316}"/>
              </a:ext>
            </a:extLst>
          </p:cNvPr>
          <p:cNvGraphicFramePr/>
          <p:nvPr>
            <p:extLst>
              <p:ext uri="{D42A27DB-BD31-4B8C-83A1-F6EECF244321}">
                <p14:modId xmlns:p14="http://schemas.microsoft.com/office/powerpoint/2010/main" val="2836303339"/>
              </p:ext>
            </p:extLst>
          </p:nvPr>
        </p:nvGraphicFramePr>
        <p:xfrm>
          <a:off x="3952875" y="1121093"/>
          <a:ext cx="7286256" cy="4832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195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F1D9-75AF-4917-9153-C57BB247EECA}"/>
              </a:ext>
            </a:extLst>
          </p:cNvPr>
          <p:cNvSpPr>
            <a:spLocks noGrp="1"/>
          </p:cNvSpPr>
          <p:nvPr>
            <p:ph type="ctrTitle"/>
          </p:nvPr>
        </p:nvSpPr>
        <p:spPr>
          <a:xfrm>
            <a:off x="1097280" y="829973"/>
            <a:ext cx="10058400" cy="688108"/>
          </a:xfrm>
        </p:spPr>
        <p:txBody>
          <a:bodyPr>
            <a:normAutofit/>
          </a:bodyPr>
          <a:lstStyle/>
          <a:p>
            <a:r>
              <a:rPr lang="en-US" sz="2800" b="1" dirty="0"/>
              <a:t>Introduction</a:t>
            </a:r>
            <a:endParaRPr lang="en-IN" sz="2800" b="1" dirty="0"/>
          </a:p>
        </p:txBody>
      </p:sp>
      <p:sp>
        <p:nvSpPr>
          <p:cNvPr id="4" name="TextBox 3">
            <a:extLst>
              <a:ext uri="{FF2B5EF4-FFF2-40B4-BE49-F238E27FC236}">
                <a16:creationId xmlns:a16="http://schemas.microsoft.com/office/drawing/2014/main" id="{F17494CA-8260-4300-B7A7-6A420FD26644}"/>
              </a:ext>
            </a:extLst>
          </p:cNvPr>
          <p:cNvSpPr txBox="1"/>
          <p:nvPr/>
        </p:nvSpPr>
        <p:spPr>
          <a:xfrm>
            <a:off x="1097280" y="1779440"/>
            <a:ext cx="10058400" cy="3139321"/>
          </a:xfrm>
          <a:prstGeom prst="rect">
            <a:avLst/>
          </a:prstGeom>
          <a:noFill/>
        </p:spPr>
        <p:txBody>
          <a:bodyPr wrap="square" rtlCol="0">
            <a:spAutoFit/>
          </a:bodyPr>
          <a:lstStyle/>
          <a:p>
            <a:pPr marL="285750" indent="-285750">
              <a:buFont typeface="Wingdings" panose="05000000000000000000" pitchFamily="2" charset="2"/>
              <a:buChar char="v"/>
            </a:pPr>
            <a:r>
              <a:rPr lang="en-US" sz="1800" b="0" i="0" u="none" dirty="0">
                <a:solidFill>
                  <a:schemeClr val="tx1"/>
                </a:solidFill>
              </a:rPr>
              <a:t>Less Productivity in Agriculture Sectors( 50 % workforce contributes 16% to the GDP).</a:t>
            </a:r>
            <a:r>
              <a:rPr lang="en-IN" sz="1800" b="0" i="0" u="none" dirty="0">
                <a:solidFill>
                  <a:schemeClr val="tx1"/>
                </a:solidFill>
              </a:rPr>
              <a:t> </a:t>
            </a:r>
            <a:r>
              <a:rPr lang="en-US" dirty="0"/>
              <a:t>There exists a need to increase the efficiency of each stage in farming and at a cheap cost so that it is affordable. With improvement in technology, these needs can be addressed using innovative solutions like the Internet of Things(IoT).</a:t>
            </a:r>
          </a:p>
          <a:p>
            <a:pPr marL="285750" indent="-285750">
              <a:buFont typeface="Wingdings" panose="05000000000000000000" pitchFamily="2" charset="2"/>
              <a:buChar char="v"/>
            </a:pPr>
            <a:endParaRPr lang="en-US" sz="1800" b="0" i="0" u="none" dirty="0">
              <a:solidFill>
                <a:schemeClr val="tx1"/>
              </a:solidFill>
            </a:endParaRPr>
          </a:p>
          <a:p>
            <a:pPr marL="285750" indent="-285750">
              <a:buFont typeface="Wingdings" panose="05000000000000000000" pitchFamily="2" charset="2"/>
              <a:buChar char="v"/>
            </a:pPr>
            <a:r>
              <a:rPr lang="en-US" sz="1800" b="0" i="0" u="none" dirty="0">
                <a:solidFill>
                  <a:schemeClr val="tx1"/>
                </a:solidFill>
              </a:rPr>
              <a:t>Salinity of water used in irrigation can affect soil nutrients and plant growth as described in the works of Mark[1] and </a:t>
            </a:r>
            <a:r>
              <a:rPr lang="en-US" sz="1800" b="0" i="0" u="none" dirty="0" err="1">
                <a:solidFill>
                  <a:schemeClr val="tx1"/>
                </a:solidFill>
              </a:rPr>
              <a:t>Shrivastav</a:t>
            </a:r>
            <a:r>
              <a:rPr lang="en-US" sz="1800" b="0" i="0" u="none" dirty="0">
                <a:solidFill>
                  <a:schemeClr val="tx1"/>
                </a:solidFill>
              </a:rPr>
              <a:t>[2]. Based on this, </a:t>
            </a:r>
            <a:r>
              <a:rPr lang="en-IN" dirty="0" err="1"/>
              <a:t>Meireles</a:t>
            </a:r>
            <a:r>
              <a:rPr lang="en-IN" dirty="0"/>
              <a:t> developed an Irrigation Water Quality Index(IWQI)[3]. </a:t>
            </a:r>
            <a:endParaRPr lang="en-US" sz="1800" b="0" i="0" u="none" dirty="0">
              <a:solidFill>
                <a:schemeClr val="tx1"/>
              </a:solidFill>
            </a:endParaRP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 this paper we focus on determining irrigation water quality by developing a classification model for prediction of IWQI class based on IWQI developed by </a:t>
            </a:r>
            <a:r>
              <a:rPr lang="en-US" dirty="0" err="1"/>
              <a:t>Meireles</a:t>
            </a:r>
            <a:r>
              <a:rPr lang="en-US" dirty="0"/>
              <a:t>.</a:t>
            </a:r>
          </a:p>
        </p:txBody>
      </p:sp>
      <p:sp>
        <p:nvSpPr>
          <p:cNvPr id="11" name="TextBox 10">
            <a:extLst>
              <a:ext uri="{FF2B5EF4-FFF2-40B4-BE49-F238E27FC236}">
                <a16:creationId xmlns:a16="http://schemas.microsoft.com/office/drawing/2014/main" id="{2D017516-9B58-4693-80A5-4C4605144E26}"/>
              </a:ext>
            </a:extLst>
          </p:cNvPr>
          <p:cNvSpPr txBox="1"/>
          <p:nvPr/>
        </p:nvSpPr>
        <p:spPr>
          <a:xfrm>
            <a:off x="1331873" y="5094563"/>
            <a:ext cx="9589214" cy="1015663"/>
          </a:xfrm>
          <a:prstGeom prst="rect">
            <a:avLst/>
          </a:prstGeom>
          <a:noFill/>
        </p:spPr>
        <p:txBody>
          <a:bodyPr wrap="square" rtlCol="0">
            <a:spAutoFit/>
          </a:bodyPr>
          <a:lstStyle/>
          <a:p>
            <a:r>
              <a:rPr lang="en-US" sz="1200" dirty="0"/>
              <a:t>[1] M. E. </a:t>
            </a:r>
            <a:r>
              <a:rPr lang="en-US" sz="1200" dirty="0" err="1"/>
              <a:t>Grismer</a:t>
            </a:r>
            <a:r>
              <a:rPr lang="en-US" sz="1200" dirty="0"/>
              <a:t> and K. M. Bali, “Drought tip: Use of saline drain water for crop production,” 2015</a:t>
            </a:r>
          </a:p>
          <a:p>
            <a:r>
              <a:rPr lang="en-US" sz="1200" dirty="0"/>
              <a:t>[2] P. Shrivastava and R. Kumar, “Soil salinity: a serious environmental issue and plant growth promoting bacteria as one of the tools for its alleviation,” Saudi journal of biological sciences, vol. 22, no. 2, pp. 123–131, 2015.</a:t>
            </a:r>
          </a:p>
          <a:p>
            <a:r>
              <a:rPr lang="en-US" sz="1200" dirty="0"/>
              <a:t>[3] A. C. M. </a:t>
            </a:r>
            <a:r>
              <a:rPr lang="en-US" sz="1200" dirty="0" err="1"/>
              <a:t>Meireles</a:t>
            </a:r>
            <a:r>
              <a:rPr lang="en-US" sz="1200" dirty="0"/>
              <a:t>, E. M. d. Andrade, L. C. G. Chaves, H. </a:t>
            </a:r>
            <a:r>
              <a:rPr lang="en-US" sz="1200" dirty="0" err="1"/>
              <a:t>Frischkorn</a:t>
            </a:r>
            <a:r>
              <a:rPr lang="en-US" sz="1200" dirty="0"/>
              <a:t>, and L. A. Crisostomo, “A new proposal of the classification of irrigation water,” </a:t>
            </a:r>
            <a:r>
              <a:rPr lang="en-US" sz="1200" dirty="0" err="1"/>
              <a:t>Revista</a:t>
            </a:r>
            <a:r>
              <a:rPr lang="en-US" sz="1200" dirty="0"/>
              <a:t> </a:t>
            </a:r>
            <a:r>
              <a:rPr lang="en-US" sz="1200" dirty="0" err="1"/>
              <a:t>Ciencia</a:t>
            </a:r>
            <a:r>
              <a:rPr lang="en-US" sz="1200" dirty="0"/>
              <a:t> </a:t>
            </a:r>
            <a:r>
              <a:rPr lang="en-US" sz="1200" dirty="0" err="1"/>
              <a:t>Agronomica</a:t>
            </a:r>
            <a:r>
              <a:rPr lang="en-US" sz="1200" dirty="0"/>
              <a:t>, vol. 41, no. 3, pp. 349–357, 2010</a:t>
            </a:r>
            <a:endParaRPr lang="en-IN" sz="1200" dirty="0"/>
          </a:p>
        </p:txBody>
      </p:sp>
    </p:spTree>
    <p:extLst>
      <p:ext uri="{BB962C8B-B14F-4D97-AF65-F5344CB8AC3E}">
        <p14:creationId xmlns:p14="http://schemas.microsoft.com/office/powerpoint/2010/main" val="201793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8C51C-CFFF-4717-BB12-3A7C5BAB3DFE}"/>
              </a:ext>
            </a:extLst>
          </p:cNvPr>
          <p:cNvSpPr>
            <a:spLocks noGrp="1"/>
          </p:cNvSpPr>
          <p:nvPr>
            <p:ph type="ctrTitle"/>
          </p:nvPr>
        </p:nvSpPr>
        <p:spPr>
          <a:xfrm>
            <a:off x="1066800" y="905523"/>
            <a:ext cx="10058400" cy="818876"/>
          </a:xfrm>
        </p:spPr>
        <p:txBody>
          <a:bodyPr>
            <a:normAutofit/>
          </a:bodyPr>
          <a:lstStyle/>
          <a:p>
            <a:r>
              <a:rPr lang="en-US" sz="2800" b="1" dirty="0"/>
              <a:t>Objectives</a:t>
            </a:r>
            <a:endParaRPr lang="en-IN" sz="2800" b="1" dirty="0"/>
          </a:p>
        </p:txBody>
      </p:sp>
      <p:sp>
        <p:nvSpPr>
          <p:cNvPr id="4" name="TextBox 3">
            <a:extLst>
              <a:ext uri="{FF2B5EF4-FFF2-40B4-BE49-F238E27FC236}">
                <a16:creationId xmlns:a16="http://schemas.microsoft.com/office/drawing/2014/main" id="{31F9FF0A-657A-45E7-9AAB-BCE24DE9081E}"/>
              </a:ext>
            </a:extLst>
          </p:cNvPr>
          <p:cNvSpPr txBox="1"/>
          <p:nvPr/>
        </p:nvSpPr>
        <p:spPr>
          <a:xfrm>
            <a:off x="1262109" y="2104007"/>
            <a:ext cx="9667782" cy="3416320"/>
          </a:xfrm>
          <a:prstGeom prst="rect">
            <a:avLst/>
          </a:prstGeom>
          <a:noFill/>
        </p:spPr>
        <p:txBody>
          <a:bodyPr wrap="square" rtlCol="0">
            <a:spAutoFit/>
          </a:bodyPr>
          <a:lstStyle/>
          <a:p>
            <a:pPr marL="285750" indent="-285750">
              <a:buFont typeface="Wingdings" panose="05000000000000000000" pitchFamily="2" charset="2"/>
              <a:buChar char="v"/>
            </a:pPr>
            <a:r>
              <a:rPr lang="en-US" dirty="0"/>
              <a:t>We convert 5 parameters: </a:t>
            </a:r>
            <a:r>
              <a:rPr lang="en-IN" dirty="0"/>
              <a:t>Na</a:t>
            </a:r>
            <a:r>
              <a:rPr lang="en-IN" baseline="30000" dirty="0"/>
              <a:t>+</a:t>
            </a:r>
            <a:r>
              <a:rPr lang="en-IN" dirty="0"/>
              <a:t>, Cl</a:t>
            </a:r>
            <a:r>
              <a:rPr lang="en-IN" baseline="30000" dirty="0"/>
              <a:t>−</a:t>
            </a:r>
            <a:r>
              <a:rPr lang="en-IN" dirty="0"/>
              <a:t>, EC, HCO</a:t>
            </a:r>
            <a:r>
              <a:rPr lang="en-IN" baseline="30000" dirty="0"/>
              <a:t>3−</a:t>
            </a:r>
            <a:r>
              <a:rPr lang="en-IN" dirty="0"/>
              <a:t> and SAR</a:t>
            </a:r>
            <a:r>
              <a:rPr lang="en-US" dirty="0"/>
              <a:t> to quality measurement values which are used to calculate IWQI. We construct IWQI classes using IWQI values for irrigation water.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We reduce 5 parameters to 3 parameters using correlation analysis to save costs of sensors required to implement the proposed work. These parameters are used to classify IWQI using seven classification techniques which are Support Vector Classifier, Neural Networks, Gradient Boosting , Random Forest, Decision Tree, Bagging and Naive Bayes classifier.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We evaluate and choose the best performing classification algorithm to obtain IWQI class for water sample with 3 parameters.</a:t>
            </a:r>
            <a:endParaRPr lang="en-IN" dirty="0"/>
          </a:p>
        </p:txBody>
      </p:sp>
    </p:spTree>
    <p:extLst>
      <p:ext uri="{BB962C8B-B14F-4D97-AF65-F5344CB8AC3E}">
        <p14:creationId xmlns:p14="http://schemas.microsoft.com/office/powerpoint/2010/main" val="428365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A0D0A-2F67-48DD-83E3-595123FA6C4E}"/>
              </a:ext>
            </a:extLst>
          </p:cNvPr>
          <p:cNvSpPr>
            <a:spLocks noGrp="1"/>
          </p:cNvSpPr>
          <p:nvPr>
            <p:ph type="ctrTitle"/>
          </p:nvPr>
        </p:nvSpPr>
        <p:spPr>
          <a:xfrm>
            <a:off x="1097280" y="758952"/>
            <a:ext cx="10058400" cy="794640"/>
          </a:xfrm>
        </p:spPr>
        <p:txBody>
          <a:bodyPr>
            <a:normAutofit/>
          </a:bodyPr>
          <a:lstStyle/>
          <a:p>
            <a:r>
              <a:rPr lang="en-US" sz="2800" b="1" dirty="0"/>
              <a:t>Irrigation water quality index</a:t>
            </a:r>
            <a:endParaRPr lang="en-IN" sz="2800" b="1"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B98FE71-785F-4BAF-B435-BE8DA56BC4A3}"/>
                  </a:ext>
                </a:extLst>
              </p:cNvPr>
              <p:cNvSpPr txBox="1"/>
              <p:nvPr/>
            </p:nvSpPr>
            <p:spPr>
              <a:xfrm>
                <a:off x="1242873" y="1961965"/>
                <a:ext cx="9499107" cy="3416320"/>
              </a:xfrm>
              <a:prstGeom prst="rect">
                <a:avLst/>
              </a:prstGeom>
              <a:noFill/>
            </p:spPr>
            <p:txBody>
              <a:bodyPr wrap="square" rtlCol="0">
                <a:spAutoFit/>
              </a:bodyPr>
              <a:lstStyle/>
              <a:p>
                <a:pPr marL="285750" indent="-285750">
                  <a:buFont typeface="Wingdings" panose="05000000000000000000" pitchFamily="2" charset="2"/>
                  <a:buChar char="v"/>
                </a:pPr>
                <a:r>
                  <a:rPr lang="en-US" dirty="0"/>
                  <a:t>The proposed IWQI is an aggregation of 5 parameters: </a:t>
                </a:r>
                <a:r>
                  <a:rPr lang="en-IN" dirty="0"/>
                  <a:t>Na</a:t>
                </a:r>
                <a:r>
                  <a:rPr lang="en-IN" baseline="30000" dirty="0"/>
                  <a:t>+</a:t>
                </a:r>
                <a:r>
                  <a:rPr lang="en-IN" dirty="0"/>
                  <a:t>, Cl</a:t>
                </a:r>
                <a:r>
                  <a:rPr lang="en-IN" baseline="30000" dirty="0"/>
                  <a:t>−</a:t>
                </a:r>
                <a:r>
                  <a:rPr lang="en-IN" dirty="0"/>
                  <a:t>, EC, HCO</a:t>
                </a:r>
                <a:r>
                  <a:rPr lang="en-IN" baseline="30000" dirty="0"/>
                  <a:t>3−</a:t>
                </a:r>
                <a:r>
                  <a:rPr lang="en-IN" dirty="0"/>
                  <a:t> and SAR. </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These 5 parameters are measured and converted to quality measurement values (q</a:t>
                </a:r>
                <a:r>
                  <a:rPr lang="en-IN" baseline="-25000" dirty="0"/>
                  <a:t>i</a:t>
                </a:r>
                <a:r>
                  <a:rPr lang="en-US" dirty="0"/>
                  <a:t> values) because</a:t>
                </a:r>
              </a:p>
              <a:p>
                <a:pPr marL="742950" lvl="1" indent="-285750">
                  <a:buFont typeface="Arial" panose="020B0604020202020204" pitchFamily="34" charset="0"/>
                  <a:buChar char="•"/>
                </a:pPr>
                <a:r>
                  <a:rPr lang="en-US" dirty="0"/>
                  <a:t>All these parameters have different units</a:t>
                </a:r>
              </a:p>
              <a:p>
                <a:pPr marL="742950" lvl="1" indent="-285750">
                  <a:buFont typeface="Arial" panose="020B0604020202020204" pitchFamily="34" charset="0"/>
                  <a:buChar char="•"/>
                </a:pPr>
                <a:r>
                  <a:rPr lang="en-US" dirty="0"/>
                  <a:t>Water quality decreases if values of the parameters are outside the threshold limits.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After obtaining quality measurement values, IWQI is calculated using the formula: </a:t>
                </a:r>
                <a14:m>
                  <m:oMath xmlns:m="http://schemas.openxmlformats.org/officeDocument/2006/math">
                    <m:r>
                      <a:rPr lang="en-US" b="0" i="1" smtClean="0">
                        <a:latin typeface="Cambria Math" panose="02040503050406030204" pitchFamily="18" charset="0"/>
                      </a:rPr>
                      <m:t>𝐼𝑊𝑄𝐼</m:t>
                    </m:r>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nary>
                  </m:oMath>
                </a14:m>
                <a:r>
                  <a:rPr lang="en-US" dirty="0"/>
                  <a:t> where </a:t>
                </a:r>
                <a:r>
                  <a:rPr lang="en-US" dirty="0" err="1"/>
                  <a:t>w</a:t>
                </a:r>
                <a:r>
                  <a:rPr lang="en-US" baseline="-25000" dirty="0" err="1"/>
                  <a:t>i</a:t>
                </a:r>
                <a:r>
                  <a:rPr lang="en-US" dirty="0"/>
                  <a:t> is the relative weight of the parameters. The values of IWQI are in range 0 – 100 which can be divided into classes as shown in Table </a:t>
                </a:r>
                <a:r>
                  <a:rPr lang="en-US" dirty="0">
                    <a:hlinkClick r:id="rId2" action="ppaction://hlinksldjump"/>
                  </a:rPr>
                  <a:t>1</a:t>
                </a:r>
                <a:endParaRPr lang="en-US" baseline="-25000" dirty="0"/>
              </a:p>
            </p:txBody>
          </p:sp>
        </mc:Choice>
        <mc:Fallback>
          <p:sp>
            <p:nvSpPr>
              <p:cNvPr id="4" name="TextBox 3">
                <a:extLst>
                  <a:ext uri="{FF2B5EF4-FFF2-40B4-BE49-F238E27FC236}">
                    <a16:creationId xmlns:a16="http://schemas.microsoft.com/office/drawing/2014/main" id="{3B98FE71-785F-4BAF-B435-BE8DA56BC4A3}"/>
                  </a:ext>
                </a:extLst>
              </p:cNvPr>
              <p:cNvSpPr txBox="1">
                <a:spLocks noRot="1" noChangeAspect="1" noMove="1" noResize="1" noEditPoints="1" noAdjustHandles="1" noChangeArrowheads="1" noChangeShapeType="1" noTextEdit="1"/>
              </p:cNvSpPr>
              <p:nvPr/>
            </p:nvSpPr>
            <p:spPr>
              <a:xfrm>
                <a:off x="1242873" y="1961965"/>
                <a:ext cx="9499107" cy="3416320"/>
              </a:xfrm>
              <a:prstGeom prst="rect">
                <a:avLst/>
              </a:prstGeom>
              <a:blipFill>
                <a:blip r:embed="rId3"/>
                <a:stretch>
                  <a:fillRect l="-449" t="-1071" r="-1027" b="-11607"/>
                </a:stretch>
              </a:blipFill>
            </p:spPr>
            <p:txBody>
              <a:bodyPr/>
              <a:lstStyle/>
              <a:p>
                <a:r>
                  <a:rPr lang="en-IN">
                    <a:noFill/>
                  </a:rPr>
                  <a:t> </a:t>
                </a:r>
              </a:p>
            </p:txBody>
          </p:sp>
        </mc:Fallback>
      </mc:AlternateContent>
    </p:spTree>
    <p:extLst>
      <p:ext uri="{BB962C8B-B14F-4D97-AF65-F5344CB8AC3E}">
        <p14:creationId xmlns:p14="http://schemas.microsoft.com/office/powerpoint/2010/main" val="2612507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4FFDE09-A1EF-4A14-9262-3BC6C0B71349}"/>
              </a:ext>
            </a:extLst>
          </p:cNvPr>
          <p:cNvGraphicFramePr>
            <a:graphicFrameLocks noGrp="1"/>
          </p:cNvGraphicFramePr>
          <p:nvPr>
            <p:extLst>
              <p:ext uri="{D42A27DB-BD31-4B8C-83A1-F6EECF244321}">
                <p14:modId xmlns:p14="http://schemas.microsoft.com/office/powerpoint/2010/main" val="3813021982"/>
              </p:ext>
            </p:extLst>
          </p:nvPr>
        </p:nvGraphicFramePr>
        <p:xfrm>
          <a:off x="1522058" y="1453137"/>
          <a:ext cx="8782050" cy="4410564"/>
        </p:xfrm>
        <a:graphic>
          <a:graphicData uri="http://schemas.openxmlformats.org/drawingml/2006/table">
            <a:tbl>
              <a:tblPr>
                <a:tableStyleId>{BDBED569-4797-4DF1-A0F4-6AAB3CD982D8}</a:tableStyleId>
              </a:tblPr>
              <a:tblGrid>
                <a:gridCol w="1172245">
                  <a:extLst>
                    <a:ext uri="{9D8B030D-6E8A-4147-A177-3AD203B41FA5}">
                      <a16:colId xmlns:a16="http://schemas.microsoft.com/office/drawing/2014/main" val="2424702970"/>
                    </a:ext>
                  </a:extLst>
                </a:gridCol>
                <a:gridCol w="3448345">
                  <a:extLst>
                    <a:ext uri="{9D8B030D-6E8A-4147-A177-3AD203B41FA5}">
                      <a16:colId xmlns:a16="http://schemas.microsoft.com/office/drawing/2014/main" val="1533814303"/>
                    </a:ext>
                  </a:extLst>
                </a:gridCol>
                <a:gridCol w="4161460">
                  <a:extLst>
                    <a:ext uri="{9D8B030D-6E8A-4147-A177-3AD203B41FA5}">
                      <a16:colId xmlns:a16="http://schemas.microsoft.com/office/drawing/2014/main" val="548866194"/>
                    </a:ext>
                  </a:extLst>
                </a:gridCol>
              </a:tblGrid>
              <a:tr h="285731">
                <a:tc>
                  <a:txBody>
                    <a:bodyPr/>
                    <a:lstStyle/>
                    <a:p>
                      <a:pPr rtl="0" fontAlgn="b"/>
                      <a:r>
                        <a:rPr lang="en-IN" sz="1600" b="1">
                          <a:solidFill>
                            <a:srgbClr val="000000"/>
                          </a:solidFill>
                          <a:effectLst/>
                        </a:rPr>
                        <a:t>IWQI</a:t>
                      </a:r>
                      <a:endParaRPr lang="en-IN" sz="1600" b="1">
                        <a:solidFill>
                          <a:srgbClr val="000000"/>
                        </a:solidFill>
                        <a:effectLst/>
                        <a:latin typeface="Cambria" panose="02040503050406030204" pitchFamily="18" charset="0"/>
                      </a:endParaRPr>
                    </a:p>
                  </a:txBody>
                  <a:tcPr marT="91440" marB="91440" anchor="b"/>
                </a:tc>
                <a:tc>
                  <a:txBody>
                    <a:bodyPr/>
                    <a:lstStyle/>
                    <a:p>
                      <a:pPr rtl="0" fontAlgn="b"/>
                      <a:r>
                        <a:rPr lang="en-IN" sz="1600" b="1" dirty="0">
                          <a:solidFill>
                            <a:srgbClr val="000000"/>
                          </a:solidFill>
                          <a:effectLst/>
                        </a:rPr>
                        <a:t>Soil</a:t>
                      </a:r>
                      <a:endParaRPr lang="en-IN" sz="1600" b="1" dirty="0">
                        <a:solidFill>
                          <a:srgbClr val="000000"/>
                        </a:solidFill>
                        <a:effectLst/>
                        <a:latin typeface="Cambria" panose="02040503050406030204" pitchFamily="18" charset="0"/>
                      </a:endParaRPr>
                    </a:p>
                  </a:txBody>
                  <a:tcPr marT="91440" marB="91440" anchor="b"/>
                </a:tc>
                <a:tc>
                  <a:txBody>
                    <a:bodyPr/>
                    <a:lstStyle/>
                    <a:p>
                      <a:pPr rtl="0" fontAlgn="b"/>
                      <a:r>
                        <a:rPr lang="en-IN" sz="1600" b="1" dirty="0">
                          <a:solidFill>
                            <a:srgbClr val="000000"/>
                          </a:solidFill>
                          <a:effectLst/>
                        </a:rPr>
                        <a:t>Plant</a:t>
                      </a:r>
                      <a:endParaRPr lang="en-IN" sz="1600" b="1" dirty="0">
                        <a:solidFill>
                          <a:srgbClr val="000000"/>
                        </a:solidFill>
                        <a:effectLst/>
                        <a:latin typeface="Cambria" panose="02040503050406030204" pitchFamily="18" charset="0"/>
                      </a:endParaRPr>
                    </a:p>
                  </a:txBody>
                  <a:tcPr marT="91440" marB="91440" anchor="b"/>
                </a:tc>
                <a:extLst>
                  <a:ext uri="{0D108BD9-81ED-4DB2-BD59-A6C34878D82A}">
                    <a16:rowId xmlns:a16="http://schemas.microsoft.com/office/drawing/2014/main" val="242602953"/>
                  </a:ext>
                </a:extLst>
              </a:tr>
              <a:tr h="661797">
                <a:tc>
                  <a:txBody>
                    <a:bodyPr/>
                    <a:lstStyle/>
                    <a:p>
                      <a:pPr rtl="0" fontAlgn="b"/>
                      <a:r>
                        <a:rPr lang="en-IN" sz="1600" b="0">
                          <a:solidFill>
                            <a:srgbClr val="000000"/>
                          </a:solidFill>
                          <a:effectLst/>
                        </a:rPr>
                        <a:t>85–100</a:t>
                      </a:r>
                      <a:endParaRPr lang="en-IN" sz="1600" b="0">
                        <a:solidFill>
                          <a:srgbClr val="000000"/>
                        </a:solidFill>
                        <a:effectLst/>
                        <a:latin typeface="Cambria" panose="02040503050406030204" pitchFamily="18" charset="0"/>
                      </a:endParaRPr>
                    </a:p>
                  </a:txBody>
                  <a:tcPr marT="91440" marB="91440" anchor="b"/>
                </a:tc>
                <a:tc>
                  <a:txBody>
                    <a:bodyPr/>
                    <a:lstStyle/>
                    <a:p>
                      <a:pPr rtl="0" fontAlgn="b"/>
                      <a:r>
                        <a:rPr lang="en-US" sz="1600" b="0">
                          <a:solidFill>
                            <a:srgbClr val="000000"/>
                          </a:solidFill>
                          <a:effectLst/>
                        </a:rPr>
                        <a:t>Can be used for any kind of soil</a:t>
                      </a:r>
                      <a:endParaRPr lang="en-US" sz="1600" b="0">
                        <a:solidFill>
                          <a:srgbClr val="000000"/>
                        </a:solidFill>
                        <a:effectLst/>
                        <a:latin typeface="Cambria" panose="02040503050406030204" pitchFamily="18" charset="0"/>
                      </a:endParaRPr>
                    </a:p>
                  </a:txBody>
                  <a:tcPr marT="91440" marB="91440" anchor="b"/>
                </a:tc>
                <a:tc>
                  <a:txBody>
                    <a:bodyPr/>
                    <a:lstStyle/>
                    <a:p>
                      <a:pPr rtl="0" fontAlgn="b"/>
                      <a:r>
                        <a:rPr lang="en-US" sz="1600" b="0">
                          <a:solidFill>
                            <a:srgbClr val="000000"/>
                          </a:solidFill>
                          <a:effectLst/>
                        </a:rPr>
                        <a:t>Most plants won’t be affected</a:t>
                      </a:r>
                      <a:endParaRPr lang="en-US" sz="1600" b="0">
                        <a:solidFill>
                          <a:srgbClr val="000000"/>
                        </a:solidFill>
                        <a:effectLst/>
                        <a:latin typeface="Cambria" panose="02040503050406030204" pitchFamily="18" charset="0"/>
                      </a:endParaRPr>
                    </a:p>
                  </a:txBody>
                  <a:tcPr marT="91440" marB="91440" anchor="b"/>
                </a:tc>
                <a:extLst>
                  <a:ext uri="{0D108BD9-81ED-4DB2-BD59-A6C34878D82A}">
                    <a16:rowId xmlns:a16="http://schemas.microsoft.com/office/drawing/2014/main" val="3229291378"/>
                  </a:ext>
                </a:extLst>
              </a:tr>
              <a:tr h="638370">
                <a:tc>
                  <a:txBody>
                    <a:bodyPr/>
                    <a:lstStyle/>
                    <a:p>
                      <a:pPr rtl="0" fontAlgn="b"/>
                      <a:r>
                        <a:rPr lang="en-IN" sz="1600" b="0" dirty="0">
                          <a:solidFill>
                            <a:srgbClr val="000000"/>
                          </a:solidFill>
                          <a:effectLst/>
                        </a:rPr>
                        <a:t>70–85</a:t>
                      </a:r>
                      <a:endParaRPr lang="en-IN" sz="1600" b="0" dirty="0">
                        <a:solidFill>
                          <a:srgbClr val="000000"/>
                        </a:solidFill>
                        <a:effectLst/>
                        <a:latin typeface="Cambria" panose="02040503050406030204" pitchFamily="18" charset="0"/>
                      </a:endParaRPr>
                    </a:p>
                  </a:txBody>
                  <a:tcPr marT="91440" marB="91440" anchor="b"/>
                </a:tc>
                <a:tc>
                  <a:txBody>
                    <a:bodyPr/>
                    <a:lstStyle/>
                    <a:p>
                      <a:pPr rtl="0" fontAlgn="b"/>
                      <a:r>
                        <a:rPr lang="en-US" sz="1600" b="0" dirty="0">
                          <a:solidFill>
                            <a:srgbClr val="000000"/>
                          </a:solidFill>
                          <a:effectLst/>
                        </a:rPr>
                        <a:t>Can be used on soil with moderate permeability</a:t>
                      </a:r>
                      <a:endParaRPr lang="en-US" sz="1600" b="0" dirty="0">
                        <a:solidFill>
                          <a:srgbClr val="000000"/>
                        </a:solidFill>
                        <a:effectLst/>
                        <a:latin typeface="Cambria" panose="02040503050406030204" pitchFamily="18" charset="0"/>
                      </a:endParaRPr>
                    </a:p>
                  </a:txBody>
                  <a:tcPr marT="91440" marB="91440" anchor="b"/>
                </a:tc>
                <a:tc>
                  <a:txBody>
                    <a:bodyPr/>
                    <a:lstStyle/>
                    <a:p>
                      <a:pPr rtl="0" fontAlgn="b"/>
                      <a:r>
                        <a:rPr lang="en-US" sz="1600" b="0">
                          <a:solidFill>
                            <a:srgbClr val="000000"/>
                          </a:solidFill>
                          <a:effectLst/>
                        </a:rPr>
                        <a:t>Avoid use in plants with very low salt tolerance</a:t>
                      </a:r>
                      <a:endParaRPr lang="en-US" sz="1600" b="0">
                        <a:solidFill>
                          <a:srgbClr val="000000"/>
                        </a:solidFill>
                        <a:effectLst/>
                        <a:latin typeface="Cambria" panose="02040503050406030204" pitchFamily="18" charset="0"/>
                      </a:endParaRPr>
                    </a:p>
                  </a:txBody>
                  <a:tcPr marT="91440" marB="91440" anchor="b"/>
                </a:tc>
                <a:extLst>
                  <a:ext uri="{0D108BD9-81ED-4DB2-BD59-A6C34878D82A}">
                    <a16:rowId xmlns:a16="http://schemas.microsoft.com/office/drawing/2014/main" val="654453384"/>
                  </a:ext>
                </a:extLst>
              </a:tr>
              <a:tr h="822687">
                <a:tc>
                  <a:txBody>
                    <a:bodyPr/>
                    <a:lstStyle/>
                    <a:p>
                      <a:pPr rtl="0" fontAlgn="b"/>
                      <a:r>
                        <a:rPr lang="en-IN" sz="1600" b="0">
                          <a:solidFill>
                            <a:srgbClr val="000000"/>
                          </a:solidFill>
                          <a:effectLst/>
                        </a:rPr>
                        <a:t>55–70</a:t>
                      </a:r>
                      <a:endParaRPr lang="en-IN" sz="1600" b="0">
                        <a:solidFill>
                          <a:srgbClr val="000000"/>
                        </a:solidFill>
                        <a:effectLst/>
                        <a:latin typeface="Cambria" panose="02040503050406030204" pitchFamily="18" charset="0"/>
                      </a:endParaRPr>
                    </a:p>
                  </a:txBody>
                  <a:tcPr marT="91440" marB="91440" anchor="b"/>
                </a:tc>
                <a:tc>
                  <a:txBody>
                    <a:bodyPr/>
                    <a:lstStyle/>
                    <a:p>
                      <a:pPr rtl="0" fontAlgn="b"/>
                      <a:r>
                        <a:rPr lang="en-US" sz="1600" b="0" dirty="0">
                          <a:solidFill>
                            <a:srgbClr val="000000"/>
                          </a:solidFill>
                          <a:effectLst/>
                        </a:rPr>
                        <a:t>Can be used on soils with moderate to high permeability</a:t>
                      </a:r>
                      <a:endParaRPr lang="en-US" sz="1600" b="0" dirty="0">
                        <a:solidFill>
                          <a:srgbClr val="000000"/>
                        </a:solidFill>
                        <a:effectLst/>
                        <a:latin typeface="Cambria" panose="02040503050406030204" pitchFamily="18" charset="0"/>
                      </a:endParaRPr>
                    </a:p>
                  </a:txBody>
                  <a:tcPr marT="91440" marB="91440" anchor="b"/>
                </a:tc>
                <a:tc>
                  <a:txBody>
                    <a:bodyPr/>
                    <a:lstStyle/>
                    <a:p>
                      <a:pPr rtl="0" fontAlgn="b"/>
                      <a:r>
                        <a:rPr lang="en-US" sz="1600" b="0" dirty="0">
                          <a:solidFill>
                            <a:srgbClr val="000000"/>
                          </a:solidFill>
                          <a:effectLst/>
                        </a:rPr>
                        <a:t>Avoid in plants with low salt tolerance</a:t>
                      </a:r>
                      <a:endParaRPr lang="en-US" sz="1600" b="0" dirty="0">
                        <a:solidFill>
                          <a:srgbClr val="000000"/>
                        </a:solidFill>
                        <a:effectLst/>
                        <a:latin typeface="Cambria" panose="02040503050406030204" pitchFamily="18" charset="0"/>
                      </a:endParaRPr>
                    </a:p>
                  </a:txBody>
                  <a:tcPr marT="91440" marB="91440" anchor="b"/>
                </a:tc>
                <a:extLst>
                  <a:ext uri="{0D108BD9-81ED-4DB2-BD59-A6C34878D82A}">
                    <a16:rowId xmlns:a16="http://schemas.microsoft.com/office/drawing/2014/main" val="4119814767"/>
                  </a:ext>
                </a:extLst>
              </a:tr>
              <a:tr h="1091165">
                <a:tc>
                  <a:txBody>
                    <a:bodyPr/>
                    <a:lstStyle/>
                    <a:p>
                      <a:pPr rtl="0" fontAlgn="b"/>
                      <a:r>
                        <a:rPr lang="en-IN" sz="1600" b="0">
                          <a:solidFill>
                            <a:srgbClr val="000000"/>
                          </a:solidFill>
                          <a:effectLst/>
                        </a:rPr>
                        <a:t>40–55</a:t>
                      </a:r>
                      <a:endParaRPr lang="en-IN" sz="1600" b="0">
                        <a:solidFill>
                          <a:srgbClr val="000000"/>
                        </a:solidFill>
                        <a:effectLst/>
                        <a:latin typeface="Cambria" panose="02040503050406030204" pitchFamily="18" charset="0"/>
                      </a:endParaRPr>
                    </a:p>
                  </a:txBody>
                  <a:tcPr marT="91440" marB="91440" anchor="b"/>
                </a:tc>
                <a:tc>
                  <a:txBody>
                    <a:bodyPr/>
                    <a:lstStyle/>
                    <a:p>
                      <a:pPr rtl="0" fontAlgn="b"/>
                      <a:r>
                        <a:rPr lang="en-US" sz="1600" b="0">
                          <a:solidFill>
                            <a:srgbClr val="000000"/>
                          </a:solidFill>
                          <a:effectLst/>
                        </a:rPr>
                        <a:t>Can be used on soils with high permeability without dense layers</a:t>
                      </a:r>
                      <a:endParaRPr lang="en-US" sz="1600" b="0">
                        <a:solidFill>
                          <a:srgbClr val="000000"/>
                        </a:solidFill>
                        <a:effectLst/>
                        <a:latin typeface="Cambria" panose="02040503050406030204" pitchFamily="18" charset="0"/>
                      </a:endParaRPr>
                    </a:p>
                  </a:txBody>
                  <a:tcPr marT="91440" marB="91440" anchor="b"/>
                </a:tc>
                <a:tc>
                  <a:txBody>
                    <a:bodyPr/>
                    <a:lstStyle/>
                    <a:p>
                      <a:pPr rtl="0" fontAlgn="b"/>
                      <a:r>
                        <a:rPr lang="en-US" sz="1600" b="0">
                          <a:solidFill>
                            <a:srgbClr val="000000"/>
                          </a:solidFill>
                          <a:effectLst/>
                        </a:rPr>
                        <a:t>Used mainly in plants with high salt tolerance. Plants with moderate salt tolerance can be used with some control practices</a:t>
                      </a:r>
                      <a:endParaRPr lang="en-US" sz="1600" b="0">
                        <a:solidFill>
                          <a:srgbClr val="000000"/>
                        </a:solidFill>
                        <a:effectLst/>
                        <a:latin typeface="Cambria" panose="02040503050406030204" pitchFamily="18" charset="0"/>
                      </a:endParaRPr>
                    </a:p>
                  </a:txBody>
                  <a:tcPr marT="91440" marB="91440" anchor="b"/>
                </a:tc>
                <a:extLst>
                  <a:ext uri="{0D108BD9-81ED-4DB2-BD59-A6C34878D82A}">
                    <a16:rowId xmlns:a16="http://schemas.microsoft.com/office/drawing/2014/main" val="1537665515"/>
                  </a:ext>
                </a:extLst>
              </a:tr>
              <a:tr h="554209">
                <a:tc>
                  <a:txBody>
                    <a:bodyPr/>
                    <a:lstStyle/>
                    <a:p>
                      <a:pPr rtl="0" fontAlgn="b"/>
                      <a:r>
                        <a:rPr lang="en-IN" sz="1600" b="0">
                          <a:solidFill>
                            <a:srgbClr val="000000"/>
                          </a:solidFill>
                          <a:effectLst/>
                        </a:rPr>
                        <a:t>0–40</a:t>
                      </a:r>
                      <a:endParaRPr lang="en-IN" sz="1600" b="0">
                        <a:solidFill>
                          <a:srgbClr val="000000"/>
                        </a:solidFill>
                        <a:effectLst/>
                        <a:latin typeface="Cambria" panose="02040503050406030204" pitchFamily="18" charset="0"/>
                      </a:endParaRPr>
                    </a:p>
                  </a:txBody>
                  <a:tcPr marT="91440" marB="91440" anchor="b"/>
                </a:tc>
                <a:tc>
                  <a:txBody>
                    <a:bodyPr/>
                    <a:lstStyle/>
                    <a:p>
                      <a:pPr rtl="0" fontAlgn="b"/>
                      <a:r>
                        <a:rPr lang="en-US" sz="1600" b="0" dirty="0">
                          <a:solidFill>
                            <a:srgbClr val="000000"/>
                          </a:solidFill>
                          <a:effectLst/>
                        </a:rPr>
                        <a:t>Use for irrigation should be avoided</a:t>
                      </a:r>
                      <a:endParaRPr lang="en-US" sz="1600" b="0" dirty="0">
                        <a:solidFill>
                          <a:srgbClr val="000000"/>
                        </a:solidFill>
                        <a:effectLst/>
                        <a:latin typeface="Cambria" panose="02040503050406030204" pitchFamily="18" charset="0"/>
                      </a:endParaRPr>
                    </a:p>
                  </a:txBody>
                  <a:tcPr marT="91440" marB="91440" anchor="b"/>
                </a:tc>
                <a:tc>
                  <a:txBody>
                    <a:bodyPr/>
                    <a:lstStyle/>
                    <a:p>
                      <a:pPr rtl="0" fontAlgn="b"/>
                      <a:r>
                        <a:rPr lang="en-IN" sz="1600" b="0" dirty="0">
                          <a:solidFill>
                            <a:srgbClr val="000000"/>
                          </a:solidFill>
                          <a:effectLst/>
                        </a:rPr>
                        <a:t>Avoid for all plants</a:t>
                      </a:r>
                      <a:endParaRPr lang="en-IN" sz="1600" b="0" dirty="0">
                        <a:solidFill>
                          <a:srgbClr val="000000"/>
                        </a:solidFill>
                        <a:effectLst/>
                        <a:latin typeface="Cambria" panose="02040503050406030204" pitchFamily="18" charset="0"/>
                      </a:endParaRPr>
                    </a:p>
                  </a:txBody>
                  <a:tcPr marT="91440" marB="91440" anchor="b"/>
                </a:tc>
                <a:extLst>
                  <a:ext uri="{0D108BD9-81ED-4DB2-BD59-A6C34878D82A}">
                    <a16:rowId xmlns:a16="http://schemas.microsoft.com/office/drawing/2014/main" val="1849234175"/>
                  </a:ext>
                </a:extLst>
              </a:tr>
            </a:tbl>
          </a:graphicData>
        </a:graphic>
      </p:graphicFrame>
      <p:sp>
        <p:nvSpPr>
          <p:cNvPr id="8" name="TextBox 7">
            <a:extLst>
              <a:ext uri="{FF2B5EF4-FFF2-40B4-BE49-F238E27FC236}">
                <a16:creationId xmlns:a16="http://schemas.microsoft.com/office/drawing/2014/main" id="{074C0B58-2C6A-4372-8266-A3B4D3877B41}"/>
              </a:ext>
            </a:extLst>
          </p:cNvPr>
          <p:cNvSpPr txBox="1"/>
          <p:nvPr/>
        </p:nvSpPr>
        <p:spPr>
          <a:xfrm>
            <a:off x="4274828" y="887767"/>
            <a:ext cx="3642344" cy="369332"/>
          </a:xfrm>
          <a:prstGeom prst="rect">
            <a:avLst/>
          </a:prstGeom>
          <a:noFill/>
        </p:spPr>
        <p:txBody>
          <a:bodyPr wrap="none" rtlCol="0">
            <a:spAutoFit/>
          </a:bodyPr>
          <a:lstStyle/>
          <a:p>
            <a:r>
              <a:rPr lang="en-US" dirty="0"/>
              <a:t>Table 1: Range for IWQI classes</a:t>
            </a:r>
            <a:endParaRPr lang="en-IN" dirty="0"/>
          </a:p>
        </p:txBody>
      </p:sp>
    </p:spTree>
    <p:extLst>
      <p:ext uri="{BB962C8B-B14F-4D97-AF65-F5344CB8AC3E}">
        <p14:creationId xmlns:p14="http://schemas.microsoft.com/office/powerpoint/2010/main" val="139037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5F7B98E-A955-4AC1-9249-7A05E6056CCF}"/>
              </a:ext>
            </a:extLst>
          </p:cNvPr>
          <p:cNvSpPr txBox="1"/>
          <p:nvPr/>
        </p:nvSpPr>
        <p:spPr>
          <a:xfrm>
            <a:off x="1177309" y="1025803"/>
            <a:ext cx="7485817" cy="584775"/>
          </a:xfrm>
          <a:prstGeom prst="rect">
            <a:avLst/>
          </a:prstGeom>
          <a:noFill/>
        </p:spPr>
        <p:txBody>
          <a:bodyPr wrap="square" rtlCol="0">
            <a:spAutoFit/>
          </a:bodyPr>
          <a:lstStyle/>
          <a:p>
            <a:r>
              <a:rPr lang="en-US" sz="3200" b="1" dirty="0"/>
              <a:t>Dataset: Major Ions Dataset</a:t>
            </a:r>
          </a:p>
        </p:txBody>
      </p:sp>
      <p:sp>
        <p:nvSpPr>
          <p:cNvPr id="3" name="TextBox 2">
            <a:extLst>
              <a:ext uri="{FF2B5EF4-FFF2-40B4-BE49-F238E27FC236}">
                <a16:creationId xmlns:a16="http://schemas.microsoft.com/office/drawing/2014/main" id="{29C1A341-222E-4BE1-A0E4-6B6E3766326D}"/>
              </a:ext>
            </a:extLst>
          </p:cNvPr>
          <p:cNvSpPr txBox="1"/>
          <p:nvPr/>
        </p:nvSpPr>
        <p:spPr>
          <a:xfrm>
            <a:off x="1329708" y="2017134"/>
            <a:ext cx="4228177" cy="3139321"/>
          </a:xfrm>
          <a:prstGeom prst="rect">
            <a:avLst/>
          </a:prstGeom>
          <a:noFill/>
        </p:spPr>
        <p:txBody>
          <a:bodyPr wrap="square" rtlCol="0">
            <a:spAutoFit/>
          </a:bodyPr>
          <a:lstStyle/>
          <a:p>
            <a:r>
              <a:rPr lang="en-US" dirty="0"/>
              <a:t>The dataset used in our work was obtained from US Geological Survey of Brackish Groundwater [4]. We select the parameters required to calculate IWQI which are mentioned in Table 2 along with their units. </a:t>
            </a:r>
          </a:p>
          <a:p>
            <a:endParaRPr lang="en-US" dirty="0"/>
          </a:p>
          <a:p>
            <a:r>
              <a:rPr lang="en-US" dirty="0"/>
              <a:t>Sodium, Magnesium and Calcium ions concentrations are used to calculate SAR.</a:t>
            </a:r>
            <a:endParaRPr lang="en-IN" dirty="0"/>
          </a:p>
        </p:txBody>
      </p:sp>
      <p:graphicFrame>
        <p:nvGraphicFramePr>
          <p:cNvPr id="6" name="Table 5">
            <a:extLst>
              <a:ext uri="{FF2B5EF4-FFF2-40B4-BE49-F238E27FC236}">
                <a16:creationId xmlns:a16="http://schemas.microsoft.com/office/drawing/2014/main" id="{10AF8ECB-74EB-401A-B4B9-72F91B22EA45}"/>
              </a:ext>
            </a:extLst>
          </p:cNvPr>
          <p:cNvGraphicFramePr>
            <a:graphicFrameLocks noGrp="1"/>
          </p:cNvGraphicFramePr>
          <p:nvPr>
            <p:extLst>
              <p:ext uri="{D42A27DB-BD31-4B8C-83A1-F6EECF244321}">
                <p14:modId xmlns:p14="http://schemas.microsoft.com/office/powerpoint/2010/main" val="522294773"/>
              </p:ext>
            </p:extLst>
          </p:nvPr>
        </p:nvGraphicFramePr>
        <p:xfrm>
          <a:off x="6634117" y="1865478"/>
          <a:ext cx="4362821" cy="3602430"/>
        </p:xfrm>
        <a:graphic>
          <a:graphicData uri="http://schemas.openxmlformats.org/drawingml/2006/table">
            <a:tbl>
              <a:tblPr>
                <a:tableStyleId>{BDBED569-4797-4DF1-A0F4-6AAB3CD982D8}</a:tableStyleId>
              </a:tblPr>
              <a:tblGrid>
                <a:gridCol w="2080342">
                  <a:extLst>
                    <a:ext uri="{9D8B030D-6E8A-4147-A177-3AD203B41FA5}">
                      <a16:colId xmlns:a16="http://schemas.microsoft.com/office/drawing/2014/main" val="1072835074"/>
                    </a:ext>
                  </a:extLst>
                </a:gridCol>
                <a:gridCol w="2282479">
                  <a:extLst>
                    <a:ext uri="{9D8B030D-6E8A-4147-A177-3AD203B41FA5}">
                      <a16:colId xmlns:a16="http://schemas.microsoft.com/office/drawing/2014/main" val="1271879351"/>
                    </a:ext>
                  </a:extLst>
                </a:gridCol>
              </a:tblGrid>
              <a:tr h="388875">
                <a:tc>
                  <a:txBody>
                    <a:bodyPr/>
                    <a:lstStyle/>
                    <a:p>
                      <a:pPr rtl="0" fontAlgn="b"/>
                      <a:r>
                        <a:rPr lang="en-US" sz="1600" b="1" dirty="0">
                          <a:solidFill>
                            <a:srgbClr val="000000"/>
                          </a:solidFill>
                          <a:effectLst/>
                          <a:latin typeface="+mn-lt"/>
                        </a:rPr>
                        <a:t>N</a:t>
                      </a:r>
                      <a:r>
                        <a:rPr lang="en-IN" sz="1600" b="1" dirty="0" err="1">
                          <a:solidFill>
                            <a:srgbClr val="000000"/>
                          </a:solidFill>
                          <a:effectLst/>
                          <a:latin typeface="+mn-lt"/>
                        </a:rPr>
                        <a:t>ame</a:t>
                      </a:r>
                      <a:r>
                        <a:rPr lang="en-IN" sz="1600" b="1" dirty="0">
                          <a:solidFill>
                            <a:srgbClr val="000000"/>
                          </a:solidFill>
                          <a:effectLst/>
                          <a:latin typeface="+mn-lt"/>
                        </a:rPr>
                        <a:t> of parameter</a:t>
                      </a:r>
                    </a:p>
                  </a:txBody>
                  <a:tcPr marL="45720" marR="45720" anchor="b"/>
                </a:tc>
                <a:tc>
                  <a:txBody>
                    <a:bodyPr/>
                    <a:lstStyle/>
                    <a:p>
                      <a:pPr rtl="0" fontAlgn="b"/>
                      <a:r>
                        <a:rPr lang="en-US" sz="1600" b="1" dirty="0">
                          <a:solidFill>
                            <a:srgbClr val="000000"/>
                          </a:solidFill>
                          <a:effectLst/>
                          <a:latin typeface="+mn-lt"/>
                        </a:rPr>
                        <a:t>Unit</a:t>
                      </a:r>
                      <a:endParaRPr lang="en-IN" sz="1600" b="1" dirty="0">
                        <a:solidFill>
                          <a:srgbClr val="000000"/>
                        </a:solidFill>
                        <a:effectLst/>
                        <a:latin typeface="+mn-lt"/>
                      </a:endParaRPr>
                    </a:p>
                  </a:txBody>
                  <a:tcPr marL="45720" marR="45720" anchor="b"/>
                </a:tc>
                <a:extLst>
                  <a:ext uri="{0D108BD9-81ED-4DB2-BD59-A6C34878D82A}">
                    <a16:rowId xmlns:a16="http://schemas.microsoft.com/office/drawing/2014/main" val="2547742409"/>
                  </a:ext>
                </a:extLst>
              </a:tr>
              <a:tr h="411549">
                <a:tc>
                  <a:txBody>
                    <a:bodyPr/>
                    <a:lstStyle/>
                    <a:p>
                      <a:pPr rtl="0" fontAlgn="b"/>
                      <a:r>
                        <a:rPr lang="en-US" sz="1600" b="0" dirty="0">
                          <a:solidFill>
                            <a:srgbClr val="000000"/>
                          </a:solidFill>
                          <a:effectLst/>
                          <a:latin typeface="+mn-lt"/>
                        </a:rPr>
                        <a:t>Sodium ion</a:t>
                      </a:r>
                      <a:endParaRPr lang="en-IN" sz="1600" b="0" dirty="0">
                        <a:solidFill>
                          <a:srgbClr val="000000"/>
                        </a:solidFill>
                        <a:effectLst/>
                        <a:latin typeface="+mn-lt"/>
                      </a:endParaRPr>
                    </a:p>
                  </a:txBody>
                  <a:tcPr marL="45720" marR="45720" anchor="b"/>
                </a:tc>
                <a:tc>
                  <a:txBody>
                    <a:bodyPr/>
                    <a:lstStyle/>
                    <a:p>
                      <a:pPr rtl="0" fontAlgn="b"/>
                      <a:r>
                        <a:rPr lang="en-US" sz="1600" b="0" dirty="0">
                          <a:solidFill>
                            <a:srgbClr val="000000"/>
                          </a:solidFill>
                          <a:effectLst/>
                          <a:latin typeface="+mn-lt"/>
                        </a:rPr>
                        <a:t>mmol/L</a:t>
                      </a:r>
                    </a:p>
                  </a:txBody>
                  <a:tcPr marL="45720" marR="45720" anchor="b"/>
                </a:tc>
                <a:extLst>
                  <a:ext uri="{0D108BD9-81ED-4DB2-BD59-A6C34878D82A}">
                    <a16:rowId xmlns:a16="http://schemas.microsoft.com/office/drawing/2014/main" val="3067071859"/>
                  </a:ext>
                </a:extLst>
              </a:tr>
              <a:tr h="551276">
                <a:tc>
                  <a:txBody>
                    <a:bodyPr/>
                    <a:lstStyle/>
                    <a:p>
                      <a:pPr rtl="0" fontAlgn="b"/>
                      <a:r>
                        <a:rPr lang="en-US" sz="1600" b="0" dirty="0">
                          <a:solidFill>
                            <a:srgbClr val="000000"/>
                          </a:solidFill>
                          <a:effectLst/>
                          <a:latin typeface="+mn-lt"/>
                        </a:rPr>
                        <a:t>Calcium ion</a:t>
                      </a:r>
                      <a:endParaRPr lang="en-IN" sz="1600" b="0" dirty="0">
                        <a:solidFill>
                          <a:srgbClr val="000000"/>
                        </a:solidFill>
                        <a:effectLst/>
                        <a:latin typeface="+mn-lt"/>
                      </a:endParaRPr>
                    </a:p>
                  </a:txBody>
                  <a:tcPr marL="45720" marR="45720" anchor="b"/>
                </a:tc>
                <a:tc>
                  <a:txBody>
                    <a:bodyPr/>
                    <a:lstStyle/>
                    <a:p>
                      <a:pPr rtl="0" fontAlgn="b"/>
                      <a:r>
                        <a:rPr lang="en-US" sz="1600" b="0" dirty="0">
                          <a:solidFill>
                            <a:srgbClr val="000000"/>
                          </a:solidFill>
                          <a:effectLst/>
                          <a:latin typeface="+mn-lt"/>
                        </a:rPr>
                        <a:t>mmol/L</a:t>
                      </a:r>
                    </a:p>
                  </a:txBody>
                  <a:tcPr marL="45720" marR="45720" anchor="b"/>
                </a:tc>
                <a:extLst>
                  <a:ext uri="{0D108BD9-81ED-4DB2-BD59-A6C34878D82A}">
                    <a16:rowId xmlns:a16="http://schemas.microsoft.com/office/drawing/2014/main" val="2010244828"/>
                  </a:ext>
                </a:extLst>
              </a:tr>
              <a:tr h="511602">
                <a:tc>
                  <a:txBody>
                    <a:bodyPr/>
                    <a:lstStyle/>
                    <a:p>
                      <a:pPr rtl="0" fontAlgn="b"/>
                      <a:r>
                        <a:rPr lang="en-US" sz="1600" b="0" dirty="0">
                          <a:solidFill>
                            <a:srgbClr val="000000"/>
                          </a:solidFill>
                          <a:effectLst/>
                          <a:latin typeface="+mn-lt"/>
                        </a:rPr>
                        <a:t>M</a:t>
                      </a:r>
                      <a:r>
                        <a:rPr lang="en-IN" sz="1600" b="0" dirty="0" err="1">
                          <a:solidFill>
                            <a:srgbClr val="000000"/>
                          </a:solidFill>
                          <a:effectLst/>
                          <a:latin typeface="+mn-lt"/>
                        </a:rPr>
                        <a:t>agnesium</a:t>
                      </a:r>
                      <a:r>
                        <a:rPr lang="en-IN" sz="1600" b="0" dirty="0">
                          <a:solidFill>
                            <a:srgbClr val="000000"/>
                          </a:solidFill>
                          <a:effectLst/>
                          <a:latin typeface="+mn-lt"/>
                        </a:rPr>
                        <a:t> ion</a:t>
                      </a:r>
                    </a:p>
                  </a:txBody>
                  <a:tcPr marL="45720" marR="45720" anchor="b"/>
                </a:tc>
                <a:tc>
                  <a:txBody>
                    <a:bodyPr/>
                    <a:lstStyle/>
                    <a:p>
                      <a:pPr rtl="0" fontAlgn="b"/>
                      <a:r>
                        <a:rPr lang="en-US" sz="1600" b="0" dirty="0">
                          <a:solidFill>
                            <a:srgbClr val="000000"/>
                          </a:solidFill>
                          <a:effectLst/>
                          <a:latin typeface="+mn-lt"/>
                        </a:rPr>
                        <a:t>mmol/L</a:t>
                      </a:r>
                    </a:p>
                  </a:txBody>
                  <a:tcPr marL="45720" marR="45720" anchor="b"/>
                </a:tc>
                <a:extLst>
                  <a:ext uri="{0D108BD9-81ED-4DB2-BD59-A6C34878D82A}">
                    <a16:rowId xmlns:a16="http://schemas.microsoft.com/office/drawing/2014/main" val="3752534289"/>
                  </a:ext>
                </a:extLst>
              </a:tr>
              <a:tr h="678560">
                <a:tc>
                  <a:txBody>
                    <a:bodyPr/>
                    <a:lstStyle/>
                    <a:p>
                      <a:pPr rtl="0" fontAlgn="b"/>
                      <a:r>
                        <a:rPr lang="en-US" sz="1600" b="0" dirty="0">
                          <a:solidFill>
                            <a:srgbClr val="000000"/>
                          </a:solidFill>
                          <a:effectLst/>
                          <a:latin typeface="+mn-lt"/>
                        </a:rPr>
                        <a:t>Chloride ion</a:t>
                      </a:r>
                      <a:endParaRPr lang="en-IN" sz="1600" b="0" dirty="0">
                        <a:solidFill>
                          <a:srgbClr val="000000"/>
                        </a:solidFill>
                        <a:effectLst/>
                        <a:latin typeface="+mn-lt"/>
                      </a:endParaRPr>
                    </a:p>
                  </a:txBody>
                  <a:tcPr marL="45720" marR="45720" anchor="b"/>
                </a:tc>
                <a:tc>
                  <a:txBody>
                    <a:bodyPr/>
                    <a:lstStyle/>
                    <a:p>
                      <a:pPr rtl="0" fontAlgn="b"/>
                      <a:r>
                        <a:rPr lang="en-US" sz="1600" b="0" dirty="0">
                          <a:solidFill>
                            <a:srgbClr val="000000"/>
                          </a:solidFill>
                          <a:effectLst/>
                          <a:latin typeface="+mn-lt"/>
                        </a:rPr>
                        <a:t>mmol/L</a:t>
                      </a:r>
                    </a:p>
                  </a:txBody>
                  <a:tcPr marL="45720" marR="45720" anchor="b"/>
                </a:tc>
                <a:extLst>
                  <a:ext uri="{0D108BD9-81ED-4DB2-BD59-A6C34878D82A}">
                    <a16:rowId xmlns:a16="http://schemas.microsoft.com/office/drawing/2014/main" val="65994142"/>
                  </a:ext>
                </a:extLst>
              </a:tr>
              <a:tr h="671693">
                <a:tc>
                  <a:txBody>
                    <a:bodyPr/>
                    <a:lstStyle/>
                    <a:p>
                      <a:pPr rtl="0" fontAlgn="b"/>
                      <a:r>
                        <a:rPr lang="en-US" sz="1600" b="0" dirty="0">
                          <a:solidFill>
                            <a:srgbClr val="000000"/>
                          </a:solidFill>
                          <a:effectLst/>
                          <a:latin typeface="+mn-lt"/>
                        </a:rPr>
                        <a:t>Electrical conductivity</a:t>
                      </a:r>
                      <a:endParaRPr lang="en-IN" sz="1600" b="0" dirty="0">
                        <a:solidFill>
                          <a:srgbClr val="000000"/>
                        </a:solidFill>
                        <a:effectLst/>
                        <a:latin typeface="+mn-lt"/>
                      </a:endParaRPr>
                    </a:p>
                  </a:txBody>
                  <a:tcPr marL="45720" marR="45720" anchor="b"/>
                </a:tc>
                <a:tc>
                  <a:txBody>
                    <a:bodyPr/>
                    <a:lstStyle/>
                    <a:p>
                      <a:pPr rtl="0" fontAlgn="b"/>
                      <a:r>
                        <a:rPr lang="en-US" sz="1600" b="0" dirty="0" err="1">
                          <a:solidFill>
                            <a:srgbClr val="000000"/>
                          </a:solidFill>
                          <a:effectLst/>
                          <a:latin typeface="+mn-lt"/>
                        </a:rPr>
                        <a:t>dS</a:t>
                      </a:r>
                      <a:r>
                        <a:rPr lang="en-US" sz="1600" b="0" dirty="0">
                          <a:solidFill>
                            <a:srgbClr val="000000"/>
                          </a:solidFill>
                          <a:effectLst/>
                          <a:latin typeface="+mn-lt"/>
                        </a:rPr>
                        <a:t>/cm</a:t>
                      </a:r>
                    </a:p>
                  </a:txBody>
                  <a:tcPr marL="45720" marR="45720" anchor="b"/>
                </a:tc>
                <a:extLst>
                  <a:ext uri="{0D108BD9-81ED-4DB2-BD59-A6C34878D82A}">
                    <a16:rowId xmlns:a16="http://schemas.microsoft.com/office/drawing/2014/main" val="3597448342"/>
                  </a:ext>
                </a:extLst>
              </a:tr>
              <a:tr h="388875">
                <a:tc>
                  <a:txBody>
                    <a:bodyPr/>
                    <a:lstStyle/>
                    <a:p>
                      <a:pPr rtl="0" fontAlgn="b"/>
                      <a:r>
                        <a:rPr lang="en-US" sz="1600" b="0" dirty="0">
                          <a:solidFill>
                            <a:srgbClr val="000000"/>
                          </a:solidFill>
                          <a:effectLst/>
                          <a:latin typeface="+mn-lt"/>
                        </a:rPr>
                        <a:t>Bicarbonate ion</a:t>
                      </a:r>
                      <a:endParaRPr lang="en-IN" sz="1600" b="0" dirty="0">
                        <a:solidFill>
                          <a:srgbClr val="000000"/>
                        </a:solidFill>
                        <a:effectLst/>
                        <a:latin typeface="+mn-lt"/>
                      </a:endParaRPr>
                    </a:p>
                  </a:txBody>
                  <a:tcPr marL="45720" marR="45720" anchor="b"/>
                </a:tc>
                <a:tc>
                  <a:txBody>
                    <a:bodyPr/>
                    <a:lstStyle/>
                    <a:p>
                      <a:pPr rtl="0" fontAlgn="b"/>
                      <a:r>
                        <a:rPr lang="en-US" sz="1600" b="0" dirty="0">
                          <a:solidFill>
                            <a:srgbClr val="000000"/>
                          </a:solidFill>
                          <a:effectLst/>
                          <a:latin typeface="+mn-lt"/>
                        </a:rPr>
                        <a:t>mmol/L</a:t>
                      </a:r>
                    </a:p>
                  </a:txBody>
                  <a:tcPr marL="45720" marR="45720" anchor="b"/>
                </a:tc>
                <a:extLst>
                  <a:ext uri="{0D108BD9-81ED-4DB2-BD59-A6C34878D82A}">
                    <a16:rowId xmlns:a16="http://schemas.microsoft.com/office/drawing/2014/main" val="2274704158"/>
                  </a:ext>
                </a:extLst>
              </a:tr>
            </a:tbl>
          </a:graphicData>
        </a:graphic>
      </p:graphicFrame>
      <p:sp>
        <p:nvSpPr>
          <p:cNvPr id="11" name="TextBox 10">
            <a:extLst>
              <a:ext uri="{FF2B5EF4-FFF2-40B4-BE49-F238E27FC236}">
                <a16:creationId xmlns:a16="http://schemas.microsoft.com/office/drawing/2014/main" id="{42847103-4255-4003-9E19-58D4425569AA}"/>
              </a:ext>
            </a:extLst>
          </p:cNvPr>
          <p:cNvSpPr txBox="1"/>
          <p:nvPr/>
        </p:nvSpPr>
        <p:spPr>
          <a:xfrm>
            <a:off x="1262385" y="5666255"/>
            <a:ext cx="9667229" cy="461665"/>
          </a:xfrm>
          <a:prstGeom prst="rect">
            <a:avLst/>
          </a:prstGeom>
          <a:noFill/>
        </p:spPr>
        <p:txBody>
          <a:bodyPr wrap="square" rtlCol="0">
            <a:spAutoFit/>
          </a:bodyPr>
          <a:lstStyle/>
          <a:p>
            <a:r>
              <a:rPr lang="en-US" sz="1200" dirty="0"/>
              <a:t>[4] S. Qi and A. Harris, “Geochemical database for the brackish groundwater assessment of the united states,” US Geological Survey data release, 2017.</a:t>
            </a:r>
            <a:endParaRPr lang="en-IN" sz="1200" dirty="0"/>
          </a:p>
        </p:txBody>
      </p:sp>
      <p:sp>
        <p:nvSpPr>
          <p:cNvPr id="12" name="TextBox 11">
            <a:extLst>
              <a:ext uri="{FF2B5EF4-FFF2-40B4-BE49-F238E27FC236}">
                <a16:creationId xmlns:a16="http://schemas.microsoft.com/office/drawing/2014/main" id="{7C133A3B-4D32-4135-961F-BB524618C447}"/>
              </a:ext>
            </a:extLst>
          </p:cNvPr>
          <p:cNvSpPr txBox="1"/>
          <p:nvPr/>
        </p:nvSpPr>
        <p:spPr>
          <a:xfrm>
            <a:off x="7246628" y="1444365"/>
            <a:ext cx="3001143" cy="369332"/>
          </a:xfrm>
          <a:prstGeom prst="rect">
            <a:avLst/>
          </a:prstGeom>
          <a:noFill/>
        </p:spPr>
        <p:txBody>
          <a:bodyPr wrap="none" rtlCol="0">
            <a:spAutoFit/>
          </a:bodyPr>
          <a:lstStyle/>
          <a:p>
            <a:r>
              <a:rPr lang="en-US" dirty="0"/>
              <a:t>Table 2: IWQI parameters</a:t>
            </a:r>
            <a:endParaRPr lang="en-IN" dirty="0"/>
          </a:p>
        </p:txBody>
      </p:sp>
    </p:spTree>
    <p:extLst>
      <p:ext uri="{BB962C8B-B14F-4D97-AF65-F5344CB8AC3E}">
        <p14:creationId xmlns:p14="http://schemas.microsoft.com/office/powerpoint/2010/main" val="2970848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1B9C-E1D1-4872-9674-C2635948D95A}"/>
              </a:ext>
            </a:extLst>
          </p:cNvPr>
          <p:cNvSpPr>
            <a:spLocks noGrp="1"/>
          </p:cNvSpPr>
          <p:nvPr>
            <p:ph type="ctrTitle"/>
          </p:nvPr>
        </p:nvSpPr>
        <p:spPr>
          <a:xfrm>
            <a:off x="1097280" y="758952"/>
            <a:ext cx="10058400" cy="732497"/>
          </a:xfrm>
        </p:spPr>
        <p:txBody>
          <a:bodyPr>
            <a:normAutofit/>
          </a:bodyPr>
          <a:lstStyle/>
          <a:p>
            <a:r>
              <a:rPr lang="en-US" sz="2400" b="1" dirty="0"/>
              <a:t>Developing the classification model</a:t>
            </a:r>
            <a:endParaRPr lang="en-IN" sz="2400" b="1" dirty="0"/>
          </a:p>
        </p:txBody>
      </p:sp>
      <p:sp>
        <p:nvSpPr>
          <p:cNvPr id="4" name="TextBox 3">
            <a:extLst>
              <a:ext uri="{FF2B5EF4-FFF2-40B4-BE49-F238E27FC236}">
                <a16:creationId xmlns:a16="http://schemas.microsoft.com/office/drawing/2014/main" id="{FA2A22BA-9549-4B56-89EB-3954D67ABB69}"/>
              </a:ext>
            </a:extLst>
          </p:cNvPr>
          <p:cNvSpPr txBox="1"/>
          <p:nvPr/>
        </p:nvSpPr>
        <p:spPr>
          <a:xfrm>
            <a:off x="1221567" y="1908698"/>
            <a:ext cx="9520414" cy="3693319"/>
          </a:xfrm>
          <a:prstGeom prst="rect">
            <a:avLst/>
          </a:prstGeom>
          <a:noFill/>
        </p:spPr>
        <p:txBody>
          <a:bodyPr wrap="square" rtlCol="0">
            <a:spAutoFit/>
          </a:bodyPr>
          <a:lstStyle/>
          <a:p>
            <a:r>
              <a:rPr lang="en-US" dirty="0"/>
              <a:t>We calculate IWQI using 5 parameters from Major ions dataset and convert them to IWQI classes according to ranges given in Table 1.</a:t>
            </a:r>
          </a:p>
          <a:p>
            <a:endParaRPr lang="en-US" dirty="0"/>
          </a:p>
          <a:p>
            <a:r>
              <a:rPr lang="en-US" dirty="0"/>
              <a:t>We perform correlation analysis on the parameters in IWQI which is given in Table 3. The following observations are made: </a:t>
            </a:r>
          </a:p>
          <a:p>
            <a:pPr marL="342900" indent="-342900">
              <a:buAutoNum type="arabicParenR"/>
            </a:pPr>
            <a:r>
              <a:rPr lang="en-US" dirty="0"/>
              <a:t>Cl</a:t>
            </a:r>
            <a:r>
              <a:rPr lang="en-US" baseline="30000" dirty="0"/>
              <a:t>−</a:t>
            </a:r>
            <a:r>
              <a:rPr lang="en-US" dirty="0"/>
              <a:t> is highly correlated with EC and Na</a:t>
            </a:r>
            <a:r>
              <a:rPr lang="en-US" baseline="30000" dirty="0"/>
              <a:t>+</a:t>
            </a:r>
            <a:r>
              <a:rPr lang="en-US" dirty="0"/>
              <a:t>. </a:t>
            </a:r>
          </a:p>
          <a:p>
            <a:pPr marL="342900" indent="-342900">
              <a:buAutoNum type="arabicParenR"/>
            </a:pPr>
            <a:r>
              <a:rPr lang="en-US" dirty="0"/>
              <a:t>Na</a:t>
            </a:r>
            <a:r>
              <a:rPr lang="en-US" baseline="30000" dirty="0"/>
              <a:t>+</a:t>
            </a:r>
            <a:r>
              <a:rPr lang="en-US" dirty="0"/>
              <a:t> is highly correlated with all the parameters. </a:t>
            </a:r>
          </a:p>
          <a:p>
            <a:pPr marL="342900" indent="-342900">
              <a:buAutoNum type="arabicParenR"/>
            </a:pPr>
            <a:r>
              <a:rPr lang="en-US" dirty="0"/>
              <a:t>EC is highly correlated with all the parameters except SAR. </a:t>
            </a:r>
          </a:p>
          <a:p>
            <a:pPr marL="342900" indent="-342900">
              <a:buAutoNum type="arabicParenR"/>
            </a:pPr>
            <a:r>
              <a:rPr lang="en-US" dirty="0"/>
              <a:t>HCO</a:t>
            </a:r>
            <a:r>
              <a:rPr lang="en-US" baseline="30000" dirty="0"/>
              <a:t>3− </a:t>
            </a:r>
            <a:r>
              <a:rPr lang="en-US" dirty="0"/>
              <a:t>is highly correlated with EC. </a:t>
            </a:r>
          </a:p>
          <a:p>
            <a:pPr marL="342900" indent="-342900">
              <a:buAutoNum type="arabicParenR"/>
            </a:pPr>
            <a:r>
              <a:rPr lang="en-US" dirty="0"/>
              <a:t>IWQI is highly correlated with Cl</a:t>
            </a:r>
            <a:r>
              <a:rPr lang="en-US" baseline="30000" dirty="0"/>
              <a:t>−</a:t>
            </a:r>
            <a:r>
              <a:rPr lang="en-US" dirty="0"/>
              <a:t>, Na</a:t>
            </a:r>
            <a:r>
              <a:rPr lang="en-US" baseline="30000" dirty="0"/>
              <a:t>+</a:t>
            </a:r>
            <a:r>
              <a:rPr lang="en-US" dirty="0"/>
              <a:t> and EC.</a:t>
            </a:r>
          </a:p>
          <a:p>
            <a:endParaRPr lang="en-US" dirty="0"/>
          </a:p>
          <a:p>
            <a:r>
              <a:rPr lang="en-US" dirty="0"/>
              <a:t>We select 3 parameters: Cl</a:t>
            </a:r>
            <a:r>
              <a:rPr lang="en-US" baseline="30000" dirty="0"/>
              <a:t>−</a:t>
            </a:r>
            <a:r>
              <a:rPr lang="en-US" dirty="0"/>
              <a:t>, Na</a:t>
            </a:r>
            <a:r>
              <a:rPr lang="en-US" baseline="30000" dirty="0"/>
              <a:t>+</a:t>
            </a:r>
            <a:r>
              <a:rPr lang="en-US" dirty="0"/>
              <a:t> and EC according to their correlation with IWQI as features for the classification algorithm.</a:t>
            </a:r>
          </a:p>
        </p:txBody>
      </p:sp>
    </p:spTree>
    <p:extLst>
      <p:ext uri="{BB962C8B-B14F-4D97-AF65-F5344CB8AC3E}">
        <p14:creationId xmlns:p14="http://schemas.microsoft.com/office/powerpoint/2010/main" val="3570618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E9FA6FE-50F3-4FF7-89FF-C3366AD9D1CA}"/>
              </a:ext>
            </a:extLst>
          </p:cNvPr>
          <p:cNvGraphicFramePr>
            <a:graphicFrameLocks noGrp="1"/>
          </p:cNvGraphicFramePr>
          <p:nvPr>
            <p:extLst>
              <p:ext uri="{D42A27DB-BD31-4B8C-83A1-F6EECF244321}">
                <p14:modId xmlns:p14="http://schemas.microsoft.com/office/powerpoint/2010/main" val="2504253362"/>
              </p:ext>
            </p:extLst>
          </p:nvPr>
        </p:nvGraphicFramePr>
        <p:xfrm>
          <a:off x="2619596" y="1731293"/>
          <a:ext cx="6952807" cy="2987040"/>
        </p:xfrm>
        <a:graphic>
          <a:graphicData uri="http://schemas.openxmlformats.org/drawingml/2006/table">
            <a:tbl>
              <a:tblPr>
                <a:tableStyleId>{BDBED569-4797-4DF1-A0F4-6AAB3CD982D8}</a:tableStyleId>
              </a:tblPr>
              <a:tblGrid>
                <a:gridCol w="1292449">
                  <a:extLst>
                    <a:ext uri="{9D8B030D-6E8A-4147-A177-3AD203B41FA5}">
                      <a16:colId xmlns:a16="http://schemas.microsoft.com/office/drawing/2014/main" val="3779846944"/>
                    </a:ext>
                  </a:extLst>
                </a:gridCol>
                <a:gridCol w="943393">
                  <a:extLst>
                    <a:ext uri="{9D8B030D-6E8A-4147-A177-3AD203B41FA5}">
                      <a16:colId xmlns:a16="http://schemas.microsoft.com/office/drawing/2014/main" val="292472983"/>
                    </a:ext>
                  </a:extLst>
                </a:gridCol>
                <a:gridCol w="943393">
                  <a:extLst>
                    <a:ext uri="{9D8B030D-6E8A-4147-A177-3AD203B41FA5}">
                      <a16:colId xmlns:a16="http://schemas.microsoft.com/office/drawing/2014/main" val="2499320791"/>
                    </a:ext>
                  </a:extLst>
                </a:gridCol>
                <a:gridCol w="943393">
                  <a:extLst>
                    <a:ext uri="{9D8B030D-6E8A-4147-A177-3AD203B41FA5}">
                      <a16:colId xmlns:a16="http://schemas.microsoft.com/office/drawing/2014/main" val="1564673373"/>
                    </a:ext>
                  </a:extLst>
                </a:gridCol>
                <a:gridCol w="943393">
                  <a:extLst>
                    <a:ext uri="{9D8B030D-6E8A-4147-A177-3AD203B41FA5}">
                      <a16:colId xmlns:a16="http://schemas.microsoft.com/office/drawing/2014/main" val="2488521630"/>
                    </a:ext>
                  </a:extLst>
                </a:gridCol>
                <a:gridCol w="943393">
                  <a:extLst>
                    <a:ext uri="{9D8B030D-6E8A-4147-A177-3AD203B41FA5}">
                      <a16:colId xmlns:a16="http://schemas.microsoft.com/office/drawing/2014/main" val="817945298"/>
                    </a:ext>
                  </a:extLst>
                </a:gridCol>
                <a:gridCol w="943393">
                  <a:extLst>
                    <a:ext uri="{9D8B030D-6E8A-4147-A177-3AD203B41FA5}">
                      <a16:colId xmlns:a16="http://schemas.microsoft.com/office/drawing/2014/main" val="199302787"/>
                    </a:ext>
                  </a:extLst>
                </a:gridCol>
              </a:tblGrid>
              <a:tr h="160020">
                <a:tc>
                  <a:txBody>
                    <a:bodyPr/>
                    <a:lstStyle/>
                    <a:p>
                      <a:pPr rtl="0" fontAlgn="b"/>
                      <a:endParaRPr lang="en-IN" sz="1600" b="1" dirty="0">
                        <a:effectLst/>
                      </a:endParaRPr>
                    </a:p>
                  </a:txBody>
                  <a:tcPr marT="91440" marB="91440" anchor="b"/>
                </a:tc>
                <a:tc>
                  <a:txBody>
                    <a:bodyPr/>
                    <a:lstStyle/>
                    <a:p>
                      <a:pPr rtl="0" fontAlgn="b"/>
                      <a:r>
                        <a:rPr lang="en-IN" sz="1600" b="1" dirty="0">
                          <a:solidFill>
                            <a:srgbClr val="000000"/>
                          </a:solidFill>
                          <a:effectLst/>
                        </a:rPr>
                        <a:t>Cl</a:t>
                      </a:r>
                      <a:r>
                        <a:rPr lang="en-IN" sz="1600" b="1" baseline="30000" dirty="0">
                          <a:solidFill>
                            <a:srgbClr val="000000"/>
                          </a:solidFill>
                          <a:effectLst/>
                        </a:rPr>
                        <a:t>-</a:t>
                      </a:r>
                    </a:p>
                  </a:txBody>
                  <a:tcPr marT="91440" marB="91440" anchor="b"/>
                </a:tc>
                <a:tc>
                  <a:txBody>
                    <a:bodyPr/>
                    <a:lstStyle/>
                    <a:p>
                      <a:pPr rtl="0" fontAlgn="b"/>
                      <a:r>
                        <a:rPr lang="en-IN" sz="1600" b="1" dirty="0">
                          <a:solidFill>
                            <a:srgbClr val="000000"/>
                          </a:solidFill>
                          <a:effectLst/>
                        </a:rPr>
                        <a:t>Na</a:t>
                      </a:r>
                      <a:r>
                        <a:rPr lang="en-IN" sz="1600" b="1" baseline="30000" dirty="0">
                          <a:solidFill>
                            <a:srgbClr val="000000"/>
                          </a:solidFill>
                          <a:effectLst/>
                        </a:rPr>
                        <a:t>+</a:t>
                      </a:r>
                    </a:p>
                  </a:txBody>
                  <a:tcPr marT="91440" marB="91440" anchor="b"/>
                </a:tc>
                <a:tc>
                  <a:txBody>
                    <a:bodyPr/>
                    <a:lstStyle/>
                    <a:p>
                      <a:pPr rtl="0" fontAlgn="b"/>
                      <a:r>
                        <a:rPr lang="en-IN" sz="1600" b="1" dirty="0">
                          <a:solidFill>
                            <a:srgbClr val="000000"/>
                          </a:solidFill>
                          <a:effectLst/>
                        </a:rPr>
                        <a:t>EC</a:t>
                      </a:r>
                    </a:p>
                  </a:txBody>
                  <a:tcPr marT="91440" marB="91440" anchor="b"/>
                </a:tc>
                <a:tc>
                  <a:txBody>
                    <a:bodyPr/>
                    <a:lstStyle/>
                    <a:p>
                      <a:pPr rtl="0" fontAlgn="b"/>
                      <a:r>
                        <a:rPr lang="en-IN" sz="1600" b="1" dirty="0">
                          <a:solidFill>
                            <a:srgbClr val="000000"/>
                          </a:solidFill>
                          <a:effectLst/>
                        </a:rPr>
                        <a:t>HCO</a:t>
                      </a:r>
                      <a:r>
                        <a:rPr lang="en-IN" sz="1600" b="1" baseline="30000" dirty="0">
                          <a:solidFill>
                            <a:srgbClr val="000000"/>
                          </a:solidFill>
                          <a:effectLst/>
                        </a:rPr>
                        <a:t>3-</a:t>
                      </a:r>
                    </a:p>
                  </a:txBody>
                  <a:tcPr marT="91440" marB="91440" anchor="b"/>
                </a:tc>
                <a:tc>
                  <a:txBody>
                    <a:bodyPr/>
                    <a:lstStyle/>
                    <a:p>
                      <a:pPr rtl="0" fontAlgn="b"/>
                      <a:r>
                        <a:rPr lang="en-IN" sz="1600" b="1" dirty="0">
                          <a:solidFill>
                            <a:srgbClr val="000000"/>
                          </a:solidFill>
                          <a:effectLst/>
                        </a:rPr>
                        <a:t>SAR</a:t>
                      </a:r>
                    </a:p>
                  </a:txBody>
                  <a:tcPr marT="91440" marB="91440" anchor="b"/>
                </a:tc>
                <a:tc>
                  <a:txBody>
                    <a:bodyPr/>
                    <a:lstStyle/>
                    <a:p>
                      <a:pPr rtl="0" fontAlgn="b"/>
                      <a:r>
                        <a:rPr lang="en-IN" sz="1600" b="1" dirty="0">
                          <a:solidFill>
                            <a:srgbClr val="000000"/>
                          </a:solidFill>
                          <a:effectLst/>
                        </a:rPr>
                        <a:t>IWQI</a:t>
                      </a:r>
                    </a:p>
                  </a:txBody>
                  <a:tcPr marT="91440" marB="91440" anchor="b"/>
                </a:tc>
                <a:extLst>
                  <a:ext uri="{0D108BD9-81ED-4DB2-BD59-A6C34878D82A}">
                    <a16:rowId xmlns:a16="http://schemas.microsoft.com/office/drawing/2014/main" val="2363500920"/>
                  </a:ext>
                </a:extLst>
              </a:tr>
              <a:tr h="160020">
                <a:tc>
                  <a:txBody>
                    <a:bodyPr/>
                    <a:lstStyle/>
                    <a:p>
                      <a:pPr rtl="0" fontAlgn="b"/>
                      <a:r>
                        <a:rPr lang="en-IN" sz="1600" b="1" dirty="0">
                          <a:solidFill>
                            <a:srgbClr val="000000"/>
                          </a:solidFill>
                          <a:effectLst/>
                        </a:rPr>
                        <a:t>Cl</a:t>
                      </a:r>
                      <a:r>
                        <a:rPr lang="en-IN" sz="1600" b="1" baseline="30000" dirty="0">
                          <a:solidFill>
                            <a:srgbClr val="000000"/>
                          </a:solidFill>
                          <a:effectLst/>
                        </a:rPr>
                        <a:t>-</a:t>
                      </a:r>
                    </a:p>
                  </a:txBody>
                  <a:tcPr marT="91440" marB="91440" anchor="b"/>
                </a:tc>
                <a:tc>
                  <a:txBody>
                    <a:bodyPr/>
                    <a:lstStyle/>
                    <a:p>
                      <a:pPr algn="r" rtl="0" fontAlgn="b"/>
                      <a:r>
                        <a:rPr lang="en-IN" sz="1600" dirty="0">
                          <a:solidFill>
                            <a:srgbClr val="000000"/>
                          </a:solidFill>
                          <a:effectLst/>
                        </a:rPr>
                        <a:t>1</a:t>
                      </a:r>
                    </a:p>
                  </a:txBody>
                  <a:tcPr marT="91440" marB="91440" anchor="b"/>
                </a:tc>
                <a:tc>
                  <a:txBody>
                    <a:bodyPr/>
                    <a:lstStyle/>
                    <a:p>
                      <a:pPr algn="r" rtl="0" fontAlgn="b"/>
                      <a:r>
                        <a:rPr lang="en-IN" sz="1600" dirty="0">
                          <a:solidFill>
                            <a:srgbClr val="000000"/>
                          </a:solidFill>
                          <a:effectLst/>
                        </a:rPr>
                        <a:t>0.467</a:t>
                      </a:r>
                    </a:p>
                  </a:txBody>
                  <a:tcPr marT="91440" marB="91440" anchor="b"/>
                </a:tc>
                <a:tc>
                  <a:txBody>
                    <a:bodyPr/>
                    <a:lstStyle/>
                    <a:p>
                      <a:pPr algn="r" rtl="0" fontAlgn="b"/>
                      <a:r>
                        <a:rPr lang="en-IN" sz="1600" dirty="0">
                          <a:solidFill>
                            <a:srgbClr val="000000"/>
                          </a:solidFill>
                          <a:effectLst/>
                        </a:rPr>
                        <a:t>0.506</a:t>
                      </a:r>
                    </a:p>
                  </a:txBody>
                  <a:tcPr marT="91440" marB="91440" anchor="b"/>
                </a:tc>
                <a:tc>
                  <a:txBody>
                    <a:bodyPr/>
                    <a:lstStyle/>
                    <a:p>
                      <a:pPr algn="r" rtl="0" fontAlgn="b"/>
                      <a:r>
                        <a:rPr lang="en-IN" sz="1600" dirty="0">
                          <a:solidFill>
                            <a:srgbClr val="000000"/>
                          </a:solidFill>
                          <a:effectLst/>
                        </a:rPr>
                        <a:t>0.159</a:t>
                      </a:r>
                    </a:p>
                  </a:txBody>
                  <a:tcPr marT="91440" marB="91440" anchor="b"/>
                </a:tc>
                <a:tc>
                  <a:txBody>
                    <a:bodyPr/>
                    <a:lstStyle/>
                    <a:p>
                      <a:pPr algn="r" rtl="0" fontAlgn="b"/>
                      <a:r>
                        <a:rPr lang="en-IN" sz="1600">
                          <a:solidFill>
                            <a:srgbClr val="000000"/>
                          </a:solidFill>
                          <a:effectLst/>
                        </a:rPr>
                        <a:t>0.083</a:t>
                      </a:r>
                    </a:p>
                  </a:txBody>
                  <a:tcPr marT="91440" marB="91440" anchor="b"/>
                </a:tc>
                <a:tc>
                  <a:txBody>
                    <a:bodyPr/>
                    <a:lstStyle/>
                    <a:p>
                      <a:pPr algn="r" rtl="0" fontAlgn="b"/>
                      <a:r>
                        <a:rPr lang="en-IN" sz="1600">
                          <a:solidFill>
                            <a:srgbClr val="000000"/>
                          </a:solidFill>
                          <a:effectLst/>
                        </a:rPr>
                        <a:t>0.44</a:t>
                      </a:r>
                    </a:p>
                  </a:txBody>
                  <a:tcPr marT="91440" marB="91440" anchor="b"/>
                </a:tc>
                <a:extLst>
                  <a:ext uri="{0D108BD9-81ED-4DB2-BD59-A6C34878D82A}">
                    <a16:rowId xmlns:a16="http://schemas.microsoft.com/office/drawing/2014/main" val="3392726032"/>
                  </a:ext>
                </a:extLst>
              </a:tr>
              <a:tr h="160020">
                <a:tc>
                  <a:txBody>
                    <a:bodyPr/>
                    <a:lstStyle/>
                    <a:p>
                      <a:pPr rtl="0" fontAlgn="b"/>
                      <a:r>
                        <a:rPr lang="en-IN" sz="1600" b="1" dirty="0">
                          <a:solidFill>
                            <a:srgbClr val="000000"/>
                          </a:solidFill>
                          <a:effectLst/>
                        </a:rPr>
                        <a:t>Na</a:t>
                      </a:r>
                      <a:r>
                        <a:rPr lang="en-IN" sz="1600" b="1" baseline="30000" dirty="0">
                          <a:solidFill>
                            <a:srgbClr val="000000"/>
                          </a:solidFill>
                          <a:effectLst/>
                        </a:rPr>
                        <a:t>+</a:t>
                      </a:r>
                    </a:p>
                  </a:txBody>
                  <a:tcPr marT="91440" marB="91440" anchor="b"/>
                </a:tc>
                <a:tc>
                  <a:txBody>
                    <a:bodyPr/>
                    <a:lstStyle/>
                    <a:p>
                      <a:pPr algn="r" rtl="0" fontAlgn="b"/>
                      <a:r>
                        <a:rPr lang="en-IN" sz="1600" dirty="0">
                          <a:solidFill>
                            <a:srgbClr val="000000"/>
                          </a:solidFill>
                          <a:effectLst/>
                        </a:rPr>
                        <a:t>0.467</a:t>
                      </a:r>
                    </a:p>
                  </a:txBody>
                  <a:tcPr marT="91440" marB="91440" anchor="b"/>
                </a:tc>
                <a:tc>
                  <a:txBody>
                    <a:bodyPr/>
                    <a:lstStyle/>
                    <a:p>
                      <a:pPr algn="r" rtl="0" fontAlgn="b"/>
                      <a:r>
                        <a:rPr lang="en-IN" sz="1600">
                          <a:solidFill>
                            <a:srgbClr val="000000"/>
                          </a:solidFill>
                          <a:effectLst/>
                        </a:rPr>
                        <a:t>1</a:t>
                      </a:r>
                    </a:p>
                  </a:txBody>
                  <a:tcPr marT="91440" marB="91440" anchor="b"/>
                </a:tc>
                <a:tc>
                  <a:txBody>
                    <a:bodyPr/>
                    <a:lstStyle/>
                    <a:p>
                      <a:pPr algn="r" rtl="0" fontAlgn="b"/>
                      <a:r>
                        <a:rPr lang="en-IN" sz="1600">
                          <a:solidFill>
                            <a:srgbClr val="000000"/>
                          </a:solidFill>
                          <a:effectLst/>
                        </a:rPr>
                        <a:t>0.482</a:t>
                      </a:r>
                    </a:p>
                  </a:txBody>
                  <a:tcPr marT="91440" marB="91440" anchor="b"/>
                </a:tc>
                <a:tc>
                  <a:txBody>
                    <a:bodyPr/>
                    <a:lstStyle/>
                    <a:p>
                      <a:pPr algn="r" rtl="0" fontAlgn="b"/>
                      <a:r>
                        <a:rPr lang="en-IN" sz="1600">
                          <a:solidFill>
                            <a:srgbClr val="000000"/>
                          </a:solidFill>
                          <a:effectLst/>
                        </a:rPr>
                        <a:t>0.297</a:t>
                      </a:r>
                    </a:p>
                  </a:txBody>
                  <a:tcPr marT="91440" marB="91440" anchor="b"/>
                </a:tc>
                <a:tc>
                  <a:txBody>
                    <a:bodyPr/>
                    <a:lstStyle/>
                    <a:p>
                      <a:pPr algn="r" rtl="0" fontAlgn="b"/>
                      <a:r>
                        <a:rPr lang="en-IN" sz="1600">
                          <a:solidFill>
                            <a:srgbClr val="000000"/>
                          </a:solidFill>
                          <a:effectLst/>
                        </a:rPr>
                        <a:t>0.56</a:t>
                      </a:r>
                    </a:p>
                  </a:txBody>
                  <a:tcPr marT="91440" marB="91440" anchor="b"/>
                </a:tc>
                <a:tc>
                  <a:txBody>
                    <a:bodyPr/>
                    <a:lstStyle/>
                    <a:p>
                      <a:pPr algn="r" rtl="0" fontAlgn="b"/>
                      <a:r>
                        <a:rPr lang="en-IN" sz="1600">
                          <a:solidFill>
                            <a:srgbClr val="000000"/>
                          </a:solidFill>
                          <a:effectLst/>
                        </a:rPr>
                        <a:t>0.607</a:t>
                      </a:r>
                    </a:p>
                  </a:txBody>
                  <a:tcPr marT="91440" marB="91440" anchor="b"/>
                </a:tc>
                <a:extLst>
                  <a:ext uri="{0D108BD9-81ED-4DB2-BD59-A6C34878D82A}">
                    <a16:rowId xmlns:a16="http://schemas.microsoft.com/office/drawing/2014/main" val="1558702619"/>
                  </a:ext>
                </a:extLst>
              </a:tr>
              <a:tr h="160020">
                <a:tc>
                  <a:txBody>
                    <a:bodyPr/>
                    <a:lstStyle/>
                    <a:p>
                      <a:pPr rtl="0" fontAlgn="b"/>
                      <a:r>
                        <a:rPr lang="en-IN" sz="1600" b="1">
                          <a:solidFill>
                            <a:srgbClr val="000000"/>
                          </a:solidFill>
                          <a:effectLst/>
                        </a:rPr>
                        <a:t>EC</a:t>
                      </a:r>
                    </a:p>
                  </a:txBody>
                  <a:tcPr marT="91440" marB="91440" anchor="b"/>
                </a:tc>
                <a:tc>
                  <a:txBody>
                    <a:bodyPr/>
                    <a:lstStyle/>
                    <a:p>
                      <a:pPr algn="r" rtl="0" fontAlgn="b"/>
                      <a:r>
                        <a:rPr lang="en-IN" sz="1600">
                          <a:solidFill>
                            <a:srgbClr val="000000"/>
                          </a:solidFill>
                          <a:effectLst/>
                        </a:rPr>
                        <a:t>0.506</a:t>
                      </a:r>
                    </a:p>
                  </a:txBody>
                  <a:tcPr marT="91440" marB="91440" anchor="b"/>
                </a:tc>
                <a:tc>
                  <a:txBody>
                    <a:bodyPr/>
                    <a:lstStyle/>
                    <a:p>
                      <a:pPr algn="r" rtl="0" fontAlgn="b"/>
                      <a:r>
                        <a:rPr lang="en-IN" sz="1600" dirty="0">
                          <a:solidFill>
                            <a:srgbClr val="000000"/>
                          </a:solidFill>
                          <a:effectLst/>
                        </a:rPr>
                        <a:t>0.482</a:t>
                      </a:r>
                    </a:p>
                  </a:txBody>
                  <a:tcPr marT="91440" marB="91440" anchor="b"/>
                </a:tc>
                <a:tc>
                  <a:txBody>
                    <a:bodyPr/>
                    <a:lstStyle/>
                    <a:p>
                      <a:pPr algn="r" rtl="0" fontAlgn="b"/>
                      <a:r>
                        <a:rPr lang="en-IN" sz="1600">
                          <a:solidFill>
                            <a:srgbClr val="000000"/>
                          </a:solidFill>
                          <a:effectLst/>
                        </a:rPr>
                        <a:t>1</a:t>
                      </a:r>
                    </a:p>
                  </a:txBody>
                  <a:tcPr marT="91440" marB="91440" anchor="b"/>
                </a:tc>
                <a:tc>
                  <a:txBody>
                    <a:bodyPr/>
                    <a:lstStyle/>
                    <a:p>
                      <a:pPr algn="r" rtl="0" fontAlgn="b"/>
                      <a:r>
                        <a:rPr lang="en-IN" sz="1600">
                          <a:solidFill>
                            <a:srgbClr val="000000"/>
                          </a:solidFill>
                          <a:effectLst/>
                        </a:rPr>
                        <a:t>0.835</a:t>
                      </a:r>
                    </a:p>
                  </a:txBody>
                  <a:tcPr marT="91440" marB="91440" anchor="b"/>
                </a:tc>
                <a:tc>
                  <a:txBody>
                    <a:bodyPr/>
                    <a:lstStyle/>
                    <a:p>
                      <a:pPr algn="r" rtl="0" fontAlgn="b"/>
                      <a:r>
                        <a:rPr lang="en-IN" sz="1600">
                          <a:solidFill>
                            <a:srgbClr val="000000"/>
                          </a:solidFill>
                          <a:effectLst/>
                        </a:rPr>
                        <a:t>0.018</a:t>
                      </a:r>
                    </a:p>
                  </a:txBody>
                  <a:tcPr marT="91440" marB="91440" anchor="b"/>
                </a:tc>
                <a:tc>
                  <a:txBody>
                    <a:bodyPr/>
                    <a:lstStyle/>
                    <a:p>
                      <a:pPr algn="r" rtl="0" fontAlgn="b"/>
                      <a:r>
                        <a:rPr lang="en-IN" sz="1600">
                          <a:solidFill>
                            <a:srgbClr val="000000"/>
                          </a:solidFill>
                          <a:effectLst/>
                        </a:rPr>
                        <a:t>0.423</a:t>
                      </a:r>
                    </a:p>
                  </a:txBody>
                  <a:tcPr marT="91440" marB="91440" anchor="b"/>
                </a:tc>
                <a:extLst>
                  <a:ext uri="{0D108BD9-81ED-4DB2-BD59-A6C34878D82A}">
                    <a16:rowId xmlns:a16="http://schemas.microsoft.com/office/drawing/2014/main" val="3064404055"/>
                  </a:ext>
                </a:extLst>
              </a:tr>
              <a:tr h="160020">
                <a:tc>
                  <a:txBody>
                    <a:bodyPr/>
                    <a:lstStyle/>
                    <a:p>
                      <a:pPr rtl="0" fontAlgn="b"/>
                      <a:r>
                        <a:rPr lang="en-IN" sz="1600" b="1" dirty="0">
                          <a:solidFill>
                            <a:srgbClr val="000000"/>
                          </a:solidFill>
                          <a:effectLst/>
                        </a:rPr>
                        <a:t>HCO</a:t>
                      </a:r>
                      <a:r>
                        <a:rPr lang="en-IN" sz="1600" b="1" baseline="30000" dirty="0">
                          <a:solidFill>
                            <a:srgbClr val="000000"/>
                          </a:solidFill>
                          <a:effectLst/>
                        </a:rPr>
                        <a:t>3-</a:t>
                      </a:r>
                    </a:p>
                  </a:txBody>
                  <a:tcPr marT="91440" marB="91440" anchor="b"/>
                </a:tc>
                <a:tc>
                  <a:txBody>
                    <a:bodyPr/>
                    <a:lstStyle/>
                    <a:p>
                      <a:pPr algn="r" rtl="0" fontAlgn="b"/>
                      <a:r>
                        <a:rPr lang="en-IN" sz="1600">
                          <a:solidFill>
                            <a:srgbClr val="000000"/>
                          </a:solidFill>
                          <a:effectLst/>
                        </a:rPr>
                        <a:t>0.159</a:t>
                      </a:r>
                    </a:p>
                  </a:txBody>
                  <a:tcPr marT="91440" marB="91440" anchor="b"/>
                </a:tc>
                <a:tc>
                  <a:txBody>
                    <a:bodyPr/>
                    <a:lstStyle/>
                    <a:p>
                      <a:pPr algn="r" rtl="0" fontAlgn="b"/>
                      <a:r>
                        <a:rPr lang="en-IN" sz="1600">
                          <a:solidFill>
                            <a:srgbClr val="000000"/>
                          </a:solidFill>
                          <a:effectLst/>
                        </a:rPr>
                        <a:t>0.297</a:t>
                      </a:r>
                    </a:p>
                  </a:txBody>
                  <a:tcPr marT="91440" marB="91440" anchor="b"/>
                </a:tc>
                <a:tc>
                  <a:txBody>
                    <a:bodyPr/>
                    <a:lstStyle/>
                    <a:p>
                      <a:pPr algn="r" rtl="0" fontAlgn="b"/>
                      <a:r>
                        <a:rPr lang="en-IN" sz="1600">
                          <a:solidFill>
                            <a:srgbClr val="000000"/>
                          </a:solidFill>
                          <a:effectLst/>
                        </a:rPr>
                        <a:t>0.835</a:t>
                      </a:r>
                    </a:p>
                  </a:txBody>
                  <a:tcPr marT="91440" marB="91440" anchor="b"/>
                </a:tc>
                <a:tc>
                  <a:txBody>
                    <a:bodyPr/>
                    <a:lstStyle/>
                    <a:p>
                      <a:pPr algn="r" rtl="0" fontAlgn="b"/>
                      <a:r>
                        <a:rPr lang="en-IN" sz="1600" dirty="0">
                          <a:solidFill>
                            <a:srgbClr val="000000"/>
                          </a:solidFill>
                          <a:effectLst/>
                        </a:rPr>
                        <a:t>1</a:t>
                      </a:r>
                    </a:p>
                  </a:txBody>
                  <a:tcPr marT="91440" marB="91440" anchor="b"/>
                </a:tc>
                <a:tc>
                  <a:txBody>
                    <a:bodyPr/>
                    <a:lstStyle/>
                    <a:p>
                      <a:pPr algn="r" rtl="0" fontAlgn="b"/>
                      <a:r>
                        <a:rPr lang="en-IN" sz="1600">
                          <a:solidFill>
                            <a:srgbClr val="000000"/>
                          </a:solidFill>
                          <a:effectLst/>
                        </a:rPr>
                        <a:t>0.018</a:t>
                      </a:r>
                    </a:p>
                  </a:txBody>
                  <a:tcPr marT="91440" marB="91440" anchor="b"/>
                </a:tc>
                <a:tc>
                  <a:txBody>
                    <a:bodyPr/>
                    <a:lstStyle/>
                    <a:p>
                      <a:pPr algn="r" rtl="0" fontAlgn="b"/>
                      <a:r>
                        <a:rPr lang="en-IN" sz="1600">
                          <a:solidFill>
                            <a:srgbClr val="000000"/>
                          </a:solidFill>
                          <a:effectLst/>
                        </a:rPr>
                        <a:t>0.293</a:t>
                      </a:r>
                    </a:p>
                  </a:txBody>
                  <a:tcPr marT="91440" marB="91440" anchor="b"/>
                </a:tc>
                <a:extLst>
                  <a:ext uri="{0D108BD9-81ED-4DB2-BD59-A6C34878D82A}">
                    <a16:rowId xmlns:a16="http://schemas.microsoft.com/office/drawing/2014/main" val="3806026060"/>
                  </a:ext>
                </a:extLst>
              </a:tr>
              <a:tr h="160020">
                <a:tc>
                  <a:txBody>
                    <a:bodyPr/>
                    <a:lstStyle/>
                    <a:p>
                      <a:pPr rtl="0" fontAlgn="b"/>
                      <a:r>
                        <a:rPr lang="en-IN" sz="1600" b="1" dirty="0">
                          <a:solidFill>
                            <a:srgbClr val="000000"/>
                          </a:solidFill>
                          <a:effectLst/>
                        </a:rPr>
                        <a:t>SAR</a:t>
                      </a:r>
                    </a:p>
                  </a:txBody>
                  <a:tcPr marT="91440" marB="91440" anchor="b"/>
                </a:tc>
                <a:tc>
                  <a:txBody>
                    <a:bodyPr/>
                    <a:lstStyle/>
                    <a:p>
                      <a:pPr algn="r" rtl="0" fontAlgn="b"/>
                      <a:r>
                        <a:rPr lang="en-IN" sz="1600">
                          <a:solidFill>
                            <a:srgbClr val="000000"/>
                          </a:solidFill>
                          <a:effectLst/>
                        </a:rPr>
                        <a:t>0.083</a:t>
                      </a:r>
                    </a:p>
                  </a:txBody>
                  <a:tcPr marT="91440" marB="91440" anchor="b"/>
                </a:tc>
                <a:tc>
                  <a:txBody>
                    <a:bodyPr/>
                    <a:lstStyle/>
                    <a:p>
                      <a:pPr algn="r" rtl="0" fontAlgn="b"/>
                      <a:r>
                        <a:rPr lang="en-IN" sz="1600">
                          <a:solidFill>
                            <a:srgbClr val="000000"/>
                          </a:solidFill>
                          <a:effectLst/>
                        </a:rPr>
                        <a:t>0.56</a:t>
                      </a:r>
                    </a:p>
                  </a:txBody>
                  <a:tcPr marT="91440" marB="91440" anchor="b"/>
                </a:tc>
                <a:tc>
                  <a:txBody>
                    <a:bodyPr/>
                    <a:lstStyle/>
                    <a:p>
                      <a:pPr algn="r" rtl="0" fontAlgn="b"/>
                      <a:r>
                        <a:rPr lang="en-IN" sz="1600">
                          <a:solidFill>
                            <a:srgbClr val="000000"/>
                          </a:solidFill>
                          <a:effectLst/>
                        </a:rPr>
                        <a:t>0.018</a:t>
                      </a:r>
                    </a:p>
                  </a:txBody>
                  <a:tcPr marT="91440" marB="91440" anchor="b"/>
                </a:tc>
                <a:tc>
                  <a:txBody>
                    <a:bodyPr/>
                    <a:lstStyle/>
                    <a:p>
                      <a:pPr algn="r" rtl="0" fontAlgn="b"/>
                      <a:r>
                        <a:rPr lang="en-IN" sz="1600">
                          <a:solidFill>
                            <a:srgbClr val="000000"/>
                          </a:solidFill>
                          <a:effectLst/>
                        </a:rPr>
                        <a:t>0.018</a:t>
                      </a:r>
                    </a:p>
                  </a:txBody>
                  <a:tcPr marT="91440" marB="91440" anchor="b"/>
                </a:tc>
                <a:tc>
                  <a:txBody>
                    <a:bodyPr/>
                    <a:lstStyle/>
                    <a:p>
                      <a:pPr algn="r" rtl="0" fontAlgn="b"/>
                      <a:r>
                        <a:rPr lang="en-IN" sz="1600">
                          <a:solidFill>
                            <a:srgbClr val="000000"/>
                          </a:solidFill>
                          <a:effectLst/>
                        </a:rPr>
                        <a:t>1</a:t>
                      </a:r>
                    </a:p>
                  </a:txBody>
                  <a:tcPr marT="91440" marB="91440" anchor="b"/>
                </a:tc>
                <a:tc>
                  <a:txBody>
                    <a:bodyPr/>
                    <a:lstStyle/>
                    <a:p>
                      <a:pPr algn="r" rtl="0" fontAlgn="b"/>
                      <a:r>
                        <a:rPr lang="en-IN" sz="1600">
                          <a:solidFill>
                            <a:srgbClr val="000000"/>
                          </a:solidFill>
                          <a:effectLst/>
                        </a:rPr>
                        <a:t>0.302</a:t>
                      </a:r>
                    </a:p>
                  </a:txBody>
                  <a:tcPr marT="91440" marB="91440" anchor="b"/>
                </a:tc>
                <a:extLst>
                  <a:ext uri="{0D108BD9-81ED-4DB2-BD59-A6C34878D82A}">
                    <a16:rowId xmlns:a16="http://schemas.microsoft.com/office/drawing/2014/main" val="888387323"/>
                  </a:ext>
                </a:extLst>
              </a:tr>
              <a:tr h="160020">
                <a:tc>
                  <a:txBody>
                    <a:bodyPr/>
                    <a:lstStyle/>
                    <a:p>
                      <a:pPr rtl="0" fontAlgn="b"/>
                      <a:r>
                        <a:rPr lang="en-IN" sz="1600" b="1" dirty="0">
                          <a:solidFill>
                            <a:srgbClr val="000000"/>
                          </a:solidFill>
                          <a:effectLst/>
                        </a:rPr>
                        <a:t>IWQI</a:t>
                      </a:r>
                    </a:p>
                  </a:txBody>
                  <a:tcPr marT="91440" marB="91440" anchor="b"/>
                </a:tc>
                <a:tc>
                  <a:txBody>
                    <a:bodyPr/>
                    <a:lstStyle/>
                    <a:p>
                      <a:pPr algn="r" rtl="0" fontAlgn="b"/>
                      <a:r>
                        <a:rPr lang="en-IN" sz="1600">
                          <a:solidFill>
                            <a:srgbClr val="000000"/>
                          </a:solidFill>
                          <a:effectLst/>
                        </a:rPr>
                        <a:t>0.44</a:t>
                      </a:r>
                    </a:p>
                  </a:txBody>
                  <a:tcPr marT="91440" marB="91440" anchor="b"/>
                </a:tc>
                <a:tc>
                  <a:txBody>
                    <a:bodyPr/>
                    <a:lstStyle/>
                    <a:p>
                      <a:pPr algn="r" rtl="0" fontAlgn="b"/>
                      <a:r>
                        <a:rPr lang="en-IN" sz="1600">
                          <a:solidFill>
                            <a:srgbClr val="000000"/>
                          </a:solidFill>
                          <a:effectLst/>
                        </a:rPr>
                        <a:t>0.607</a:t>
                      </a:r>
                    </a:p>
                  </a:txBody>
                  <a:tcPr marT="91440" marB="91440" anchor="b"/>
                </a:tc>
                <a:tc>
                  <a:txBody>
                    <a:bodyPr/>
                    <a:lstStyle/>
                    <a:p>
                      <a:pPr algn="r" rtl="0" fontAlgn="b"/>
                      <a:r>
                        <a:rPr lang="en-IN" sz="1600">
                          <a:solidFill>
                            <a:srgbClr val="000000"/>
                          </a:solidFill>
                          <a:effectLst/>
                        </a:rPr>
                        <a:t>0.423</a:t>
                      </a:r>
                    </a:p>
                  </a:txBody>
                  <a:tcPr marT="91440" marB="91440" anchor="b"/>
                </a:tc>
                <a:tc>
                  <a:txBody>
                    <a:bodyPr/>
                    <a:lstStyle/>
                    <a:p>
                      <a:pPr algn="r" rtl="0" fontAlgn="b"/>
                      <a:r>
                        <a:rPr lang="en-IN" sz="1600">
                          <a:solidFill>
                            <a:srgbClr val="000000"/>
                          </a:solidFill>
                          <a:effectLst/>
                        </a:rPr>
                        <a:t>0.293</a:t>
                      </a:r>
                    </a:p>
                  </a:txBody>
                  <a:tcPr marT="91440" marB="91440" anchor="b"/>
                </a:tc>
                <a:tc>
                  <a:txBody>
                    <a:bodyPr/>
                    <a:lstStyle/>
                    <a:p>
                      <a:pPr algn="r" rtl="0" fontAlgn="b"/>
                      <a:r>
                        <a:rPr lang="en-IN" sz="1600" dirty="0">
                          <a:solidFill>
                            <a:srgbClr val="000000"/>
                          </a:solidFill>
                          <a:effectLst/>
                        </a:rPr>
                        <a:t>0.302</a:t>
                      </a:r>
                    </a:p>
                  </a:txBody>
                  <a:tcPr marT="91440" marB="91440" anchor="b"/>
                </a:tc>
                <a:tc>
                  <a:txBody>
                    <a:bodyPr/>
                    <a:lstStyle/>
                    <a:p>
                      <a:pPr algn="r" rtl="0" fontAlgn="b"/>
                      <a:r>
                        <a:rPr lang="en-IN" sz="1600" dirty="0">
                          <a:solidFill>
                            <a:srgbClr val="000000"/>
                          </a:solidFill>
                          <a:effectLst/>
                        </a:rPr>
                        <a:t>1</a:t>
                      </a:r>
                    </a:p>
                  </a:txBody>
                  <a:tcPr marT="91440" marB="91440" anchor="b"/>
                </a:tc>
                <a:extLst>
                  <a:ext uri="{0D108BD9-81ED-4DB2-BD59-A6C34878D82A}">
                    <a16:rowId xmlns:a16="http://schemas.microsoft.com/office/drawing/2014/main" val="1827978271"/>
                  </a:ext>
                </a:extLst>
              </a:tr>
            </a:tbl>
          </a:graphicData>
        </a:graphic>
      </p:graphicFrame>
      <p:sp>
        <p:nvSpPr>
          <p:cNvPr id="7" name="TextBox 6">
            <a:extLst>
              <a:ext uri="{FF2B5EF4-FFF2-40B4-BE49-F238E27FC236}">
                <a16:creationId xmlns:a16="http://schemas.microsoft.com/office/drawing/2014/main" id="{A6FC7B1F-DFB7-459B-9F45-6A2C435BEEC7}"/>
              </a:ext>
            </a:extLst>
          </p:cNvPr>
          <p:cNvSpPr txBox="1"/>
          <p:nvPr/>
        </p:nvSpPr>
        <p:spPr>
          <a:xfrm>
            <a:off x="2243822" y="1042913"/>
            <a:ext cx="7704353" cy="369332"/>
          </a:xfrm>
          <a:prstGeom prst="rect">
            <a:avLst/>
          </a:prstGeom>
          <a:noFill/>
        </p:spPr>
        <p:txBody>
          <a:bodyPr wrap="none" rtlCol="0">
            <a:spAutoFit/>
          </a:bodyPr>
          <a:lstStyle/>
          <a:p>
            <a:r>
              <a:rPr lang="en-US" dirty="0"/>
              <a:t>Table 3: Correlation matrix for various parameters for water samples</a:t>
            </a:r>
            <a:endParaRPr lang="en-IN" dirty="0"/>
          </a:p>
        </p:txBody>
      </p:sp>
      <p:sp>
        <p:nvSpPr>
          <p:cNvPr id="9" name="TextBox 8">
            <a:extLst>
              <a:ext uri="{FF2B5EF4-FFF2-40B4-BE49-F238E27FC236}">
                <a16:creationId xmlns:a16="http://schemas.microsoft.com/office/drawing/2014/main" id="{9421FC84-7DAC-436D-8B84-478645E5818B}"/>
              </a:ext>
            </a:extLst>
          </p:cNvPr>
          <p:cNvSpPr txBox="1"/>
          <p:nvPr/>
        </p:nvSpPr>
        <p:spPr>
          <a:xfrm>
            <a:off x="1286443" y="5037381"/>
            <a:ext cx="9917176" cy="923330"/>
          </a:xfrm>
          <a:prstGeom prst="rect">
            <a:avLst/>
          </a:prstGeom>
          <a:noFill/>
        </p:spPr>
        <p:txBody>
          <a:bodyPr wrap="square" rtlCol="0">
            <a:spAutoFit/>
          </a:bodyPr>
          <a:lstStyle/>
          <a:p>
            <a:r>
              <a:rPr lang="en-US" dirty="0"/>
              <a:t>To cover variety of classification methods, 7 classification algorithms are used which are: Support Vector Classifier, Neural Networks, Gradient Boosting , Random Forest, Decision Tree, Bagging and Naive Bayes classifier. </a:t>
            </a:r>
            <a:endParaRPr lang="en-IN" dirty="0"/>
          </a:p>
        </p:txBody>
      </p:sp>
    </p:spTree>
    <p:extLst>
      <p:ext uri="{BB962C8B-B14F-4D97-AF65-F5344CB8AC3E}">
        <p14:creationId xmlns:p14="http://schemas.microsoft.com/office/powerpoint/2010/main" val="1595258980"/>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836</TotalTime>
  <Words>1668</Words>
  <Application>Microsoft Office PowerPoint</Application>
  <PresentationFormat>Widescreen</PresentationFormat>
  <Paragraphs>260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vt:lpstr>
      <vt:lpstr>Cambria Math</vt:lpstr>
      <vt:lpstr>Century Gothic</vt:lpstr>
      <vt:lpstr>Wingdings</vt:lpstr>
      <vt:lpstr>RetrospectVTI</vt:lpstr>
      <vt:lpstr>Iot based prediction of water quality index for farm irrigation</vt:lpstr>
      <vt:lpstr>Introduction(TEMP)</vt:lpstr>
      <vt:lpstr>Introduction</vt:lpstr>
      <vt:lpstr>Objectives</vt:lpstr>
      <vt:lpstr>Irrigation water quality index</vt:lpstr>
      <vt:lpstr>PowerPoint Presentation</vt:lpstr>
      <vt:lpstr>PowerPoint Presentation</vt:lpstr>
      <vt:lpstr>Developing the classification model</vt:lpstr>
      <vt:lpstr>PowerPoint Presentation</vt:lpstr>
      <vt:lpstr>PowerPoint Presentation</vt:lpstr>
      <vt:lpstr>Experimental setup</vt:lpstr>
      <vt:lpstr>Evaluation metrics</vt:lpstr>
      <vt:lpstr>Results</vt:lpstr>
      <vt:lpstr>PowerPoint Presentation</vt:lpstr>
      <vt:lpstr>CONCLUSION and Future 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 Solutions using Machine Learning on Sensor Network Data</dc:title>
  <dc:creator>Aditya Choudhary</dc:creator>
  <cp:lastModifiedBy>Aditya Choudhary</cp:lastModifiedBy>
  <cp:revision>68</cp:revision>
  <dcterms:created xsi:type="dcterms:W3CDTF">2020-11-30T14:17:10Z</dcterms:created>
  <dcterms:modified xsi:type="dcterms:W3CDTF">2021-03-26T18:07:37Z</dcterms:modified>
</cp:coreProperties>
</file>