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3"/>
  </p:notesMasterIdLst>
  <p:sldIdLst>
    <p:sldId id="833" r:id="rId5"/>
    <p:sldId id="825" r:id="rId6"/>
    <p:sldId id="804" r:id="rId7"/>
    <p:sldId id="840" r:id="rId8"/>
    <p:sldId id="836" r:id="rId9"/>
    <p:sldId id="838" r:id="rId10"/>
    <p:sldId id="859" r:id="rId11"/>
    <p:sldId id="855" r:id="rId12"/>
    <p:sldId id="856" r:id="rId13"/>
    <p:sldId id="861" r:id="rId14"/>
    <p:sldId id="857" r:id="rId15"/>
    <p:sldId id="850" r:id="rId16"/>
    <p:sldId id="862" r:id="rId17"/>
    <p:sldId id="863" r:id="rId18"/>
    <p:sldId id="853" r:id="rId19"/>
    <p:sldId id="854" r:id="rId20"/>
    <p:sldId id="858" r:id="rId21"/>
    <p:sldId id="8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3600" dirty="0">
                <a:solidFill>
                  <a:prstClr val="white"/>
                </a:solidFill>
                <a:latin typeface="Georgia" panose="02040502050405020303" pitchFamily="18" charset="0"/>
              </a:rPr>
              <a:t>Team-12</a:t>
            </a:r>
            <a:endParaRPr lang="en-US" sz="20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726726" y="834744"/>
            <a:ext cx="10738547" cy="560153"/>
          </a:xfrm>
          <a:prstGeom prst="rect">
            <a:avLst/>
          </a:prstGeom>
          <a:noFill/>
        </p:spPr>
        <p:txBody>
          <a:bodyPr wrap="square" lIns="91440" tIns="45720" rIns="91440" bIns="45720" anchor="t">
            <a:spAutoFit/>
          </a:bodyPr>
          <a:lstStyle/>
          <a:p>
            <a:pPr indent="182880" algn="ctr">
              <a:lnSpc>
                <a:spcPct val="95000"/>
              </a:lnSpc>
              <a:spcAft>
                <a:spcPts val="600"/>
              </a:spcAft>
              <a:tabLst>
                <a:tab pos="182880" algn="l"/>
              </a:tabLst>
            </a:pPr>
            <a:r>
              <a:rPr lang="en-IN" sz="3200" dirty="0">
                <a:solidFill>
                  <a:schemeClr val="bg1"/>
                </a:solidFill>
              </a:rPr>
              <a:t>Hand Gesture Controlled Mobile Robot </a:t>
            </a:r>
            <a:endParaRPr lang="en-IN" sz="3000" spc="-5" dirty="0">
              <a:solidFill>
                <a:schemeClr val="bg1"/>
              </a:solidFill>
              <a:effectLst/>
              <a:latin typeface="Georgia" panose="02040502050405020303" pitchFamily="18" charset="0"/>
              <a:ea typeface="SimSun" panose="02010600030101010101" pitchFamily="2" charset="-122"/>
            </a:endParaRPr>
          </a:p>
        </p:txBody>
      </p:sp>
      <p:sp>
        <p:nvSpPr>
          <p:cNvPr id="6" name="TextBox 1">
            <a:extLst>
              <a:ext uri="{FF2B5EF4-FFF2-40B4-BE49-F238E27FC236}">
                <a16:creationId xmlns:a16="http://schemas.microsoft.com/office/drawing/2014/main" id="{596A02B1-D911-67DA-6C8B-F107402E4DE5}"/>
              </a:ext>
            </a:extLst>
          </p:cNvPr>
          <p:cNvSpPr txBox="1"/>
          <p:nvPr/>
        </p:nvSpPr>
        <p:spPr>
          <a:xfrm>
            <a:off x="7249220" y="5204162"/>
            <a:ext cx="4798236" cy="70788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bg1"/>
                </a:solidFill>
              </a:rPr>
              <a:t>K Adarsh Sagar- BL.EN.U4CSE21075</a:t>
            </a:r>
            <a:endParaRPr lang="en-US" sz="2000" dirty="0">
              <a:solidFill>
                <a:schemeClr val="bg1"/>
              </a:solidFill>
              <a:cs typeface="Calibri"/>
            </a:endParaRPr>
          </a:p>
          <a:p>
            <a:r>
              <a:rPr lang="en-US" sz="2000" dirty="0">
                <a:solidFill>
                  <a:schemeClr val="bg1"/>
                </a:solidFill>
              </a:rPr>
              <a:t>N Abdul Khadar Jilani-BL.EN.U4CSE21135</a:t>
            </a:r>
            <a:endParaRPr lang="en-US" sz="2000" dirty="0">
              <a:solidFill>
                <a:schemeClr val="bg1"/>
              </a:solidFill>
              <a:cs typeface="Calibri"/>
            </a:endParaRPr>
          </a:p>
        </p:txBody>
      </p:sp>
      <p:pic>
        <p:nvPicPr>
          <p:cNvPr id="4" name="object 8">
            <a:extLst>
              <a:ext uri="{FF2B5EF4-FFF2-40B4-BE49-F238E27FC236}">
                <a16:creationId xmlns:a16="http://schemas.microsoft.com/office/drawing/2014/main" id="{4B86C2EE-58E8-4D3E-D636-E4B9F90B526A}"/>
              </a:ext>
            </a:extLst>
          </p:cNvPr>
          <p:cNvPicPr/>
          <p:nvPr/>
        </p:nvPicPr>
        <p:blipFill>
          <a:blip r:embed="rId3" cstate="print"/>
          <a:stretch>
            <a:fillRect/>
          </a:stretch>
        </p:blipFill>
        <p:spPr>
          <a:xfrm>
            <a:off x="1908801" y="2863520"/>
            <a:ext cx="1684822" cy="1682312"/>
          </a:xfrm>
          <a:prstGeom prst="rect">
            <a:avLst/>
          </a:prstGeom>
        </p:spPr>
      </p:pic>
      <p:sp>
        <p:nvSpPr>
          <p:cNvPr id="8" name="TextBox 1">
            <a:extLst>
              <a:ext uri="{FF2B5EF4-FFF2-40B4-BE49-F238E27FC236}">
                <a16:creationId xmlns:a16="http://schemas.microsoft.com/office/drawing/2014/main" id="{3E31C668-4950-1962-9395-0A7B603F90F3}"/>
              </a:ext>
            </a:extLst>
          </p:cNvPr>
          <p:cNvSpPr txBox="1"/>
          <p:nvPr/>
        </p:nvSpPr>
        <p:spPr>
          <a:xfrm>
            <a:off x="7836505" y="4758144"/>
            <a:ext cx="1887788" cy="40011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u="sng" dirty="0">
                <a:solidFill>
                  <a:schemeClr val="bg1"/>
                </a:solidFill>
                <a:effectLst>
                  <a:outerShdw blurRad="38100" dist="38100" dir="2700000" algn="tl">
                    <a:srgbClr val="000000">
                      <a:alpha val="43137"/>
                    </a:srgbClr>
                  </a:outerShdw>
                </a:effectLst>
              </a:rPr>
              <a:t>Team Members</a:t>
            </a:r>
            <a:endParaRPr lang="en-US" sz="2000" u="sng" dirty="0">
              <a:solidFill>
                <a:schemeClr val="bg1"/>
              </a:solidFill>
              <a:effectLst>
                <a:outerShdw blurRad="38100" dist="38100" dir="2700000" algn="tl">
                  <a:srgbClr val="000000">
                    <a:alpha val="43137"/>
                  </a:srgbClr>
                </a:outerShdw>
              </a:effectLst>
              <a:cs typeface="Calibri"/>
            </a:endParaRPr>
          </a:p>
        </p:txBody>
      </p:sp>
    </p:spTree>
    <p:extLst>
      <p:ext uri="{BB962C8B-B14F-4D97-AF65-F5344CB8AC3E}">
        <p14:creationId xmlns:p14="http://schemas.microsoft.com/office/powerpoint/2010/main" val="405565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115956" y="149180"/>
            <a:ext cx="11436823" cy="421441"/>
          </a:xfrm>
        </p:spPr>
        <p:txBody>
          <a:bodyPr/>
          <a:lstStyle/>
          <a:p>
            <a:r>
              <a:rPr lang="en-US" dirty="0">
                <a:latin typeface="Georgia"/>
              </a:rPr>
              <a:t>Methodology</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10</a:t>
            </a:fld>
            <a:endParaRPr lang="en-US"/>
          </a:p>
        </p:txBody>
      </p:sp>
      <p:sp>
        <p:nvSpPr>
          <p:cNvPr id="2" name="TextBox 1">
            <a:extLst>
              <a:ext uri="{FF2B5EF4-FFF2-40B4-BE49-F238E27FC236}">
                <a16:creationId xmlns:a16="http://schemas.microsoft.com/office/drawing/2014/main" id="{F6BAD6AA-35C0-6257-F1BA-8ACC567F2C80}"/>
              </a:ext>
            </a:extLst>
          </p:cNvPr>
          <p:cNvSpPr txBox="1"/>
          <p:nvPr/>
        </p:nvSpPr>
        <p:spPr>
          <a:xfrm>
            <a:off x="193642" y="679411"/>
            <a:ext cx="11436823" cy="1415772"/>
          </a:xfrm>
          <a:prstGeom prst="rect">
            <a:avLst/>
          </a:prstGeom>
          <a:noFill/>
        </p:spPr>
        <p:txBody>
          <a:bodyPr wrap="square" rtlCol="0">
            <a:spAutoFit/>
          </a:bodyPr>
          <a:lstStyle/>
          <a:p>
            <a:r>
              <a:rPr lang="en-IN" sz="3200" dirty="0"/>
              <a:t>Implementation</a:t>
            </a:r>
          </a:p>
          <a:p>
            <a:endParaRPr lang="en-IN" dirty="0"/>
          </a:p>
          <a:p>
            <a:endParaRPr lang="en-IN" dirty="0"/>
          </a:p>
          <a:p>
            <a:endParaRPr lang="en-IN" dirty="0"/>
          </a:p>
        </p:txBody>
      </p:sp>
      <p:pic>
        <p:nvPicPr>
          <p:cNvPr id="8" name="Picture 7">
            <a:extLst>
              <a:ext uri="{FF2B5EF4-FFF2-40B4-BE49-F238E27FC236}">
                <a16:creationId xmlns:a16="http://schemas.microsoft.com/office/drawing/2014/main" id="{B554D9A8-17F1-F1BA-AA1A-8B4D2FF633EC}"/>
              </a:ext>
            </a:extLst>
          </p:cNvPr>
          <p:cNvPicPr>
            <a:picLocks noChangeAspect="1"/>
          </p:cNvPicPr>
          <p:nvPr/>
        </p:nvPicPr>
        <p:blipFill>
          <a:blip r:embed="rId2"/>
          <a:stretch>
            <a:fillRect/>
          </a:stretch>
        </p:blipFill>
        <p:spPr>
          <a:xfrm>
            <a:off x="1333893" y="1387297"/>
            <a:ext cx="9524214" cy="4570232"/>
          </a:xfrm>
          <a:prstGeom prst="rect">
            <a:avLst/>
          </a:prstGeom>
        </p:spPr>
      </p:pic>
    </p:spTree>
    <p:extLst>
      <p:ext uri="{BB962C8B-B14F-4D97-AF65-F5344CB8AC3E}">
        <p14:creationId xmlns:p14="http://schemas.microsoft.com/office/powerpoint/2010/main" val="286499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115956" y="149180"/>
            <a:ext cx="11436823" cy="421441"/>
          </a:xfrm>
        </p:spPr>
        <p:txBody>
          <a:bodyPr/>
          <a:lstStyle/>
          <a:p>
            <a:r>
              <a:rPr lang="en-US" dirty="0">
                <a:latin typeface="Georgia"/>
              </a:rPr>
              <a:t>Methodology</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11</a:t>
            </a:fld>
            <a:endParaRPr lang="en-US"/>
          </a:p>
        </p:txBody>
      </p:sp>
      <p:sp>
        <p:nvSpPr>
          <p:cNvPr id="2" name="TextBox 1">
            <a:extLst>
              <a:ext uri="{FF2B5EF4-FFF2-40B4-BE49-F238E27FC236}">
                <a16:creationId xmlns:a16="http://schemas.microsoft.com/office/drawing/2014/main" id="{F6BAD6AA-35C0-6257-F1BA-8ACC567F2C80}"/>
              </a:ext>
            </a:extLst>
          </p:cNvPr>
          <p:cNvSpPr txBox="1"/>
          <p:nvPr/>
        </p:nvSpPr>
        <p:spPr>
          <a:xfrm>
            <a:off x="193642" y="679411"/>
            <a:ext cx="11436823" cy="1415772"/>
          </a:xfrm>
          <a:prstGeom prst="rect">
            <a:avLst/>
          </a:prstGeom>
          <a:noFill/>
        </p:spPr>
        <p:txBody>
          <a:bodyPr wrap="square" rtlCol="0">
            <a:spAutoFit/>
          </a:bodyPr>
          <a:lstStyle/>
          <a:p>
            <a:r>
              <a:rPr lang="en-IN" sz="3200" dirty="0"/>
              <a:t>Implementation</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3D1ACA04-7853-8909-822C-20343BD12EB4}"/>
              </a:ext>
            </a:extLst>
          </p:cNvPr>
          <p:cNvPicPr>
            <a:picLocks noChangeAspect="1"/>
          </p:cNvPicPr>
          <p:nvPr/>
        </p:nvPicPr>
        <p:blipFill>
          <a:blip r:embed="rId2"/>
          <a:stretch>
            <a:fillRect/>
          </a:stretch>
        </p:blipFill>
        <p:spPr>
          <a:xfrm>
            <a:off x="561535" y="1555423"/>
            <a:ext cx="5175316" cy="4322501"/>
          </a:xfrm>
          <a:prstGeom prst="rect">
            <a:avLst/>
          </a:prstGeom>
        </p:spPr>
      </p:pic>
      <p:pic>
        <p:nvPicPr>
          <p:cNvPr id="5" name="Picture 4">
            <a:extLst>
              <a:ext uri="{FF2B5EF4-FFF2-40B4-BE49-F238E27FC236}">
                <a16:creationId xmlns:a16="http://schemas.microsoft.com/office/drawing/2014/main" id="{80D1A74E-D3BA-702B-A711-2331B0DCBA0F}"/>
              </a:ext>
            </a:extLst>
          </p:cNvPr>
          <p:cNvPicPr>
            <a:picLocks noChangeAspect="1"/>
          </p:cNvPicPr>
          <p:nvPr/>
        </p:nvPicPr>
        <p:blipFill>
          <a:blip r:embed="rId3"/>
          <a:stretch>
            <a:fillRect/>
          </a:stretch>
        </p:blipFill>
        <p:spPr>
          <a:xfrm>
            <a:off x="6096000" y="1687710"/>
            <a:ext cx="5850777" cy="4284482"/>
          </a:xfrm>
          <a:prstGeom prst="rect">
            <a:avLst/>
          </a:prstGeom>
        </p:spPr>
      </p:pic>
    </p:spTree>
    <p:extLst>
      <p:ext uri="{BB962C8B-B14F-4D97-AF65-F5344CB8AC3E}">
        <p14:creationId xmlns:p14="http://schemas.microsoft.com/office/powerpoint/2010/main" val="250917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Results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12</a:t>
            </a:fld>
            <a:endParaRPr lang="en-US"/>
          </a:p>
        </p:txBody>
      </p:sp>
      <p:sp>
        <p:nvSpPr>
          <p:cNvPr id="2" name="TextBox 1">
            <a:extLst>
              <a:ext uri="{FF2B5EF4-FFF2-40B4-BE49-F238E27FC236}">
                <a16:creationId xmlns:a16="http://schemas.microsoft.com/office/drawing/2014/main" id="{7E3990A8-3A02-3865-7AB5-4ABC0138F272}"/>
              </a:ext>
            </a:extLst>
          </p:cNvPr>
          <p:cNvSpPr txBox="1"/>
          <p:nvPr/>
        </p:nvSpPr>
        <p:spPr>
          <a:xfrm>
            <a:off x="433633" y="1385740"/>
            <a:ext cx="11246177" cy="1754326"/>
          </a:xfrm>
          <a:prstGeom prst="rect">
            <a:avLst/>
          </a:prstGeom>
          <a:noFill/>
        </p:spPr>
        <p:txBody>
          <a:bodyPr wrap="square" rtlCol="0">
            <a:spAutoFit/>
          </a:bodyPr>
          <a:lstStyle/>
          <a:p>
            <a:r>
              <a:rPr lang="en-US" dirty="0"/>
              <a:t>When we change the position of our fist in a downward direction, the mobile robot will respond by moving forward; conversely, if we move our fist upwards, the robot will then move in a backward direction. Furthermore, when we gesture our fist to the left, the robot will initiate a rotation towards the left, and similarly, a movement towards the right will prompt the robot to rotate in the right direction. </a:t>
            </a:r>
          </a:p>
          <a:p>
            <a:endParaRPr lang="en-US" dirty="0"/>
          </a:p>
          <a:p>
            <a:endParaRPr lang="en-IN" dirty="0"/>
          </a:p>
        </p:txBody>
      </p:sp>
      <p:pic>
        <p:nvPicPr>
          <p:cNvPr id="6" name="Picture 5">
            <a:extLst>
              <a:ext uri="{FF2B5EF4-FFF2-40B4-BE49-F238E27FC236}">
                <a16:creationId xmlns:a16="http://schemas.microsoft.com/office/drawing/2014/main" id="{065DA70E-3E98-EF08-78A8-86CEF53BA6D6}"/>
              </a:ext>
            </a:extLst>
          </p:cNvPr>
          <p:cNvPicPr>
            <a:picLocks noChangeAspect="1"/>
          </p:cNvPicPr>
          <p:nvPr/>
        </p:nvPicPr>
        <p:blipFill>
          <a:blip r:embed="rId2"/>
          <a:stretch>
            <a:fillRect/>
          </a:stretch>
        </p:blipFill>
        <p:spPr>
          <a:xfrm>
            <a:off x="4505793" y="2546691"/>
            <a:ext cx="3505689" cy="3781953"/>
          </a:xfrm>
          <a:prstGeom prst="rect">
            <a:avLst/>
          </a:prstGeom>
        </p:spPr>
      </p:pic>
    </p:spTree>
    <p:extLst>
      <p:ext uri="{BB962C8B-B14F-4D97-AF65-F5344CB8AC3E}">
        <p14:creationId xmlns:p14="http://schemas.microsoft.com/office/powerpoint/2010/main" val="58438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Results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13</a:t>
            </a:fld>
            <a:endParaRPr lang="en-US"/>
          </a:p>
        </p:txBody>
      </p:sp>
      <p:pic>
        <p:nvPicPr>
          <p:cNvPr id="1028" name="Picture 3">
            <a:extLst>
              <a:ext uri="{FF2B5EF4-FFF2-40B4-BE49-F238E27FC236}">
                <a16:creationId xmlns:a16="http://schemas.microsoft.com/office/drawing/2014/main" id="{FCDE94EE-03C6-F566-7157-B728747B0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3" y="1959937"/>
            <a:ext cx="3819905" cy="23564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4">
            <a:extLst>
              <a:ext uri="{FF2B5EF4-FFF2-40B4-BE49-F238E27FC236}">
                <a16:creationId xmlns:a16="http://schemas.microsoft.com/office/drawing/2014/main" id="{131DA657-0DE8-CF3E-02A9-96E773906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274" y="1959937"/>
            <a:ext cx="4062953" cy="23564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BE8E4358-8928-9133-F362-D6BCFD3144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B566622C-841F-7F2B-73AC-F618242B8430}"/>
              </a:ext>
            </a:extLst>
          </p:cNvPr>
          <p:cNvSpPr>
            <a:spLocks noChangeArrowheads="1"/>
          </p:cNvSpPr>
          <p:nvPr/>
        </p:nvSpPr>
        <p:spPr bwMode="auto">
          <a:xfrm>
            <a:off x="874643" y="4338568"/>
            <a:ext cx="401699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06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065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Gesture Controlled Robot: Forward Motion</a:t>
            </a:r>
            <a:endParaRPr kumimoji="0" lang="en-US" altLang="en-US" sz="1600" b="0" i="0" u="none" strike="noStrike" cap="none" normalizeH="0" baseline="0" dirty="0">
              <a:ln>
                <a:noFill/>
              </a:ln>
              <a:solidFill>
                <a:schemeClr val="tx1"/>
              </a:solidFill>
              <a:effectLst/>
            </a:endParaRPr>
          </a:p>
          <a:p>
            <a:pPr marL="0" marR="0" lvl="0" indent="1206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8B22DAA-2180-C462-15E5-A6FABAED73D9}"/>
              </a:ext>
            </a:extLst>
          </p:cNvPr>
          <p:cNvSpPr>
            <a:spLocks noChangeArrowheads="1"/>
          </p:cNvSpPr>
          <p:nvPr/>
        </p:nvSpPr>
        <p:spPr bwMode="auto">
          <a:xfrm>
            <a:off x="6919274" y="4316343"/>
            <a:ext cx="431480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06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065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Gesture Controlled Robot: Forward Motion</a:t>
            </a:r>
            <a:endParaRPr kumimoji="0" lang="en-US" altLang="en-US" sz="1600" b="0" i="0" u="none" strike="noStrike" cap="none" normalizeH="0" baseline="0" dirty="0">
              <a:ln>
                <a:noFill/>
              </a:ln>
              <a:solidFill>
                <a:schemeClr val="tx1"/>
              </a:solidFill>
              <a:effectLst/>
            </a:endParaRPr>
          </a:p>
          <a:p>
            <a:pPr marL="0" marR="0" lvl="0" indent="1206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77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Results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14</a:t>
            </a:fld>
            <a:endParaRPr lang="en-US"/>
          </a:p>
        </p:txBody>
      </p:sp>
      <p:pic>
        <p:nvPicPr>
          <p:cNvPr id="5" name="Picture 6">
            <a:extLst>
              <a:ext uri="{FF2B5EF4-FFF2-40B4-BE49-F238E27FC236}">
                <a16:creationId xmlns:a16="http://schemas.microsoft.com/office/drawing/2014/main" id="{C5328FF6-6C4F-AEAB-EB21-5749D0B42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99" y="1951348"/>
            <a:ext cx="3355942" cy="23690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F37429-8998-3D58-6AE8-3D99F652B6B3}"/>
              </a:ext>
            </a:extLst>
          </p:cNvPr>
          <p:cNvSpPr txBox="1"/>
          <p:nvPr/>
        </p:nvSpPr>
        <p:spPr>
          <a:xfrm>
            <a:off x="989815" y="4391202"/>
            <a:ext cx="4138367" cy="369332"/>
          </a:xfrm>
          <a:prstGeom prst="rect">
            <a:avLst/>
          </a:prstGeom>
          <a:noFill/>
        </p:spPr>
        <p:txBody>
          <a:bodyPr wrap="square">
            <a:spAutoFit/>
          </a:bodyPr>
          <a:lstStyle/>
          <a:p>
            <a:pPr marL="0" marR="0" lvl="0" indent="12065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Gesture Controlled Robot: Left Rotation</a:t>
            </a:r>
            <a:endParaRPr kumimoji="0" lang="en-US" altLang="en-US" sz="1600" b="0" i="0" u="none" strike="noStrike" cap="none" normalizeH="0" baseline="0" dirty="0">
              <a:ln>
                <a:noFill/>
              </a:ln>
              <a:solidFill>
                <a:schemeClr val="tx1"/>
              </a:solidFill>
              <a:effectLst/>
            </a:endParaRPr>
          </a:p>
        </p:txBody>
      </p:sp>
      <p:pic>
        <p:nvPicPr>
          <p:cNvPr id="9" name="Picture 7">
            <a:extLst>
              <a:ext uri="{FF2B5EF4-FFF2-40B4-BE49-F238E27FC236}">
                <a16:creationId xmlns:a16="http://schemas.microsoft.com/office/drawing/2014/main" id="{43AFC7DC-9958-7A21-4810-14D617234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58" y="1951349"/>
            <a:ext cx="3767579" cy="2369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5F0F69-9193-831A-51B8-38499215B0CC}"/>
              </a:ext>
            </a:extLst>
          </p:cNvPr>
          <p:cNvSpPr txBox="1"/>
          <p:nvPr/>
        </p:nvSpPr>
        <p:spPr>
          <a:xfrm>
            <a:off x="7318344" y="4391202"/>
            <a:ext cx="6108568" cy="369332"/>
          </a:xfrm>
          <a:prstGeom prst="rect">
            <a:avLst/>
          </a:prstGeom>
          <a:noFill/>
        </p:spPr>
        <p:txBody>
          <a:bodyPr wrap="square">
            <a:spAutoFit/>
          </a:bodyPr>
          <a:lstStyle/>
          <a:p>
            <a:pPr marL="0" marR="0" lvl="0" indent="12065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Gesture Controlled Robot: Right Rotation</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3998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446848"/>
            <a:ext cx="11436823" cy="421441"/>
          </a:xfrm>
        </p:spPr>
        <p:txBody>
          <a:bodyPr/>
          <a:lstStyle/>
          <a:p>
            <a:r>
              <a:rPr lang="en-US" dirty="0">
                <a:latin typeface="Georgia"/>
              </a:rPr>
              <a:t>Conclusion</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15</a:t>
            </a:fld>
            <a:endParaRPr lang="en-US"/>
          </a:p>
        </p:txBody>
      </p:sp>
      <p:sp>
        <p:nvSpPr>
          <p:cNvPr id="2" name="TextBox 1">
            <a:extLst>
              <a:ext uri="{FF2B5EF4-FFF2-40B4-BE49-F238E27FC236}">
                <a16:creationId xmlns:a16="http://schemas.microsoft.com/office/drawing/2014/main" id="{984BCC7E-D92F-6F42-6CBE-306464D22D64}"/>
              </a:ext>
            </a:extLst>
          </p:cNvPr>
          <p:cNvSpPr txBox="1"/>
          <p:nvPr/>
        </p:nvSpPr>
        <p:spPr>
          <a:xfrm>
            <a:off x="414779" y="1253765"/>
            <a:ext cx="11425287" cy="2308324"/>
          </a:xfrm>
          <a:prstGeom prst="rect">
            <a:avLst/>
          </a:prstGeom>
          <a:noFill/>
        </p:spPr>
        <p:txBody>
          <a:bodyPr wrap="square" rtlCol="0">
            <a:spAutoFit/>
          </a:bodyPr>
          <a:lstStyle/>
          <a:p>
            <a:pPr algn="just"/>
            <a:r>
              <a:rPr lang="en-US" dirty="0"/>
              <a:t>The development of gesture-controlled mobile robots is a big step forward in making technology easier to use. By allowing people to control robots with simple hand movements, these robots are more accessible, especially for those who might find traditional controls difficult. This technology combines vision systems, machine learning, and robotics to create useful tools for healthcare, entertainment, and industry. In the future, we can improve these systems to recognize more gestures accurately, use augmented reality for better control, and add advanced sensors to help robots understand their surroundings better. We can also work on controlling multiple robots at once, making human-robot teamwork smoother, and ensuring these systems can work with different devices securely and reliably. These improvements will make gesture-controlled robots even more useful and widespread, benefiting many areas of life and work.</a:t>
            </a:r>
            <a:endParaRPr lang="en-IN" dirty="0"/>
          </a:p>
        </p:txBody>
      </p:sp>
    </p:spTree>
    <p:extLst>
      <p:ext uri="{BB962C8B-B14F-4D97-AF65-F5344CB8AC3E}">
        <p14:creationId xmlns:p14="http://schemas.microsoft.com/office/powerpoint/2010/main" val="240123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446848"/>
            <a:ext cx="11436823" cy="421441"/>
          </a:xfrm>
        </p:spPr>
        <p:txBody>
          <a:bodyPr/>
          <a:lstStyle/>
          <a:p>
            <a:r>
              <a:rPr lang="en-US" dirty="0">
                <a:latin typeface="Georgia"/>
              </a:rPr>
              <a:t>References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16</a:t>
            </a:fld>
            <a:endParaRPr lang="en-US"/>
          </a:p>
        </p:txBody>
      </p:sp>
      <p:sp>
        <p:nvSpPr>
          <p:cNvPr id="6" name="TextBox 5">
            <a:extLst>
              <a:ext uri="{FF2B5EF4-FFF2-40B4-BE49-F238E27FC236}">
                <a16:creationId xmlns:a16="http://schemas.microsoft.com/office/drawing/2014/main" id="{B047DFD0-7CBB-B642-ED2F-1193505F0E91}"/>
              </a:ext>
            </a:extLst>
          </p:cNvPr>
          <p:cNvSpPr txBox="1"/>
          <p:nvPr/>
        </p:nvSpPr>
        <p:spPr>
          <a:xfrm>
            <a:off x="401547" y="1082563"/>
            <a:ext cx="10908324" cy="4739759"/>
          </a:xfrm>
          <a:prstGeom prst="rect">
            <a:avLst/>
          </a:prstGeom>
          <a:noFill/>
        </p:spPr>
        <p:txBody>
          <a:bodyPr wrap="square">
            <a:spAutoFit/>
          </a:bodyPr>
          <a:lstStyle/>
          <a:p>
            <a:pPr algn="just"/>
            <a:r>
              <a:rPr lang="en-IN" dirty="0"/>
              <a:t>[1] </a:t>
            </a:r>
            <a:r>
              <a:rPr lang="en-IN" dirty="0" err="1"/>
              <a:t>Nasution</a:t>
            </a:r>
            <a:r>
              <a:rPr lang="en-IN" dirty="0"/>
              <a:t>, T.I. and </a:t>
            </a:r>
            <a:r>
              <a:rPr lang="en-IN" dirty="0" err="1"/>
              <a:t>Azis</a:t>
            </a:r>
            <a:r>
              <a:rPr lang="en-IN" dirty="0"/>
              <a:t>, P.F.A., 2023. MPU-6050 Wheeled Robot Controlled Hand Gesture Using L298N Driver Based on Arduino. In Journal of Physics: Conference Series (Vol. 2421, No. 1, p. 012022). IOP Publishing. </a:t>
            </a: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dirty="0"/>
              <a:t>[2] Shruti, S., Verma, S.K., Singh, S. and Gupta, T., 2022. Arduino Based Hand Gesture Controlled Robot. International Research Journal of Engineering and Technology.</a:t>
            </a:r>
          </a:p>
          <a:p>
            <a:pPr algn="just"/>
            <a:endParaRPr lang="en-US" dirty="0">
              <a:solidFill>
                <a:srgbClr val="000000"/>
              </a:solidFill>
              <a:effectLst/>
              <a:highlight>
                <a:srgbClr val="F8F9FA"/>
              </a:highlight>
              <a:latin typeface="Times New Roman" panose="02020603050405020304" pitchFamily="18" charset="0"/>
              <a:ea typeface="Times New Roman" panose="02020603050405020304" pitchFamily="18" charset="0"/>
            </a:endParaRPr>
          </a:p>
          <a:p>
            <a:pPr algn="just"/>
            <a:r>
              <a:rPr lang="en-IN" dirty="0"/>
              <a:t>[3] Kumar, U., </a:t>
            </a:r>
            <a:r>
              <a:rPr lang="en-IN" dirty="0" err="1"/>
              <a:t>Kintali</a:t>
            </a:r>
            <a:r>
              <a:rPr lang="en-IN" dirty="0"/>
              <a:t>, S., Latha, K.S., Ali, A. and Kumar, N.S., 2020. Hand Gesture Controlled Laptop Using Arduino</a:t>
            </a: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dirty="0"/>
              <a:t>[4] </a:t>
            </a:r>
            <a:r>
              <a:rPr lang="en-US" dirty="0" err="1"/>
              <a:t>Thivagar</a:t>
            </a:r>
            <a:r>
              <a:rPr lang="en-US" dirty="0"/>
              <a:t>, T. and Sriram, A., 2020. Hand Gesture and Voice Controlled Smart Vehicle. International Journal of Modern Science and Technology, 5(6), pp.164-167.</a:t>
            </a:r>
          </a:p>
          <a:p>
            <a:pPr algn="just"/>
            <a:endParaRPr lang="en-US" dirty="0">
              <a:solidFill>
                <a:srgbClr val="000000"/>
              </a:solidFill>
              <a:effectLst/>
              <a:highlight>
                <a:srgbClr val="F8F9FA"/>
              </a:highlight>
              <a:latin typeface="Times New Roman" panose="02020603050405020304" pitchFamily="18" charset="0"/>
              <a:ea typeface="Times New Roman" panose="02020603050405020304" pitchFamily="18" charset="0"/>
            </a:endParaRP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a:t>
            </a:r>
            <a:r>
              <a:rPr lang="en-US" dirty="0"/>
              <a:t>5] Shah, R., Deshmukh, V., Kulkarni, V., </a:t>
            </a:r>
            <a:r>
              <a:rPr lang="en-US" dirty="0" err="1"/>
              <a:t>Mulay</a:t>
            </a:r>
            <a:r>
              <a:rPr lang="en-US" dirty="0"/>
              <a:t>, S. and </a:t>
            </a:r>
            <a:r>
              <a:rPr lang="en-US" dirty="0" err="1"/>
              <a:t>Pote</a:t>
            </a:r>
            <a:r>
              <a:rPr lang="en-US" dirty="0"/>
              <a:t>, M., Hand Gesture Control Car. In Proceedings to ICSITS-2020 Conference, International Journal of Engineering Research and Technology.</a:t>
            </a: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highlight>
                <a:srgbClr val="F8F9FA"/>
              </a:highlight>
              <a:latin typeface="Times New Roman" panose="02020603050405020304" pitchFamily="18" charset="0"/>
              <a:ea typeface="Times New Roman" panose="02020603050405020304" pitchFamily="18" charset="0"/>
            </a:endParaRPr>
          </a:p>
          <a:p>
            <a:pPr algn="just"/>
            <a:r>
              <a:rPr lang="en-US" dirty="0"/>
              <a:t>[6] Singh, G. and Kaur, H., 2021. Hand Gesture Controlled Robot Using Arduino. International Journal for Research in Applied Science and Engineering Technology</a:t>
            </a:r>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highlight>
                <a:srgbClr val="F8F9FA"/>
              </a:highlight>
              <a:latin typeface="Times New Roman" panose="02020603050405020304" pitchFamily="18" charset="0"/>
              <a:ea typeface="Times New Roman" panose="02020603050405020304" pitchFamily="18" charset="0"/>
            </a:endParaRPr>
          </a:p>
          <a:p>
            <a:pPr algn="just"/>
            <a:endParaRPr lang="en-IN" sz="1400" dirty="0">
              <a:effectLst/>
              <a:highlight>
                <a:srgbClr val="F8F9FA"/>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3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446848"/>
            <a:ext cx="11436823" cy="421441"/>
          </a:xfrm>
        </p:spPr>
        <p:txBody>
          <a:bodyPr/>
          <a:lstStyle/>
          <a:p>
            <a:r>
              <a:rPr lang="en-US" dirty="0">
                <a:latin typeface="Georgia"/>
              </a:rPr>
              <a:t>References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17</a:t>
            </a:fld>
            <a:endParaRPr lang="en-US"/>
          </a:p>
        </p:txBody>
      </p:sp>
      <p:sp>
        <p:nvSpPr>
          <p:cNvPr id="6" name="TextBox 5">
            <a:extLst>
              <a:ext uri="{FF2B5EF4-FFF2-40B4-BE49-F238E27FC236}">
                <a16:creationId xmlns:a16="http://schemas.microsoft.com/office/drawing/2014/main" id="{B047DFD0-7CBB-B642-ED2F-1193505F0E91}"/>
              </a:ext>
            </a:extLst>
          </p:cNvPr>
          <p:cNvSpPr txBox="1"/>
          <p:nvPr/>
        </p:nvSpPr>
        <p:spPr>
          <a:xfrm>
            <a:off x="401547" y="1082563"/>
            <a:ext cx="10908324" cy="3693319"/>
          </a:xfrm>
          <a:prstGeom prst="rect">
            <a:avLst/>
          </a:prstGeom>
          <a:noFill/>
        </p:spPr>
        <p:txBody>
          <a:bodyPr wrap="square">
            <a:spAutoFit/>
          </a:bodyPr>
          <a:lstStyle/>
          <a:p>
            <a:pPr algn="just"/>
            <a:r>
              <a:rPr lang="en-IN" dirty="0"/>
              <a:t>[</a:t>
            </a:r>
            <a:r>
              <a:rPr lang="en-US" dirty="0"/>
              <a:t>7] </a:t>
            </a:r>
            <a:r>
              <a:rPr lang="en-US" dirty="0" err="1"/>
              <a:t>Jessintha</a:t>
            </a:r>
            <a:r>
              <a:rPr lang="en-US" dirty="0"/>
              <a:t>, D., </a:t>
            </a:r>
            <a:r>
              <a:rPr lang="en-US" dirty="0" err="1"/>
              <a:t>Jaisiva</a:t>
            </a:r>
            <a:r>
              <a:rPr lang="en-US" dirty="0"/>
              <a:t>, S. and Ananth, C., 2023, March. Social Service Robot using Gesture recognition technique. In Journal of Physics: Conference Series (Vol. 2466, No. 1, p. 012020). IOP Publishing</a:t>
            </a: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dirty="0"/>
              <a:t>[8] </a:t>
            </a:r>
            <a:r>
              <a:rPr lang="en-US" dirty="0" err="1"/>
              <a:t>Wadaye</a:t>
            </a:r>
            <a:r>
              <a:rPr lang="en-US" dirty="0"/>
              <a:t>, D., Nayak, Y., Yadav, V. and Ansari, D.V., 2023. Hand </a:t>
            </a:r>
            <a:r>
              <a:rPr lang="en-US" dirty="0" err="1"/>
              <a:t>GestureControlled</a:t>
            </a:r>
            <a:r>
              <a:rPr lang="en-US" dirty="0"/>
              <a:t> Robotic Arm with All-Terrain Surveillance Car. International Journal for Research in Applied Science and Engineering Technology, 11, pp.1718-1722.</a:t>
            </a:r>
          </a:p>
          <a:p>
            <a:pPr algn="just"/>
            <a:endParaRPr lang="en-US" dirty="0">
              <a:solidFill>
                <a:srgbClr val="000000"/>
              </a:solidFill>
              <a:effectLst/>
              <a:highlight>
                <a:srgbClr val="F8F9FA"/>
              </a:highlight>
              <a:latin typeface="Times New Roman" panose="02020603050405020304" pitchFamily="18" charset="0"/>
              <a:ea typeface="Times New Roman" panose="02020603050405020304" pitchFamily="18" charset="0"/>
            </a:endParaRPr>
          </a:p>
          <a:p>
            <a:pPr algn="just"/>
            <a:r>
              <a:rPr lang="en-US" dirty="0"/>
              <a:t>[9] </a:t>
            </a:r>
            <a:r>
              <a:rPr lang="en-US" dirty="0" err="1"/>
              <a:t>Simion</a:t>
            </a:r>
            <a:r>
              <a:rPr lang="en-US" dirty="0"/>
              <a:t>, M.B., </a:t>
            </a:r>
            <a:r>
              <a:rPr lang="en-US" dirty="0" err="1"/>
              <a:t>Selis¸teanu</a:t>
            </a:r>
            <a:r>
              <a:rPr lang="en-US" dirty="0"/>
              <a:t>, D. and S, </a:t>
            </a:r>
            <a:r>
              <a:rPr lang="en-US" dirty="0" err="1"/>
              <a:t>endrescu</a:t>
            </a:r>
            <a:r>
              <a:rPr lang="en-US" dirty="0"/>
              <a:t>, D., 2020, October. Dc motor control using hand gestures. In 2020 24th International Conference on System Theory, Control and Computing (ICSTCC) (pp. 149-153). IEEE.</a:t>
            </a:r>
          </a:p>
          <a:p>
            <a:pPr algn="just"/>
            <a:r>
              <a:rPr lang="en-US" dirty="0">
                <a:solidFill>
                  <a:srgbClr val="000000"/>
                </a:solidFill>
                <a:effectLst/>
                <a:highlight>
                  <a:srgbClr val="F8F9FA"/>
                </a:highligh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IN" dirty="0"/>
              <a:t>[10] Agarwal, D., Rastogi, A., </a:t>
            </a:r>
            <a:r>
              <a:rPr lang="en-IN" dirty="0" err="1"/>
              <a:t>Rustagi</a:t>
            </a:r>
            <a:r>
              <a:rPr lang="en-IN" dirty="0"/>
              <a:t>, P. and Nijhawan, V., 2021, March. Real time RF based gesture controlled robotic vehicle. In 2021 8th International Conference on Computing for Sustainable Global Development (</a:t>
            </a:r>
            <a:r>
              <a:rPr lang="en-IN" dirty="0" err="1"/>
              <a:t>INDIACom</a:t>
            </a:r>
            <a:r>
              <a:rPr lang="en-IN" dirty="0"/>
              <a:t>) (pp. 848-852). IEEE</a:t>
            </a:r>
            <a:endParaRPr lang="en-IN" sz="1400" dirty="0">
              <a:effectLst/>
              <a:highlight>
                <a:srgbClr val="F8F9FA"/>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229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18</a:t>
            </a:fld>
            <a:endParaRPr lang="en-US"/>
          </a:p>
        </p:txBody>
      </p:sp>
      <p:sp>
        <p:nvSpPr>
          <p:cNvPr id="6" name="TextBox 5">
            <a:extLst>
              <a:ext uri="{FF2B5EF4-FFF2-40B4-BE49-F238E27FC236}">
                <a16:creationId xmlns:a16="http://schemas.microsoft.com/office/drawing/2014/main" id="{B047DFD0-7CBB-B642-ED2F-1193505F0E91}"/>
              </a:ext>
            </a:extLst>
          </p:cNvPr>
          <p:cNvSpPr txBox="1"/>
          <p:nvPr/>
        </p:nvSpPr>
        <p:spPr>
          <a:xfrm>
            <a:off x="495299" y="2658615"/>
            <a:ext cx="10908324" cy="923330"/>
          </a:xfrm>
          <a:prstGeom prst="rect">
            <a:avLst/>
          </a:prstGeom>
          <a:noFill/>
        </p:spPr>
        <p:txBody>
          <a:bodyPr wrap="square">
            <a:spAutoFit/>
          </a:bodyPr>
          <a:lstStyle/>
          <a:p>
            <a:pPr algn="ctr"/>
            <a:r>
              <a:rPr lang="en-IN" sz="5400" dirty="0"/>
              <a:t>THANK YOU!</a:t>
            </a:r>
            <a:endParaRPr lang="en-IN" sz="5400" dirty="0">
              <a:effectLst/>
              <a:highlight>
                <a:srgbClr val="F8F9FA"/>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077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a:normAutofit/>
          </a:bodyPr>
          <a:lstStyle/>
          <a:p>
            <a:r>
              <a:rPr lang="en-US" sz="2000" dirty="0"/>
              <a:t>Introduction</a:t>
            </a:r>
          </a:p>
          <a:p>
            <a:r>
              <a:rPr lang="en-US" sz="2000" dirty="0"/>
              <a:t>Motivation</a:t>
            </a:r>
          </a:p>
          <a:p>
            <a:r>
              <a:rPr lang="en-US" sz="2000" dirty="0"/>
              <a:t>Problem Statement</a:t>
            </a:r>
          </a:p>
          <a:p>
            <a:r>
              <a:rPr lang="en-US" sz="2000" dirty="0"/>
              <a:t>Related Work</a:t>
            </a:r>
          </a:p>
          <a:p>
            <a:r>
              <a:rPr lang="en-US" sz="2000" dirty="0"/>
              <a:t>Research Gap</a:t>
            </a:r>
          </a:p>
          <a:p>
            <a:r>
              <a:rPr lang="en-US" sz="2000" dirty="0"/>
              <a:t>Methodology</a:t>
            </a:r>
          </a:p>
          <a:p>
            <a:r>
              <a:rPr lang="en-US" sz="2000" dirty="0"/>
              <a:t>Results</a:t>
            </a:r>
          </a:p>
          <a:p>
            <a:r>
              <a:rPr lang="en-US" sz="2000" dirty="0"/>
              <a:t>Conclusion</a:t>
            </a:r>
          </a:p>
          <a:p>
            <a:r>
              <a:rPr lang="en-US" sz="2000" dirty="0"/>
              <a:t>References</a:t>
            </a:r>
          </a:p>
          <a:p>
            <a:endParaRPr lang="en-US" sz="2000" dirty="0"/>
          </a:p>
          <a:p>
            <a:endParaRPr lang="en-US" sz="2000"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Contents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186298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269531"/>
            <a:ext cx="11436823" cy="421441"/>
          </a:xfrm>
        </p:spPr>
        <p:txBody>
          <a:bodyPr/>
          <a:lstStyle/>
          <a:p>
            <a:r>
              <a:rPr lang="en-US" dirty="0">
                <a:latin typeface="Georgia"/>
              </a:rPr>
              <a:t>Introduction</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2" name="TextBox 1"/>
          <p:cNvSpPr txBox="1"/>
          <p:nvPr/>
        </p:nvSpPr>
        <p:spPr>
          <a:xfrm>
            <a:off x="115956" y="387954"/>
            <a:ext cx="1031355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Georgia" panose="02040502050405020303" pitchFamily="18" charset="0"/>
            </a:endParaRPr>
          </a:p>
          <a:p>
            <a:endParaRPr lang="en-US" dirty="0">
              <a:latin typeface="Georgia" panose="02040502050405020303" pitchFamily="18" charset="0"/>
            </a:endParaRPr>
          </a:p>
        </p:txBody>
      </p:sp>
      <p:sp>
        <p:nvSpPr>
          <p:cNvPr id="5" name="TextBox 4">
            <a:extLst>
              <a:ext uri="{FF2B5EF4-FFF2-40B4-BE49-F238E27FC236}">
                <a16:creationId xmlns:a16="http://schemas.microsoft.com/office/drawing/2014/main" id="{728E5E00-96BD-7090-608F-08725C3DE9E9}"/>
              </a:ext>
            </a:extLst>
          </p:cNvPr>
          <p:cNvSpPr txBox="1"/>
          <p:nvPr/>
        </p:nvSpPr>
        <p:spPr>
          <a:xfrm>
            <a:off x="495299" y="1034285"/>
            <a:ext cx="10671142" cy="4154984"/>
          </a:xfrm>
          <a:prstGeom prst="rect">
            <a:avLst/>
          </a:prstGeom>
          <a:noFill/>
        </p:spPr>
        <p:txBody>
          <a:bodyPr wrap="square" rtlCol="0">
            <a:spAutoFit/>
          </a:bodyPr>
          <a:lstStyle/>
          <a:p>
            <a:pPr algn="just"/>
            <a:endParaRPr lang="en-US" sz="2400" dirty="0"/>
          </a:p>
          <a:p>
            <a:pPr algn="just"/>
            <a:r>
              <a:rPr lang="en-US" sz="2400" dirty="0"/>
              <a:t>In today’s world, smart technology is everywhere, making our lives easier and more efficient. It uses things like IoT, artificial intelligence, and machine learning to help us do tasks better. From smart homes that adjust lighting automatically to industries using smart systems to improve production, this technology is all about reducing mistakes and making things work faster. Our project is about a special kind of car: one you can control with just your hand movements. We're using advanced sensors to understand how you move your hands and then tell the car where to go without needing a remote control. This is a big step in making machines work more like we do, making tasks easier and helping people who might find traditional controls difficult to use.</a:t>
            </a:r>
            <a:endParaRPr lang="en-IN" sz="2400" dirty="0"/>
          </a:p>
        </p:txBody>
      </p:sp>
    </p:spTree>
    <p:extLst>
      <p:ext uri="{BB962C8B-B14F-4D97-AF65-F5344CB8AC3E}">
        <p14:creationId xmlns:p14="http://schemas.microsoft.com/office/powerpoint/2010/main" val="77830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630015"/>
            <a:ext cx="11436823" cy="421441"/>
          </a:xfrm>
        </p:spPr>
        <p:txBody>
          <a:bodyPr/>
          <a:lstStyle/>
          <a:p>
            <a:r>
              <a:rPr lang="en-US" dirty="0">
                <a:latin typeface="Georgia"/>
              </a:rPr>
              <a:t>Motivation</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2" name="TextBox 1">
            <a:extLst>
              <a:ext uri="{FF2B5EF4-FFF2-40B4-BE49-F238E27FC236}">
                <a16:creationId xmlns:a16="http://schemas.microsoft.com/office/drawing/2014/main" id="{07B1D0D1-31FC-B91E-1A4C-1E572F639169}"/>
              </a:ext>
            </a:extLst>
          </p:cNvPr>
          <p:cNvSpPr txBox="1"/>
          <p:nvPr/>
        </p:nvSpPr>
        <p:spPr>
          <a:xfrm>
            <a:off x="509047" y="1489435"/>
            <a:ext cx="11436823" cy="2215991"/>
          </a:xfrm>
          <a:prstGeom prst="rect">
            <a:avLst/>
          </a:prstGeom>
          <a:noFill/>
        </p:spPr>
        <p:txBody>
          <a:bodyPr wrap="square" rtlCol="0">
            <a:spAutoFit/>
          </a:bodyPr>
          <a:lstStyle/>
          <a:p>
            <a:pPr algn="just"/>
            <a:r>
              <a:rPr lang="en-IN" sz="2400" dirty="0"/>
              <a:t>Our work here is to make a “Hand Gesture Controlled Robot”. </a:t>
            </a:r>
            <a:r>
              <a:rPr lang="en-US" sz="2400" b="0" i="0" dirty="0">
                <a:solidFill>
                  <a:srgbClr val="0D0D0D"/>
                </a:solidFill>
                <a:effectLst/>
                <a:highlight>
                  <a:srgbClr val="FFFFFF"/>
                </a:highlight>
                <a:latin typeface="ui-sans-serif"/>
              </a:rPr>
              <a:t>we aim to create this system because it minimizes human effort and maximizes efficiency </a:t>
            </a:r>
            <a:r>
              <a:rPr lang="en-IN" sz="2400" dirty="0"/>
              <a:t>and this device basically uses </a:t>
            </a:r>
            <a:r>
              <a:rPr lang="en-US" sz="2400" b="0" i="0" dirty="0">
                <a:solidFill>
                  <a:srgbClr val="0D0D0D"/>
                </a:solidFill>
                <a:effectLst/>
                <a:highlight>
                  <a:srgbClr val="FFFFFF"/>
                </a:highlight>
                <a:latin typeface="ui-sans-serif"/>
              </a:rPr>
              <a:t>sensors to capture and interpret hand movements. Gestures are wirelessly transmitted to direct the car, eliminating traditional remote controls. This technology offers precise control, benefiting individuals with disabilities.</a:t>
            </a:r>
          </a:p>
          <a:p>
            <a:endParaRPr lang="en-IN" dirty="0"/>
          </a:p>
        </p:txBody>
      </p:sp>
    </p:spTree>
    <p:extLst>
      <p:ext uri="{BB962C8B-B14F-4D97-AF65-F5344CB8AC3E}">
        <p14:creationId xmlns:p14="http://schemas.microsoft.com/office/powerpoint/2010/main" val="16129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630015"/>
            <a:ext cx="11436823" cy="421441"/>
          </a:xfrm>
        </p:spPr>
        <p:txBody>
          <a:bodyPr/>
          <a:lstStyle/>
          <a:p>
            <a:r>
              <a:rPr lang="en-US" dirty="0">
                <a:latin typeface="Georgia"/>
              </a:rPr>
              <a:t>Problem statement</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5</a:t>
            </a:fld>
            <a:endParaRPr lang="en-US"/>
          </a:p>
        </p:txBody>
      </p:sp>
      <p:sp>
        <p:nvSpPr>
          <p:cNvPr id="2" name="TextBox 1">
            <a:extLst>
              <a:ext uri="{FF2B5EF4-FFF2-40B4-BE49-F238E27FC236}">
                <a16:creationId xmlns:a16="http://schemas.microsoft.com/office/drawing/2014/main" id="{067B0FE4-5143-F6EF-CDFC-0D1E819F5991}"/>
              </a:ext>
            </a:extLst>
          </p:cNvPr>
          <p:cNvSpPr txBox="1"/>
          <p:nvPr/>
        </p:nvSpPr>
        <p:spPr>
          <a:xfrm>
            <a:off x="392782" y="1159497"/>
            <a:ext cx="11406433" cy="3046988"/>
          </a:xfrm>
          <a:prstGeom prst="rect">
            <a:avLst/>
          </a:prstGeom>
          <a:noFill/>
        </p:spPr>
        <p:txBody>
          <a:bodyPr wrap="square" rtlCol="0">
            <a:spAutoFit/>
          </a:bodyPr>
          <a:lstStyle/>
          <a:p>
            <a:pPr algn="just"/>
            <a:endParaRPr lang="en-US" sz="2400" dirty="0"/>
          </a:p>
          <a:p>
            <a:pPr algn="just"/>
            <a:r>
              <a:rPr lang="en-US" sz="2400" dirty="0"/>
              <a:t>In today's fast-paced world, there is a growing need for easy and efficient ways to control robots. Traditional methods like remote controls and manual interfaces can be difficult to use, especially for people with physical disabilities. These methods can also cause mistakes and reduce efficiency, limiting the benefits of using robots. The challenge is to create a more user-friendly, precise, and accessible control system that works well with modern robots. Our goal is to develop a gesture-controlled mobile robot using sensors to interpret and follow hand gestures, making robot control easier and more efficient for everyone.</a:t>
            </a:r>
            <a:endParaRPr lang="en-IN" sz="2400" dirty="0"/>
          </a:p>
        </p:txBody>
      </p:sp>
    </p:spTree>
    <p:extLst>
      <p:ext uri="{BB962C8B-B14F-4D97-AF65-F5344CB8AC3E}">
        <p14:creationId xmlns:p14="http://schemas.microsoft.com/office/powerpoint/2010/main" val="410129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269531"/>
            <a:ext cx="11436823" cy="421441"/>
          </a:xfrm>
        </p:spPr>
        <p:txBody>
          <a:bodyPr/>
          <a:lstStyle/>
          <a:p>
            <a:r>
              <a:rPr lang="en-US" dirty="0">
                <a:latin typeface="Georgia"/>
              </a:rPr>
              <a:t>Related Work</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2" name="TextBox 1">
            <a:extLst>
              <a:ext uri="{FF2B5EF4-FFF2-40B4-BE49-F238E27FC236}">
                <a16:creationId xmlns:a16="http://schemas.microsoft.com/office/drawing/2014/main" id="{699F657F-82F0-C1A0-75FA-A873ECE61C5C}"/>
              </a:ext>
            </a:extLst>
          </p:cNvPr>
          <p:cNvSpPr txBox="1"/>
          <p:nvPr/>
        </p:nvSpPr>
        <p:spPr>
          <a:xfrm>
            <a:off x="408235" y="768706"/>
            <a:ext cx="11302739" cy="5632311"/>
          </a:xfrm>
          <a:prstGeom prst="rect">
            <a:avLst/>
          </a:prstGeom>
          <a:noFill/>
        </p:spPr>
        <p:txBody>
          <a:bodyPr wrap="square" rtlCol="0">
            <a:spAutoFit/>
          </a:bodyPr>
          <a:lstStyle/>
          <a:p>
            <a:r>
              <a:rPr lang="en-IN" dirty="0"/>
              <a:t>[1] </a:t>
            </a:r>
            <a:r>
              <a:rPr lang="en-IN" dirty="0" err="1"/>
              <a:t>Azhari</a:t>
            </a:r>
            <a:r>
              <a:rPr lang="en-IN" dirty="0"/>
              <a:t> et al. employ MPU-6050, Arduino Nano, L298N Motor Driver, and NRF24L01 for robot operation, emphasizing hand gesture and wireless motion control and they</a:t>
            </a:r>
            <a:r>
              <a:rPr lang="en-US" b="0" i="0" dirty="0">
                <a:solidFill>
                  <a:srgbClr val="0D0D0D"/>
                </a:solidFill>
                <a:effectLst/>
                <a:highlight>
                  <a:srgbClr val="FFFFFF"/>
                </a:highlight>
                <a:latin typeface="ui-sans-serif"/>
              </a:rPr>
              <a:t> utilize a combination of MPU-6050, Arduino Nano, L298N Motor Driver, and NRF24L01 to enable robot control. They establish communication via NRF24L01 and control robot movement through signals from the MPU-6050 sensor.</a:t>
            </a:r>
            <a:endParaRPr lang="en-IN" dirty="0"/>
          </a:p>
          <a:p>
            <a:endParaRPr lang="en-IN" dirty="0"/>
          </a:p>
          <a:p>
            <a:r>
              <a:rPr lang="en-IN" dirty="0"/>
              <a:t>[2] </a:t>
            </a:r>
            <a:r>
              <a:rPr lang="en-IN" dirty="0" err="1"/>
              <a:t>Swarnika</a:t>
            </a:r>
            <a:r>
              <a:rPr lang="en-IN" dirty="0"/>
              <a:t> Shruti et al. simplify robotic operation through hand gesture recognition with ZigBee wireless connection.</a:t>
            </a:r>
            <a:r>
              <a:rPr lang="en-US" b="0" i="0" dirty="0">
                <a:solidFill>
                  <a:srgbClr val="0D0D0D"/>
                </a:solidFill>
                <a:effectLst/>
                <a:highlight>
                  <a:srgbClr val="FFFFFF"/>
                </a:highlight>
                <a:latin typeface="ui-sans-serif"/>
              </a:rPr>
              <a:t> They utilize image algorithms to interpret gestures for commands, enabling seamless human-robot interaction without external hardware.</a:t>
            </a:r>
            <a:endParaRPr lang="en-IN" dirty="0"/>
          </a:p>
          <a:p>
            <a:endParaRPr lang="en-IN" dirty="0"/>
          </a:p>
          <a:p>
            <a:r>
              <a:rPr lang="en-IN" dirty="0"/>
              <a:t>[3] </a:t>
            </a:r>
            <a:r>
              <a:rPr lang="en-US" b="0" i="0" dirty="0">
                <a:solidFill>
                  <a:srgbClr val="0D0D0D"/>
                </a:solidFill>
                <a:effectLst/>
                <a:highlight>
                  <a:srgbClr val="FFFFFF"/>
                </a:highlight>
                <a:latin typeface="ui-sans-serif"/>
              </a:rPr>
              <a:t>Udit Kumar et al. focus on advancing laptop control by integrating Arduino Uno and ultrasonic sensors for gesture detection. The system is designed to cater to paralyzed individuals, allowing them to control laptops without power gadgets through hand gestures.</a:t>
            </a:r>
          </a:p>
          <a:p>
            <a:endParaRPr lang="en-IN" dirty="0"/>
          </a:p>
          <a:p>
            <a:r>
              <a:rPr lang="en-IN" dirty="0"/>
              <a:t>[4] </a:t>
            </a:r>
            <a:r>
              <a:rPr lang="en-IN" b="0" i="0" dirty="0">
                <a:solidFill>
                  <a:srgbClr val="0D0D0D"/>
                </a:solidFill>
                <a:effectLst/>
                <a:highlight>
                  <a:srgbClr val="FFFFFF"/>
                </a:highlight>
                <a:latin typeface="ui-sans-serif"/>
              </a:rPr>
              <a:t>Sriram </a:t>
            </a:r>
            <a:r>
              <a:rPr lang="en-IN" b="0" i="0" dirty="0" err="1">
                <a:solidFill>
                  <a:srgbClr val="0D0D0D"/>
                </a:solidFill>
                <a:effectLst/>
                <a:highlight>
                  <a:srgbClr val="FFFFFF"/>
                </a:highlight>
                <a:latin typeface="ui-sans-serif"/>
              </a:rPr>
              <a:t>Anbalagan</a:t>
            </a:r>
            <a:r>
              <a:rPr lang="en-IN" b="0" i="0" dirty="0">
                <a:solidFill>
                  <a:srgbClr val="0D0D0D"/>
                </a:solidFill>
                <a:effectLst/>
                <a:highlight>
                  <a:srgbClr val="FFFFFF"/>
                </a:highlight>
                <a:latin typeface="ui-sans-serif"/>
              </a:rPr>
              <a:t> et al. merge Arduino, RF module, and voice recognition to facilitate human-robot interaction. Their system enables control of robots via hand gestures and voice commands, leveraging RF technology for wireless communication.</a:t>
            </a:r>
          </a:p>
          <a:p>
            <a:endParaRPr lang="en-IN" dirty="0"/>
          </a:p>
          <a:p>
            <a:r>
              <a:rPr lang="en-IN" dirty="0"/>
              <a:t>[5] </a:t>
            </a:r>
            <a:r>
              <a:rPr lang="en-IN" b="0" i="0" dirty="0" err="1">
                <a:solidFill>
                  <a:srgbClr val="0D0D0D"/>
                </a:solidFill>
                <a:effectLst/>
                <a:highlight>
                  <a:srgbClr val="FFFFFF"/>
                </a:highlight>
                <a:latin typeface="ui-sans-serif"/>
              </a:rPr>
              <a:t>Rutwik</a:t>
            </a:r>
            <a:r>
              <a:rPr lang="en-IN" b="0" i="0" dirty="0">
                <a:solidFill>
                  <a:srgbClr val="0D0D0D"/>
                </a:solidFill>
                <a:effectLst/>
                <a:highlight>
                  <a:srgbClr val="FFFFFF"/>
                </a:highlight>
                <a:latin typeface="ui-sans-serif"/>
              </a:rPr>
              <a:t> Shah et al. develop a gesture-controlled car using accelerometer, Arduino Uno, HT12E encoder, RF433 transmitter, and IoT technology. They aim for comfort and convenience in remote object control, utilizing accelerometer readings and RF communication for direction control.</a:t>
            </a:r>
            <a:endParaRPr lang="en-IN" dirty="0"/>
          </a:p>
        </p:txBody>
      </p:sp>
    </p:spTree>
    <p:extLst>
      <p:ext uri="{BB962C8B-B14F-4D97-AF65-F5344CB8AC3E}">
        <p14:creationId xmlns:p14="http://schemas.microsoft.com/office/powerpoint/2010/main" val="289366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269531"/>
            <a:ext cx="11436823" cy="421441"/>
          </a:xfrm>
        </p:spPr>
        <p:txBody>
          <a:bodyPr/>
          <a:lstStyle/>
          <a:p>
            <a:r>
              <a:rPr lang="en-US" dirty="0">
                <a:latin typeface="Georgia"/>
              </a:rPr>
              <a:t>Related Work</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7</a:t>
            </a:fld>
            <a:endParaRPr lang="en-US"/>
          </a:p>
        </p:txBody>
      </p:sp>
      <p:sp>
        <p:nvSpPr>
          <p:cNvPr id="2" name="TextBox 1">
            <a:extLst>
              <a:ext uri="{FF2B5EF4-FFF2-40B4-BE49-F238E27FC236}">
                <a16:creationId xmlns:a16="http://schemas.microsoft.com/office/drawing/2014/main" id="{699F657F-82F0-C1A0-75FA-A873ECE61C5C}"/>
              </a:ext>
            </a:extLst>
          </p:cNvPr>
          <p:cNvSpPr txBox="1"/>
          <p:nvPr/>
        </p:nvSpPr>
        <p:spPr>
          <a:xfrm>
            <a:off x="408235" y="768706"/>
            <a:ext cx="11302739" cy="4801314"/>
          </a:xfrm>
          <a:prstGeom prst="rect">
            <a:avLst/>
          </a:prstGeom>
          <a:noFill/>
        </p:spPr>
        <p:txBody>
          <a:bodyPr wrap="square" rtlCol="0">
            <a:spAutoFit/>
          </a:bodyPr>
          <a:lstStyle/>
          <a:p>
            <a:r>
              <a:rPr lang="en-IN" dirty="0"/>
              <a:t>[6] </a:t>
            </a:r>
            <a:r>
              <a:rPr lang="en-IN" dirty="0" err="1"/>
              <a:t>Gurkirat</a:t>
            </a:r>
            <a:r>
              <a:rPr lang="en-IN" dirty="0"/>
              <a:t> Singh et al. utilize Arduino and nRF2401L for hand gesture-controlled robot operation, focusing on enhancing human-machine interaction and removing conventional control methods.</a:t>
            </a:r>
          </a:p>
          <a:p>
            <a:endParaRPr lang="en-IN" dirty="0"/>
          </a:p>
          <a:p>
            <a:r>
              <a:rPr lang="en-IN" dirty="0"/>
              <a:t>[7] D. </a:t>
            </a:r>
            <a:r>
              <a:rPr lang="en-IN" dirty="0" err="1"/>
              <a:t>Jessintha</a:t>
            </a:r>
            <a:r>
              <a:rPr lang="en-IN" dirty="0"/>
              <a:t> et al. integrate gesture recognition and RF modules into social service robots in food industries to benefit individuals with hearing and speech impairments, improving robot performance through gesture commands.</a:t>
            </a:r>
          </a:p>
          <a:p>
            <a:endParaRPr lang="en-IN" dirty="0"/>
          </a:p>
          <a:p>
            <a:r>
              <a:rPr lang="en-IN" dirty="0"/>
              <a:t>[8] </a:t>
            </a:r>
            <a:r>
              <a:rPr lang="en-IN" dirty="0" err="1"/>
              <a:t>Dhanashree</a:t>
            </a:r>
            <a:r>
              <a:rPr lang="en-IN" dirty="0"/>
              <a:t> </a:t>
            </a:r>
            <a:r>
              <a:rPr lang="en-IN" dirty="0" err="1"/>
              <a:t>Wadaye</a:t>
            </a:r>
            <a:r>
              <a:rPr lang="en-IN" dirty="0"/>
              <a:t> et al. design gesture-based robotic arm and all-terrain car controlled via flex sensors and hand gestures, exploring integration of FPV cameras, VR, and gesture control for enhanced surveillance and locomotion efficiency.</a:t>
            </a:r>
          </a:p>
          <a:p>
            <a:endParaRPr lang="en-IN" dirty="0"/>
          </a:p>
          <a:p>
            <a:r>
              <a:rPr lang="en-IN" dirty="0"/>
              <a:t>[9] Mihai – Bebe </a:t>
            </a:r>
            <a:r>
              <a:rPr lang="en-IN" dirty="0" err="1"/>
              <a:t>Simion</a:t>
            </a:r>
            <a:r>
              <a:rPr lang="en-IN" dirty="0"/>
              <a:t> et al. develop a distributed search engine prototype using mobile agents for content extraction, integrating mobile software agents for image databases and security enhancements with </a:t>
            </a:r>
            <a:r>
              <a:rPr lang="en-IN" dirty="0" err="1"/>
              <a:t>SeMoA</a:t>
            </a:r>
            <a:r>
              <a:rPr lang="en-IN" dirty="0"/>
              <a:t> mobile agent server, significantly reducing costs and improving user-friendliness, reliability, and robustness of image search engines.</a:t>
            </a:r>
          </a:p>
          <a:p>
            <a:endParaRPr lang="en-IN" dirty="0"/>
          </a:p>
          <a:p>
            <a:r>
              <a:rPr lang="en-IN" dirty="0"/>
              <a:t>[10] Dhruv Agarwal et al. employ a distributed search engine prototype using mobile agents for content extraction, integrating security enhancements with </a:t>
            </a:r>
            <a:r>
              <a:rPr lang="en-IN" dirty="0" err="1"/>
              <a:t>SeMoA</a:t>
            </a:r>
            <a:r>
              <a:rPr lang="en-IN" dirty="0"/>
              <a:t> mobile agent server, improving cost-effectiveness, user-friendliness, reliability, and robustness of image search engines while mitigating security risks.</a:t>
            </a:r>
          </a:p>
        </p:txBody>
      </p:sp>
    </p:spTree>
    <p:extLst>
      <p:ext uri="{BB962C8B-B14F-4D97-AF65-F5344CB8AC3E}">
        <p14:creationId xmlns:p14="http://schemas.microsoft.com/office/powerpoint/2010/main" val="222504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Methodology</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8</a:t>
            </a:fld>
            <a:endParaRPr lang="en-US"/>
          </a:p>
        </p:txBody>
      </p:sp>
      <p:sp>
        <p:nvSpPr>
          <p:cNvPr id="2" name="TextBox 1">
            <a:extLst>
              <a:ext uri="{FF2B5EF4-FFF2-40B4-BE49-F238E27FC236}">
                <a16:creationId xmlns:a16="http://schemas.microsoft.com/office/drawing/2014/main" id="{F6BAD6AA-35C0-6257-F1BA-8ACC567F2C80}"/>
              </a:ext>
            </a:extLst>
          </p:cNvPr>
          <p:cNvSpPr txBox="1"/>
          <p:nvPr/>
        </p:nvSpPr>
        <p:spPr>
          <a:xfrm>
            <a:off x="495299" y="1204093"/>
            <a:ext cx="11436823" cy="1754326"/>
          </a:xfrm>
          <a:prstGeom prst="rect">
            <a:avLst/>
          </a:prstGeom>
          <a:noFill/>
        </p:spPr>
        <p:txBody>
          <a:bodyPr wrap="square" rtlCol="0">
            <a:spAutoFit/>
          </a:bodyPr>
          <a:lstStyle/>
          <a:p>
            <a:r>
              <a:rPr lang="en-IN" dirty="0"/>
              <a:t>Our work basically contains two parts one is the receiver part and another one is the transmitter part</a:t>
            </a:r>
          </a:p>
          <a:p>
            <a:endParaRPr lang="en-IN" dirty="0"/>
          </a:p>
          <a:p>
            <a:r>
              <a:rPr lang="en-IN" dirty="0"/>
              <a:t>Receiver part:</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F1627EB6-1D46-639B-086E-FA7D82C483C4}"/>
              </a:ext>
            </a:extLst>
          </p:cNvPr>
          <p:cNvPicPr>
            <a:picLocks noChangeAspect="1"/>
          </p:cNvPicPr>
          <p:nvPr/>
        </p:nvPicPr>
        <p:blipFill>
          <a:blip r:embed="rId2"/>
          <a:stretch>
            <a:fillRect/>
          </a:stretch>
        </p:blipFill>
        <p:spPr>
          <a:xfrm>
            <a:off x="2513689" y="1961087"/>
            <a:ext cx="7400041" cy="4284482"/>
          </a:xfrm>
          <a:prstGeom prst="rect">
            <a:avLst/>
          </a:prstGeom>
        </p:spPr>
      </p:pic>
    </p:spTree>
    <p:extLst>
      <p:ext uri="{BB962C8B-B14F-4D97-AF65-F5344CB8AC3E}">
        <p14:creationId xmlns:p14="http://schemas.microsoft.com/office/powerpoint/2010/main" val="270136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Methodology</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9</a:t>
            </a:fld>
            <a:endParaRPr lang="en-US"/>
          </a:p>
        </p:txBody>
      </p:sp>
      <p:sp>
        <p:nvSpPr>
          <p:cNvPr id="2" name="TextBox 1">
            <a:extLst>
              <a:ext uri="{FF2B5EF4-FFF2-40B4-BE49-F238E27FC236}">
                <a16:creationId xmlns:a16="http://schemas.microsoft.com/office/drawing/2014/main" id="{F6BAD6AA-35C0-6257-F1BA-8ACC567F2C80}"/>
              </a:ext>
            </a:extLst>
          </p:cNvPr>
          <p:cNvSpPr txBox="1"/>
          <p:nvPr/>
        </p:nvSpPr>
        <p:spPr>
          <a:xfrm>
            <a:off x="495299" y="1204093"/>
            <a:ext cx="11436823" cy="1200329"/>
          </a:xfrm>
          <a:prstGeom prst="rect">
            <a:avLst/>
          </a:prstGeom>
          <a:noFill/>
        </p:spPr>
        <p:txBody>
          <a:bodyPr wrap="square" rtlCol="0">
            <a:spAutoFit/>
          </a:bodyPr>
          <a:lstStyle/>
          <a:p>
            <a:r>
              <a:rPr lang="en-IN" dirty="0"/>
              <a:t>Transmitter part:</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3D1ACA04-7853-8909-822C-20343BD12EB4}"/>
              </a:ext>
            </a:extLst>
          </p:cNvPr>
          <p:cNvPicPr>
            <a:picLocks noChangeAspect="1"/>
          </p:cNvPicPr>
          <p:nvPr/>
        </p:nvPicPr>
        <p:blipFill>
          <a:blip r:embed="rId2"/>
          <a:stretch>
            <a:fillRect/>
          </a:stretch>
        </p:blipFill>
        <p:spPr>
          <a:xfrm>
            <a:off x="3223966" y="641298"/>
            <a:ext cx="6749592" cy="5604271"/>
          </a:xfrm>
          <a:prstGeom prst="rect">
            <a:avLst/>
          </a:prstGeom>
        </p:spPr>
      </p:pic>
    </p:spTree>
    <p:extLst>
      <p:ext uri="{BB962C8B-B14F-4D97-AF65-F5344CB8AC3E}">
        <p14:creationId xmlns:p14="http://schemas.microsoft.com/office/powerpoint/2010/main" val="945587507"/>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6A6CBF5DF0184F826189297E195E76" ma:contentTypeVersion="11" ma:contentTypeDescription="Create a new document." ma:contentTypeScope="" ma:versionID="3a46b8993d9d806dca4266b284b7e55a">
  <xsd:schema xmlns:xsd="http://www.w3.org/2001/XMLSchema" xmlns:xs="http://www.w3.org/2001/XMLSchema" xmlns:p="http://schemas.microsoft.com/office/2006/metadata/properties" xmlns:ns2="30c88e85-25ae-4846-8db9-62f65c0844b4" xmlns:ns3="dc433bc4-27af-4274-8e0c-ace0550186fa" targetNamespace="http://schemas.microsoft.com/office/2006/metadata/properties" ma:root="true" ma:fieldsID="b8eb8a3304e5a6ce283e4cb05dd65fc3" ns2:_="" ns3:_="">
    <xsd:import namespace="30c88e85-25ae-4846-8db9-62f65c0844b4"/>
    <xsd:import namespace="dc433bc4-27af-4274-8e0c-ace0550186f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88e85-25ae-4846-8db9-62f65c0844b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433bc4-27af-4274-8e0c-ace0550186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0c88e85-25ae-4846-8db9-62f65c0844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F77B7B-92A2-4779-8D83-522D892E4C17}"/>
</file>

<file path=customXml/itemProps2.xml><?xml version="1.0" encoding="utf-8"?>
<ds:datastoreItem xmlns:ds="http://schemas.openxmlformats.org/officeDocument/2006/customXml" ds:itemID="{C1B816F4-A35C-472E-B6ED-5C5767465010}">
  <ds:schemaRefs>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d20071af-c777-4a92-99ba-9eb1c08bf347"/>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6E19430-03EC-466F-8DD8-793CA980AA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1577</TotalTime>
  <Words>1579</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Times New Roman</vt:lpstr>
      <vt:lpstr>ui-sans-serif</vt:lpstr>
      <vt:lpstr>NAAC PRT Template</vt:lpstr>
      <vt:lpstr>PowerPoint Presentation</vt:lpstr>
      <vt:lpstr>Contents</vt:lpstr>
      <vt:lpstr>Introduction</vt:lpstr>
      <vt:lpstr>Motivation</vt:lpstr>
      <vt:lpstr>Problem statement</vt:lpstr>
      <vt:lpstr>Related Work</vt:lpstr>
      <vt:lpstr>Related Work</vt:lpstr>
      <vt:lpstr>Methodology</vt:lpstr>
      <vt:lpstr>Methodology</vt:lpstr>
      <vt:lpstr>Methodology</vt:lpstr>
      <vt:lpstr>Methodology</vt:lpstr>
      <vt:lpstr>Results</vt:lpstr>
      <vt:lpstr>Results</vt:lpstr>
      <vt:lpstr>Results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Abdul n</cp:lastModifiedBy>
  <cp:revision>36</cp:revision>
  <dcterms:created xsi:type="dcterms:W3CDTF">2021-03-08T16:55:55Z</dcterms:created>
  <dcterms:modified xsi:type="dcterms:W3CDTF">2024-05-29T14:19:02Z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0x010100E73472EDF013CC4E94A3F28EE9BEB368</vt:lpwstr>
  </property>
</Properties>
</file>