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7.jpg" ContentType="image/jp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21" r:id="rId12"/>
    <p:sldId id="297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4E9"/>
    <a:srgbClr val="E6F0FE"/>
    <a:srgbClr val="FDFBF6"/>
    <a:srgbClr val="202C8F"/>
    <a:srgbClr val="F5CDCE"/>
    <a:srgbClr val="DF8C8C"/>
    <a:srgbClr val="D4D593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388" autoAdjust="0"/>
  </p:normalViewPr>
  <p:slideViewPr>
    <p:cSldViewPr snapToGrid="0" snapToObjects="1">
      <p:cViewPr varScale="1">
        <p:scale>
          <a:sx n="96" d="100"/>
          <a:sy n="96" d="100"/>
        </p:scale>
        <p:origin x="91" y="101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471" y="791660"/>
            <a:ext cx="7665057" cy="532738"/>
          </a:xfrm>
        </p:spPr>
        <p:txBody>
          <a:bodyPr anchor="ctr"/>
          <a:lstStyle/>
          <a:p>
            <a:r>
              <a:rPr lang="en-US" dirty="0"/>
              <a:t>CLONE – </a:t>
            </a:r>
            <a:r>
              <a:rPr lang="en-US" dirty="0" err="1"/>
              <a:t>URBANclap</a:t>
            </a:r>
            <a:r>
              <a:rPr lang="en-US" dirty="0"/>
              <a:t> COMPANY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5C4B4E-E6D4-953E-AD77-CAD5FC1BFAEE}"/>
              </a:ext>
            </a:extLst>
          </p:cNvPr>
          <p:cNvSpPr txBox="1"/>
          <p:nvPr/>
        </p:nvSpPr>
        <p:spPr>
          <a:xfrm>
            <a:off x="2350322" y="1607742"/>
            <a:ext cx="7814960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Submitted in the partial fulfilment for the award of the</a:t>
            </a:r>
          </a:p>
          <a:p>
            <a:endParaRPr lang="en-GB" sz="1050" b="1" dirty="0"/>
          </a:p>
          <a:p>
            <a:r>
              <a:rPr lang="en-GB" sz="2400" b="1" dirty="0"/>
              <a:t>                                      degree of</a:t>
            </a:r>
          </a:p>
          <a:p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F1517A-AA54-593E-5EA3-5234233D1364}"/>
              </a:ext>
            </a:extLst>
          </p:cNvPr>
          <p:cNvSpPr txBox="1"/>
          <p:nvPr/>
        </p:nvSpPr>
        <p:spPr>
          <a:xfrm>
            <a:off x="3496567" y="2633187"/>
            <a:ext cx="51411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BACHELOR OF ENGINEERING </a:t>
            </a:r>
            <a:endParaRPr lang="en-US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i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IN</a:t>
            </a:r>
          </a:p>
          <a:p>
            <a:pPr algn="ctr">
              <a:lnSpc>
                <a:spcPct val="150000"/>
              </a:lnSpc>
            </a:pPr>
            <a:r>
              <a:rPr lang="en-US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Computer science with a specialization in</a:t>
            </a:r>
          </a:p>
          <a:p>
            <a:pPr algn="ctr">
              <a:lnSpc>
                <a:spcPct val="150000"/>
              </a:lnSpc>
            </a:pPr>
            <a:r>
              <a:rPr lang="en-US" sz="20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DevOps</a:t>
            </a:r>
          </a:p>
          <a:p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9516A-9C5B-3F85-8048-6DC7F4C59E4C}"/>
              </a:ext>
            </a:extLst>
          </p:cNvPr>
          <p:cNvSpPr txBox="1"/>
          <p:nvPr/>
        </p:nvSpPr>
        <p:spPr>
          <a:xfrm>
            <a:off x="0" y="4913906"/>
            <a:ext cx="4128052" cy="1535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Submitted by:</a:t>
            </a:r>
          </a:p>
          <a:p>
            <a:r>
              <a:rPr lang="en-IN" dirty="0"/>
              <a:t>Adarsh Kumar Singh  22BDO10053</a:t>
            </a:r>
          </a:p>
          <a:p>
            <a:r>
              <a:rPr lang="en-IN" dirty="0" err="1"/>
              <a:t>Akansh</a:t>
            </a:r>
            <a:r>
              <a:rPr lang="en-IN" dirty="0"/>
              <a:t> Arya                22BDO10027</a:t>
            </a:r>
          </a:p>
          <a:p>
            <a:r>
              <a:rPr lang="en-IN" dirty="0"/>
              <a:t>Krishna Sharma           22BDO10029 </a:t>
            </a:r>
          </a:p>
          <a:p>
            <a:r>
              <a:rPr lang="en-IN" dirty="0"/>
              <a:t>Ayush </a:t>
            </a:r>
            <a:r>
              <a:rPr lang="en-IN"/>
              <a:t>Pandey               22BDO10038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8D9E3-92D6-CB14-6207-6FDB05005188}"/>
              </a:ext>
            </a:extLst>
          </p:cNvPr>
          <p:cNvSpPr txBox="1"/>
          <p:nvPr/>
        </p:nvSpPr>
        <p:spPr>
          <a:xfrm>
            <a:off x="9040634" y="5255812"/>
            <a:ext cx="304534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Under the Supervision of:</a:t>
            </a:r>
          </a:p>
          <a:p>
            <a:r>
              <a:rPr lang="en-IN" dirty="0"/>
              <a:t>Rakesh Thakur (E17641)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0995"/>
            <a:ext cx="6583680" cy="1531357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24539"/>
            <a:ext cx="6583680" cy="386035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Introduction.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Understanding the user need.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Crafting a Seamless user experiences.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Integrating Social features.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Implementing Personalized recommendation Algorithm.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Conclusion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62637-6493-A0ED-E84F-67AACB05C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80" y="1625259"/>
            <a:ext cx="3607482" cy="360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239" y="182880"/>
            <a:ext cx="6860620" cy="1149214"/>
          </a:xfrm>
        </p:spPr>
        <p:txBody>
          <a:bodyPr/>
          <a:lstStyle/>
          <a:p>
            <a:r>
              <a:rPr lang="en-US" dirty="0"/>
              <a:t>INTRODUCTION TO URBAN COMPANY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E45FBF-C979-7B83-7F31-B5324209DC30}"/>
              </a:ext>
            </a:extLst>
          </p:cNvPr>
          <p:cNvSpPr txBox="1"/>
          <p:nvPr/>
        </p:nvSpPr>
        <p:spPr>
          <a:xfrm>
            <a:off x="5613621" y="1963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C3E740-D2B1-69A1-32AF-07A8E8B1B9EA}"/>
              </a:ext>
            </a:extLst>
          </p:cNvPr>
          <p:cNvSpPr txBox="1"/>
          <p:nvPr/>
        </p:nvSpPr>
        <p:spPr>
          <a:xfrm>
            <a:off x="5398936" y="1496997"/>
            <a:ext cx="5526156" cy="423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Urban Company is a leading technology-driven platform that connects customers with a wide range of professional services for their home and personal needs. The platform is designed to provide a seamless experience for users, offering services in various categories.</a:t>
            </a:r>
          </a:p>
          <a:p>
            <a:endParaRPr lang="en-GB" dirty="0"/>
          </a:p>
          <a:p>
            <a:r>
              <a:rPr lang="en-GB" sz="2000" b="1" dirty="0"/>
              <a:t>Key Features of Urban Company:</a:t>
            </a:r>
            <a:endParaRPr lang="en-GB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Wide Range of Services.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User-Friendly Website.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Quality Assurance.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Technological Integration.</a:t>
            </a:r>
            <a:endParaRPr lang="en-IN" b="1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7B58C47D-A2BE-3A39-DDE2-DF1F7ECB090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7215" r="272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1" y="612250"/>
            <a:ext cx="6679096" cy="1095350"/>
          </a:xfrm>
        </p:spPr>
        <p:txBody>
          <a:bodyPr/>
          <a:lstStyle/>
          <a:p>
            <a:r>
              <a:rPr lang="en-US" dirty="0"/>
              <a:t> Understanding user  </a:t>
            </a:r>
            <a:br>
              <a:rPr lang="en-US" dirty="0"/>
            </a:br>
            <a:r>
              <a:rPr lang="en-US" dirty="0"/>
              <a:t>             needs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569" y="1826870"/>
            <a:ext cx="5450385" cy="4828372"/>
          </a:xfrm>
        </p:spPr>
        <p:txBody>
          <a:bodyPr>
            <a:normAutofit/>
          </a:bodyPr>
          <a:lstStyle/>
          <a:p>
            <a:pPr algn="just"/>
            <a:r>
              <a:rPr lang="en-GB" sz="1700" dirty="0">
                <a:solidFill>
                  <a:schemeClr val="tx1"/>
                </a:solidFill>
              </a:rPr>
              <a:t>Understanding user needs is crucial when developing an Urban Company clone to ensure the platform effectively meets market demands. Focus on high-demand services and offer </a:t>
            </a:r>
            <a:r>
              <a:rPr lang="en-GB" sz="1700" dirty="0">
                <a:solidFill>
                  <a:srgbClr val="FF0000"/>
                </a:solidFill>
              </a:rPr>
              <a:t>customization</a:t>
            </a:r>
            <a:r>
              <a:rPr lang="en-GB" sz="1700" dirty="0">
                <a:solidFill>
                  <a:schemeClr val="tx1"/>
                </a:solidFill>
              </a:rPr>
              <a:t> options to meet diverse needs. Prioritize a seamless user experience with </a:t>
            </a:r>
            <a:r>
              <a:rPr lang="en-GB" sz="1700" dirty="0">
                <a:solidFill>
                  <a:srgbClr val="FF0000"/>
                </a:solidFill>
              </a:rPr>
              <a:t>intuitive design </a:t>
            </a:r>
            <a:r>
              <a:rPr lang="en-GB" sz="1700" dirty="0">
                <a:solidFill>
                  <a:schemeClr val="tx1"/>
                </a:solidFill>
              </a:rPr>
              <a:t>and </a:t>
            </a:r>
            <a:r>
              <a:rPr lang="en-GB" sz="1700" dirty="0">
                <a:solidFill>
                  <a:srgbClr val="FF0000"/>
                </a:solidFill>
              </a:rPr>
              <a:t>flexible payment </a:t>
            </a:r>
            <a:r>
              <a:rPr lang="en-GB" sz="1700" dirty="0">
                <a:solidFill>
                  <a:schemeClr val="tx1"/>
                </a:solidFill>
              </a:rPr>
              <a:t>options. Conduct </a:t>
            </a:r>
            <a:r>
              <a:rPr lang="en-GB" sz="1700" dirty="0">
                <a:solidFill>
                  <a:srgbClr val="FF0000"/>
                </a:solidFill>
              </a:rPr>
              <a:t>UX testing </a:t>
            </a:r>
            <a:r>
              <a:rPr lang="en-GB" sz="1700" dirty="0">
                <a:solidFill>
                  <a:schemeClr val="tx1"/>
                </a:solidFill>
              </a:rPr>
              <a:t>to refine the platform’s usability, focusing on intuitive navigation and seamless interaction. </a:t>
            </a:r>
          </a:p>
          <a:p>
            <a:pPr algn="just"/>
            <a:endParaRPr lang="en-GB" sz="1700" dirty="0">
              <a:solidFill>
                <a:schemeClr val="tx1"/>
              </a:solidFill>
            </a:endParaRPr>
          </a:p>
          <a:p>
            <a:pPr algn="just"/>
            <a:r>
              <a:rPr lang="en-GB" sz="1700" dirty="0">
                <a:solidFill>
                  <a:schemeClr val="tx1"/>
                </a:solidFill>
              </a:rPr>
              <a:t>Here are some strategies to connect with your customers more effectively.</a:t>
            </a:r>
          </a:p>
          <a:p>
            <a:pPr algn="just"/>
            <a:endParaRPr lang="en-GB" sz="17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tx1"/>
                </a:solidFill>
              </a:rPr>
              <a:t>Identify Target Audience.</a:t>
            </a:r>
            <a:endParaRPr lang="en-GB" sz="17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tx1"/>
                </a:solidFill>
              </a:rPr>
              <a:t>Identify High-Demand Services.</a:t>
            </a:r>
            <a:endParaRPr lang="en-GB" sz="17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tx1"/>
                </a:solidFill>
              </a:rPr>
              <a:t>Conduct Usability Tests</a:t>
            </a:r>
            <a:r>
              <a:rPr lang="en-GB" sz="1700" dirty="0">
                <a:solidFill>
                  <a:schemeClr val="tx1"/>
                </a:solidFill>
              </a:rPr>
              <a:t>(</a:t>
            </a:r>
            <a:r>
              <a:rPr lang="en-GB" sz="1700" dirty="0">
                <a:solidFill>
                  <a:srgbClr val="FF0000"/>
                </a:solidFill>
              </a:rPr>
              <a:t>UX</a:t>
            </a:r>
            <a:r>
              <a:rPr lang="en-GB" sz="1700" dirty="0">
                <a:solidFill>
                  <a:schemeClr val="tx1"/>
                </a:solidFill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tx1"/>
                </a:solidFill>
              </a:rPr>
              <a:t>Ensure Fair Compensation.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Gather Feedback on Navigation.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FD3805-8934-94A0-09FD-23A378B2EF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53" r="43628"/>
          <a:stretch/>
        </p:blipFill>
        <p:spPr>
          <a:xfrm>
            <a:off x="6911026" y="1057523"/>
            <a:ext cx="4557405" cy="559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003" y="373461"/>
            <a:ext cx="8602471" cy="994164"/>
          </a:xfrm>
        </p:spPr>
        <p:txBody>
          <a:bodyPr/>
          <a:lstStyle/>
          <a:p>
            <a:r>
              <a:rPr lang="en-US" dirty="0"/>
              <a:t>Crafting a seamless user </a:t>
            </a:r>
            <a:br>
              <a:rPr lang="en-US" dirty="0"/>
            </a:br>
            <a:r>
              <a:rPr lang="en-US" dirty="0"/>
              <a:t>              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5039" y="1932167"/>
            <a:ext cx="8746435" cy="4711398"/>
          </a:xfrm>
        </p:spPr>
        <p:txBody>
          <a:bodyPr>
            <a:normAutofit/>
          </a:bodyPr>
          <a:lstStyle/>
          <a:p>
            <a:r>
              <a:rPr lang="en-GB" sz="1750" b="1" dirty="0">
                <a:solidFill>
                  <a:schemeClr val="tx1"/>
                </a:solidFill>
              </a:rPr>
              <a:t>User-Friendly Layout: </a:t>
            </a:r>
            <a:r>
              <a:rPr lang="en-GB" sz="1750" dirty="0">
                <a:solidFill>
                  <a:schemeClr val="tx1"/>
                </a:solidFill>
              </a:rPr>
              <a:t>Design a clean and organized layout that is easy to navigate. Prioritize simplicity to ensure users can quickly find what they need.</a:t>
            </a:r>
          </a:p>
          <a:p>
            <a:r>
              <a:rPr lang="en-GB" sz="1750" b="1" dirty="0">
                <a:solidFill>
                  <a:schemeClr val="tx1"/>
                </a:solidFill>
              </a:rPr>
              <a:t>Guided Tours: </a:t>
            </a:r>
            <a:r>
              <a:rPr lang="en-GB" sz="1750" dirty="0">
                <a:solidFill>
                  <a:schemeClr val="tx1"/>
                </a:solidFill>
              </a:rPr>
              <a:t>Provide a brief tutorial or walkthrough for first-time users to familiarize them with the app or website’s features.</a:t>
            </a:r>
            <a:endParaRPr lang="en-US" sz="1750" dirty="0">
              <a:solidFill>
                <a:schemeClr val="tx1"/>
              </a:solidFill>
            </a:endParaRPr>
          </a:p>
          <a:p>
            <a:r>
              <a:rPr lang="en-GB" sz="1750" b="1" dirty="0">
                <a:solidFill>
                  <a:schemeClr val="tx1"/>
                </a:solidFill>
              </a:rPr>
              <a:t>Responsive Design: </a:t>
            </a:r>
            <a:r>
              <a:rPr lang="en-GB" sz="1750" dirty="0">
                <a:solidFill>
                  <a:schemeClr val="tx1"/>
                </a:solidFill>
              </a:rPr>
              <a:t>The platform should ensure seamless interaction across desktop and mobile devices.</a:t>
            </a:r>
          </a:p>
          <a:p>
            <a:r>
              <a:rPr lang="en-GB" sz="1750" b="1" dirty="0">
                <a:solidFill>
                  <a:schemeClr val="tx1"/>
                </a:solidFill>
              </a:rPr>
              <a:t>Simple Booking Flow</a:t>
            </a:r>
            <a:r>
              <a:rPr lang="en-GB" sz="1750" dirty="0">
                <a:solidFill>
                  <a:schemeClr val="tx1"/>
                </a:solidFill>
              </a:rPr>
              <a:t>: Ensure that the booking process is straightforward, with minimal steps to complete</a:t>
            </a:r>
          </a:p>
          <a:p>
            <a:r>
              <a:rPr lang="en-GB" sz="1750" b="1" dirty="0">
                <a:solidFill>
                  <a:schemeClr val="tx1"/>
                </a:solidFill>
              </a:rPr>
              <a:t>Smart Scheduling</a:t>
            </a:r>
            <a:r>
              <a:rPr lang="en-GB" sz="1750" dirty="0">
                <a:solidFill>
                  <a:schemeClr val="tx1"/>
                </a:solidFill>
              </a:rPr>
              <a:t>: Implement a calendar view or time-slot selection to help users choose convenient times for services.</a:t>
            </a:r>
          </a:p>
          <a:p>
            <a:r>
              <a:rPr lang="en-GB" sz="1750" b="1" dirty="0">
                <a:solidFill>
                  <a:schemeClr val="tx1"/>
                </a:solidFill>
              </a:rPr>
              <a:t>User Analytics: </a:t>
            </a:r>
            <a:r>
              <a:rPr lang="en-GB" sz="1750" dirty="0">
                <a:solidFill>
                  <a:schemeClr val="tx1"/>
                </a:solidFill>
              </a:rPr>
              <a:t>Use analytics to track user </a:t>
            </a:r>
            <a:r>
              <a:rPr lang="en-GB" sz="1750" dirty="0" err="1">
                <a:solidFill>
                  <a:schemeClr val="tx1"/>
                </a:solidFill>
              </a:rPr>
              <a:t>behavior</a:t>
            </a:r>
            <a:r>
              <a:rPr lang="en-GB" sz="1750" dirty="0">
                <a:solidFill>
                  <a:schemeClr val="tx1"/>
                </a:solidFill>
              </a:rPr>
              <a:t> and identify areas for improvement.</a:t>
            </a:r>
          </a:p>
          <a:p>
            <a:r>
              <a:rPr lang="en-GB" sz="1750" b="1" dirty="0">
                <a:solidFill>
                  <a:schemeClr val="tx1"/>
                </a:solidFill>
              </a:rPr>
              <a:t>Fallback Solutions: </a:t>
            </a:r>
            <a:r>
              <a:rPr lang="en-GB" sz="1750" dirty="0">
                <a:solidFill>
                  <a:schemeClr val="tx1"/>
                </a:solidFill>
              </a:rPr>
              <a:t>Implement fallback options or suggestions if a feature is temporarily unavailable.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525" y="228216"/>
            <a:ext cx="8685475" cy="587801"/>
          </a:xfrm>
        </p:spPr>
        <p:txBody>
          <a:bodyPr/>
          <a:lstStyle/>
          <a:p>
            <a:r>
              <a:rPr lang="en-US" dirty="0"/>
              <a:t>Integrating social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02872" y="1049573"/>
            <a:ext cx="7650479" cy="5975405"/>
          </a:xfrm>
        </p:spPr>
        <p:txBody>
          <a:bodyPr>
            <a:normAutofit/>
          </a:bodyPr>
          <a:lstStyle/>
          <a:p>
            <a:pPr algn="just"/>
            <a:endParaRPr lang="en-GB" sz="1000" dirty="0">
              <a:solidFill>
                <a:schemeClr val="tx1"/>
              </a:solidFill>
            </a:endParaRPr>
          </a:p>
          <a:p>
            <a:r>
              <a:rPr lang="en-GB" sz="1650" b="1" dirty="0">
                <a:solidFill>
                  <a:schemeClr val="tx1"/>
                </a:solidFill>
              </a:rPr>
              <a:t>Detailed Service Descriptions:</a:t>
            </a:r>
          </a:p>
          <a:p>
            <a:endParaRPr lang="en-GB" sz="165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50" b="1" dirty="0">
                <a:solidFill>
                  <a:schemeClr val="tx1"/>
                </a:solidFill>
              </a:rPr>
              <a:t>Home Cleaning:</a:t>
            </a:r>
            <a:r>
              <a:rPr lang="en-GB" sz="1650" dirty="0">
                <a:solidFill>
                  <a:schemeClr val="tx1"/>
                </a:solidFill>
              </a:rPr>
              <a:t> Types of cleaning (standard, deep, post-renovation), frequency options (one-time, weekly, monthly).</a:t>
            </a:r>
          </a:p>
          <a:p>
            <a:endParaRPr lang="en-GB" sz="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50" b="1" dirty="0">
                <a:solidFill>
                  <a:schemeClr val="tx1"/>
                </a:solidFill>
              </a:rPr>
              <a:t>Beauty Services:</a:t>
            </a:r>
            <a:r>
              <a:rPr lang="en-GB" sz="1650" dirty="0">
                <a:solidFill>
                  <a:schemeClr val="tx1"/>
                </a:solidFill>
              </a:rPr>
              <a:t> Specific beauty treatments offered, duration, and any customization options.</a:t>
            </a:r>
          </a:p>
          <a:p>
            <a:endParaRPr lang="en-GB" sz="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50" b="1" dirty="0">
                <a:solidFill>
                  <a:schemeClr val="tx1"/>
                </a:solidFill>
              </a:rPr>
              <a:t>Repairs and Maintenance:</a:t>
            </a:r>
            <a:r>
              <a:rPr lang="en-GB" sz="1650" dirty="0">
                <a:solidFill>
                  <a:schemeClr val="tx1"/>
                </a:solidFill>
              </a:rPr>
              <a:t> Common issues addressed, types of repairs, and the range of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5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50" b="1" dirty="0">
                <a:solidFill>
                  <a:schemeClr val="tx1"/>
                </a:solidFill>
              </a:rPr>
              <a:t>Technology Integration:</a:t>
            </a:r>
            <a:r>
              <a:rPr lang="en-GB" sz="1650" dirty="0">
                <a:solidFill>
                  <a:schemeClr val="tx1"/>
                </a:solidFill>
              </a:rPr>
              <a:t> Online booking, real-time tracking, payment options.</a:t>
            </a:r>
          </a:p>
          <a:p>
            <a:endParaRPr lang="en-GB" sz="800" dirty="0">
              <a:solidFill>
                <a:schemeClr val="tx1"/>
              </a:solidFill>
            </a:endParaRPr>
          </a:p>
          <a:p>
            <a:endParaRPr lang="en-GB" sz="5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50" b="1" dirty="0">
                <a:solidFill>
                  <a:schemeClr val="tx1"/>
                </a:solidFill>
              </a:rPr>
              <a:t>Pricing Structure:</a:t>
            </a:r>
            <a:r>
              <a:rPr lang="en-GB" sz="1650" dirty="0">
                <a:solidFill>
                  <a:schemeClr val="tx1"/>
                </a:solidFill>
              </a:rPr>
              <a:t> Fixed rates, hourly rates, package deals.</a:t>
            </a:r>
          </a:p>
          <a:p>
            <a:endParaRPr lang="en-GB" sz="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5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50" b="1" dirty="0">
                <a:solidFill>
                  <a:schemeClr val="tx1"/>
                </a:solidFill>
              </a:rPr>
              <a:t>Subscription Plans:</a:t>
            </a:r>
            <a:r>
              <a:rPr lang="en-GB" sz="1650" dirty="0">
                <a:solidFill>
                  <a:schemeClr val="tx1"/>
                </a:solidFill>
              </a:rPr>
              <a:t> Options for regular users, membership benefits.</a:t>
            </a:r>
          </a:p>
          <a:p>
            <a:endParaRPr lang="en-GB" sz="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5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50" b="1" dirty="0">
                <a:solidFill>
                  <a:schemeClr val="tx1"/>
                </a:solidFill>
              </a:rPr>
              <a:t>Ease of Booking:</a:t>
            </a:r>
            <a:r>
              <a:rPr lang="en-GB" sz="1650" dirty="0">
                <a:solidFill>
                  <a:schemeClr val="tx1"/>
                </a:solidFill>
              </a:rPr>
              <a:t> User-friendly app/website features for scheduling.</a:t>
            </a:r>
          </a:p>
          <a:p>
            <a:endParaRPr lang="en-GB" sz="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5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50" b="1" dirty="0">
                <a:solidFill>
                  <a:schemeClr val="tx1"/>
                </a:solidFill>
              </a:rPr>
              <a:t>Flexible Scheduling:</a:t>
            </a:r>
            <a:r>
              <a:rPr lang="en-GB" sz="1650" dirty="0">
                <a:solidFill>
                  <a:schemeClr val="tx1"/>
                </a:solidFill>
              </a:rPr>
              <a:t> Options for same-day or next-day service, availability of different time slots.</a:t>
            </a:r>
          </a:p>
          <a:p>
            <a:endParaRPr lang="en-GB" sz="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50" b="1" dirty="0">
                <a:solidFill>
                  <a:schemeClr val="tx1"/>
                </a:solidFill>
              </a:rPr>
              <a:t>Feedback:</a:t>
            </a:r>
            <a:r>
              <a:rPr lang="en-GB" sz="1650" dirty="0">
                <a:solidFill>
                  <a:schemeClr val="tx1"/>
                </a:solidFill>
              </a:rPr>
              <a:t> Positive customer experiences and ratings related to different services.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B3DEA1F-851B-46A3-8856-6340CA7C5E53}"/>
              </a:ext>
            </a:extLst>
          </p:cNvPr>
          <p:cNvSpPr/>
          <p:nvPr/>
        </p:nvSpPr>
        <p:spPr>
          <a:xfrm>
            <a:off x="0" y="3429001"/>
            <a:ext cx="3498574" cy="35099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DC6C77D-C340-3D66-DB88-C9F003E65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49" y="3615365"/>
            <a:ext cx="2604058" cy="294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67" y="198783"/>
            <a:ext cx="9048584" cy="1222385"/>
          </a:xfrm>
        </p:spPr>
        <p:txBody>
          <a:bodyPr/>
          <a:lstStyle/>
          <a:p>
            <a:r>
              <a:rPr lang="en-US" dirty="0"/>
              <a:t>Implementing Personalized recommendation algorithm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A3C1DE-5BED-81F1-9E4C-20754E10AAAD}"/>
              </a:ext>
            </a:extLst>
          </p:cNvPr>
          <p:cNvSpPr txBox="1"/>
          <p:nvPr/>
        </p:nvSpPr>
        <p:spPr>
          <a:xfrm>
            <a:off x="659958" y="2097663"/>
            <a:ext cx="6526905" cy="440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8450" marR="5080" indent="-285750" algn="just">
              <a:lnSpc>
                <a:spcPct val="1008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GB" sz="1700" spc="50" dirty="0">
                <a:solidFill>
                  <a:srgbClr val="262425"/>
                </a:solidFill>
                <a:cs typeface="Trebuchet MS"/>
              </a:rPr>
              <a:t>Implementing personalization algorithms can enhance the user experience on Urban Company. By analysing user preferences and booking history, you can offer tailored service recommendations that match individual needs. </a:t>
            </a:r>
          </a:p>
          <a:p>
            <a:pPr marL="12700" marR="5080" algn="just">
              <a:lnSpc>
                <a:spcPct val="100800"/>
              </a:lnSpc>
              <a:spcBef>
                <a:spcPts val="105"/>
              </a:spcBef>
            </a:pPr>
            <a:endParaRPr lang="en-GB" sz="1700" spc="50" dirty="0">
              <a:solidFill>
                <a:srgbClr val="262425"/>
              </a:solidFill>
              <a:cs typeface="Trebuchet MS"/>
            </a:endParaRPr>
          </a:p>
          <a:p>
            <a:pPr marL="298450" marR="5080" indent="-285750" algn="just">
              <a:lnSpc>
                <a:spcPct val="1008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GB" sz="1700" spc="50" dirty="0">
                <a:solidFill>
                  <a:srgbClr val="262425"/>
                </a:solidFill>
                <a:cs typeface="Trebuchet MS"/>
              </a:rPr>
              <a:t>"Implementing a personalized recommendation algorithm on Urban Company can tailor service suggestions based on user preferences and past interactions. </a:t>
            </a:r>
          </a:p>
          <a:p>
            <a:pPr marL="298450" marR="5080" indent="-285750" algn="just">
              <a:lnSpc>
                <a:spcPct val="1008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endParaRPr lang="en-GB" sz="1700" spc="50" dirty="0">
              <a:solidFill>
                <a:srgbClr val="262425"/>
              </a:solidFill>
              <a:cs typeface="Trebuchet MS"/>
            </a:endParaRPr>
          </a:p>
          <a:p>
            <a:pPr marL="298450" marR="5080" indent="-285750" algn="just">
              <a:lnSpc>
                <a:spcPct val="1008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GB" sz="1700" spc="50" dirty="0">
                <a:solidFill>
                  <a:srgbClr val="262425"/>
                </a:solidFill>
                <a:cs typeface="Trebuchet MS"/>
              </a:rPr>
              <a:t>This approach enhances user satisfaction and engagement by providing relevant and customized service options. This not only keeps users engaged but also builds a loyal customer base.</a:t>
            </a:r>
          </a:p>
          <a:p>
            <a:pPr marL="298450" marR="5080" indent="-285750" algn="just">
              <a:lnSpc>
                <a:spcPct val="1008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endParaRPr lang="en-GB" sz="1700" spc="50" dirty="0">
              <a:solidFill>
                <a:srgbClr val="262425"/>
              </a:solidFill>
              <a:cs typeface="Trebuchet MS"/>
            </a:endParaRPr>
          </a:p>
          <a:p>
            <a:pPr marL="298450" marR="5080" indent="-285750" algn="just">
              <a:lnSpc>
                <a:spcPct val="1008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endParaRPr lang="en-GB" sz="1700" spc="50" dirty="0">
              <a:solidFill>
                <a:srgbClr val="262425"/>
              </a:solidFill>
              <a:cs typeface="Trebuchet MS"/>
            </a:endParaRPr>
          </a:p>
          <a:p>
            <a:pPr marL="298450" marR="5080" indent="-285750" algn="just">
              <a:lnSpc>
                <a:spcPct val="1008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endParaRPr lang="en-GB" sz="1700" dirty="0">
              <a:cs typeface="Trebuchet MS"/>
            </a:endParaRPr>
          </a:p>
        </p:txBody>
      </p:sp>
      <p:pic>
        <p:nvPicPr>
          <p:cNvPr id="7" name="object 12">
            <a:extLst>
              <a:ext uri="{FF2B5EF4-FFF2-40B4-BE49-F238E27FC236}">
                <a16:creationId xmlns:a16="http://schemas.microsoft.com/office/drawing/2014/main" id="{E49290A1-55A8-85BF-E9FE-42C76480899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63851" y="1752758"/>
            <a:ext cx="4269503" cy="467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376" y="1838869"/>
            <a:ext cx="3705248" cy="99974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D3072-ABA6-B3B3-DC7C-23BED4E93783}"/>
              </a:ext>
            </a:extLst>
          </p:cNvPr>
          <p:cNvSpPr txBox="1"/>
          <p:nvPr/>
        </p:nvSpPr>
        <p:spPr>
          <a:xfrm>
            <a:off x="2146851" y="2838615"/>
            <a:ext cx="91519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Creating a clone of Urban Company involves developing a robust platform that replicates its core functionalities while offering unique enhancements. Focus on understanding user needs, implementing personalized features, and ensuring high-quality service delivery. By leveraging advanced technologies and maintaining a user-centric approach, you can create a compelling service marketplace that stands out in the competitive landscape. The future holds  endless possibilities for innovation in home services.</a:t>
            </a:r>
          </a:p>
          <a:p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5654" y="730931"/>
            <a:ext cx="6572746" cy="2882735"/>
          </a:xfrm>
        </p:spPr>
        <p:txBody>
          <a:bodyPr/>
          <a:lstStyle/>
          <a:p>
            <a:r>
              <a:rPr lang="en-US" sz="4000" dirty="0"/>
              <a:t>Thankyou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DBAF4-3EB5-5B70-1E73-810877954B91}"/>
              </a:ext>
            </a:extLst>
          </p:cNvPr>
          <p:cNvSpPr txBox="1"/>
          <p:nvPr/>
        </p:nvSpPr>
        <p:spPr>
          <a:xfrm>
            <a:off x="3639047" y="3613666"/>
            <a:ext cx="36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 you have any Questions…?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{91E89217-D0EF-4952-925E-759237310AC8}tf78438558_win32</Template>
  <TotalTime>218</TotalTime>
  <Words>692</Words>
  <Application>Microsoft Office PowerPoint</Application>
  <PresentationFormat>Widescreen</PresentationFormat>
  <Paragraphs>87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Sabon Next LT</vt:lpstr>
      <vt:lpstr>Times New Roman</vt:lpstr>
      <vt:lpstr>Trebuchet MS</vt:lpstr>
      <vt:lpstr>Wingdings</vt:lpstr>
      <vt:lpstr>Custom</vt:lpstr>
      <vt:lpstr>CLONE – URBANclap COMPANY </vt:lpstr>
      <vt:lpstr>OVERVIEW</vt:lpstr>
      <vt:lpstr>INTRODUCTION TO URBAN COMPANY</vt:lpstr>
      <vt:lpstr> Understanding user                needs</vt:lpstr>
      <vt:lpstr>Crafting a seamless user                 experience</vt:lpstr>
      <vt:lpstr>Integrating social features</vt:lpstr>
      <vt:lpstr>Implementing Personalized recommendation algorithm </vt:lpstr>
      <vt:lpstr>conclusion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Adarsh Dixit</dc:creator>
  <cp:lastModifiedBy>Adarsh Dixit</cp:lastModifiedBy>
  <cp:revision>5</cp:revision>
  <dcterms:created xsi:type="dcterms:W3CDTF">2024-08-26T15:49:14Z</dcterms:created>
  <dcterms:modified xsi:type="dcterms:W3CDTF">2024-08-26T19:49:02Z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