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2.jpeg" ContentType="image/jpeg"/>
  <Override PartName="/ppt/media/image5.svg" ContentType="image/svg"/>
  <Override PartName="/ppt/media/image11.png" ContentType="image/png"/>
  <Override PartName="/ppt/media/image2.png" ContentType="image/png"/>
  <Override PartName="/ppt/media/image22.jpeg" ContentType="image/jpeg"/>
  <Override PartName="/ppt/media/image13.png" ContentType="image/png"/>
  <Override PartName="/ppt/media/image4.png" ContentType="image/png"/>
  <Override PartName="/ppt/media/image10.svg" ContentType="image/svg"/>
  <Override PartName="/ppt/media/image9.png" ContentType="image/png"/>
  <Override PartName="/ppt/media/image7.svg" ContentType="image/svg"/>
  <Override PartName="/ppt/media/image8.png" ContentType="image/png"/>
  <Override PartName="/ppt/media/image24.jpeg" ContentType="image/jpeg"/>
  <Override PartName="/ppt/media/image23.jpeg" ContentType="image/jpeg"/>
  <Override PartName="/ppt/media/image20.jpeg" ContentType="image/jpeg"/>
  <Override PartName="/ppt/media/image18.jpeg" ContentType="image/jpeg"/>
  <Override PartName="/ppt/media/image17.jpeg" ContentType="image/jpeg"/>
  <Override PartName="/ppt/media/image14.png" ContentType="image/png"/>
  <Override PartName="/ppt/media/image16.jpeg" ContentType="image/jpeg"/>
  <Override PartName="/ppt/media/image1.jpeg" ContentType="image/jpeg"/>
  <Override PartName="/ppt/media/image19.jpeg" ContentType="image/jpeg"/>
  <Override PartName="/ppt/media/image3.svg" ContentType="image/svg"/>
  <Override PartName="/ppt/media/image21.jpeg" ContentType="image/jpeg"/>
  <Override PartName="/ppt/media/image6.png" ContentType="image/png"/>
  <Override PartName="/ppt/media/image15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slide" Target="slides/slide22.xml"/><Relationship Id="rId41" Type="http://schemas.openxmlformats.org/officeDocument/2006/relationships/slide" Target="slides/slide23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Righ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f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Righ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f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ottom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ottom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image" Target="../media/image5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7480" cy="5667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1960" y="36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1960" y="36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>
            <a:off x="2520" y="-72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48920" cy="539244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1960" y="72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48920" cy="53924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1960" y="72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 rot="10800000">
            <a:off x="6931800" y="277200"/>
            <a:ext cx="3148920" cy="539244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2520" y="-36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 rot="10800000">
            <a:off x="6931800" y="277200"/>
            <a:ext cx="3148920" cy="539244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2520" y="-36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7480" cy="56674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3040" y="36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33040" y="36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>
            <a:off x="2520" y="36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60" y="5423040"/>
            <a:ext cx="10077840" cy="24516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60" y="5421960"/>
            <a:ext cx="10077840" cy="24516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-28800" y="360"/>
            <a:ext cx="3177720" cy="5428440"/>
          </a:xfrm>
          <a:prstGeom prst="rect">
            <a:avLst/>
          </a:prstGeom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833040" y="72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 rot="10800000">
            <a:off x="6903000" y="242640"/>
            <a:ext cx="3177720" cy="542844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flipH="1">
            <a:off x="2520" y="720"/>
            <a:ext cx="245160" cy="56678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2"/>
          <p:cNvSpPr/>
          <p:nvPr/>
        </p:nvSpPr>
        <p:spPr>
          <a:xfrm>
            <a:off x="676080" y="1150920"/>
            <a:ext cx="7781400" cy="25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Personality Analysis and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Types of Personality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Noto Sans"/>
                <a:ea typeface="DejaVu Sans"/>
              </a:rPr>
              <a:t>Presented By Adarsh Kumar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3"/>
          <p:cNvSpPr/>
          <p:nvPr/>
        </p:nvSpPr>
        <p:spPr>
          <a:xfrm>
            <a:off x="676080" y="4130280"/>
            <a:ext cx="32814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Faculty: Mrs. Pinki Negi Bora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720000" y="1992240"/>
            <a:ext cx="4195080" cy="70740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Big Five Personality Traits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720000" y="2892240"/>
            <a:ext cx="4195080" cy="70740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Psychodynamic Theory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720000" y="3792240"/>
            <a:ext cx="4195080" cy="70740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Humanistic Theory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5275800" y="2892600"/>
            <a:ext cx="4195080" cy="70740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Trait Theory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20000" y="1092240"/>
            <a:ext cx="4195080" cy="70740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Myers-Briggs Type Indicator (MBTI)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275800" y="1080360"/>
            <a:ext cx="4195080" cy="70740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Social-Cognitive Theory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5275800" y="1980360"/>
            <a:ext cx="4195080" cy="707400"/>
          </a:xfrm>
          <a:prstGeom prst="flowChartAlternateProcess">
            <a:avLst/>
          </a:prstGeom>
          <a:gradFill rotWithShape="0">
            <a:gsLst>
              <a:gs pos="0">
                <a:srgbClr val="6fc8fa"/>
              </a:gs>
              <a:gs pos="100000">
                <a:srgbClr val="399ed7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14616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Type A and Type B Personalities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2"/>
          <p:cNvSpPr/>
          <p:nvPr/>
        </p:nvSpPr>
        <p:spPr>
          <a:xfrm>
            <a:off x="3751920" y="1057680"/>
            <a:ext cx="5787360" cy="97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Myers-Briggs Type Indicator (MBTI)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17"/>
          <p:cNvSpPr/>
          <p:nvPr/>
        </p:nvSpPr>
        <p:spPr>
          <a:xfrm>
            <a:off x="3823920" y="2286000"/>
            <a:ext cx="5355360" cy="26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The Myers-Briggs Type Indicator (MBTI) is a popular psychometric tool used to assess and categorize people based on their preferences in how they perceive the world and make decisions.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Developed by Katharine Cook Briggs and her daughter Isabel Briggs Myers during World War II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2_ 2"/>
          <p:cNvSpPr/>
          <p:nvPr/>
        </p:nvSpPr>
        <p:spPr>
          <a:xfrm>
            <a:off x="7761960" y="1280520"/>
            <a:ext cx="23187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Extraversion (E) vs.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Introversion (I)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039920" y="1651680"/>
            <a:ext cx="1900800" cy="1918080"/>
          </a:xfrm>
          <a:custGeom>
            <a:avLst/>
            <a:gdLst>
              <a:gd name="textAreaLeft" fmla="*/ 0 w 1900800"/>
              <a:gd name="textAreaRight" fmla="*/ 1903320 w 1900800"/>
              <a:gd name="textAreaTop" fmla="*/ 0 h 1918080"/>
              <a:gd name="textAreaBottom" fmla="*/ 1920600 h 1918080"/>
            </a:gdLst>
            <a:ahLst/>
            <a:rect l="textAreaLeft" t="textAreaTop" r="textAreaRight" b="textAreaBottom"/>
            <a:pathLst>
              <a:path w="5287" h="5335">
                <a:moveTo>
                  <a:pt x="3427" y="1731"/>
                </a:moveTo>
                <a:cubicBezTo>
                  <a:pt x="3780" y="1557"/>
                  <a:pt x="4325" y="1513"/>
                  <a:pt x="5287" y="1781"/>
                </a:cubicBezTo>
                <a:cubicBezTo>
                  <a:pt x="4947" y="2585"/>
                  <a:pt x="4519" y="3105"/>
                  <a:pt x="3992" y="3289"/>
                </a:cubicBezTo>
                <a:cubicBezTo>
                  <a:pt x="4312" y="3506"/>
                  <a:pt x="4621" y="3942"/>
                  <a:pt x="4883" y="4842"/>
                </a:cubicBezTo>
                <a:cubicBezTo>
                  <a:pt x="3824" y="4999"/>
                  <a:pt x="3054" y="4834"/>
                  <a:pt x="2647" y="4286"/>
                </a:cubicBezTo>
                <a:cubicBezTo>
                  <a:pt x="2483" y="4691"/>
                  <a:pt x="2069" y="5076"/>
                  <a:pt x="866" y="5335"/>
                </a:cubicBezTo>
                <a:cubicBezTo>
                  <a:pt x="766" y="4356"/>
                  <a:pt x="937" y="3644"/>
                  <a:pt x="1430" y="3257"/>
                </a:cubicBezTo>
                <a:cubicBezTo>
                  <a:pt x="988" y="3180"/>
                  <a:pt x="513" y="2862"/>
                  <a:pt x="0" y="1739"/>
                </a:cubicBezTo>
                <a:cubicBezTo>
                  <a:pt x="702" y="1530"/>
                  <a:pt x="1292" y="1491"/>
                  <a:pt x="1748" y="1643"/>
                </a:cubicBezTo>
                <a:cubicBezTo>
                  <a:pt x="1729" y="1256"/>
                  <a:pt x="1907" y="749"/>
                  <a:pt x="2535" y="0"/>
                </a:cubicBezTo>
                <a:cubicBezTo>
                  <a:pt x="3129" y="616"/>
                  <a:pt x="3442" y="1197"/>
                  <a:pt x="3427" y="1731"/>
                </a:cubicBezTo>
                <a:close/>
              </a:path>
            </a:pathLst>
          </a:cu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2342160" y="3372480"/>
            <a:ext cx="783720" cy="771120"/>
          </a:xfrm>
          <a:custGeom>
            <a:avLst/>
            <a:gdLst>
              <a:gd name="textAreaLeft" fmla="*/ 0 w 783720"/>
              <a:gd name="textAreaRight" fmla="*/ 786240 w 783720"/>
              <a:gd name="textAreaTop" fmla="*/ 0 h 771120"/>
              <a:gd name="textAreaBottom" fmla="*/ 773640 h 771120"/>
            </a:gdLst>
            <a:ahLst/>
            <a:rect l="textAreaLeft" t="textAreaTop" r="textAreaRight" b="textAreaBottom"/>
            <a:pathLst>
              <a:path w="2184" h="2149">
                <a:moveTo>
                  <a:pt x="2113" y="2149"/>
                </a:moveTo>
                <a:cubicBezTo>
                  <a:pt x="1530" y="1482"/>
                  <a:pt x="358" y="2388"/>
                  <a:pt x="0" y="1"/>
                </a:cubicBezTo>
                <a:cubicBezTo>
                  <a:pt x="26" y="0"/>
                  <a:pt x="51" y="0"/>
                  <a:pt x="76" y="0"/>
                </a:cubicBezTo>
                <a:lnTo>
                  <a:pt x="134" y="0"/>
                </a:lnTo>
                <a:cubicBezTo>
                  <a:pt x="1673" y="6"/>
                  <a:pt x="2430" y="658"/>
                  <a:pt x="2113" y="2149"/>
                </a:cubicBezTo>
                <a:close/>
              </a:path>
            </a:pathLst>
          </a:custGeom>
          <a:gradFill rotWithShape="0">
            <a:gsLst>
              <a:gs pos="0">
                <a:srgbClr val="d4ea6b"/>
              </a:gs>
              <a:gs pos="100000">
                <a:srgbClr val="bbe33d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6819840" y="1377360"/>
            <a:ext cx="783720" cy="771120"/>
          </a:xfrm>
          <a:custGeom>
            <a:avLst/>
            <a:gdLst>
              <a:gd name="textAreaLeft" fmla="*/ 0 w 783720"/>
              <a:gd name="textAreaRight" fmla="*/ 786240 w 783720"/>
              <a:gd name="textAreaTop" fmla="*/ 0 h 771120"/>
              <a:gd name="textAreaBottom" fmla="*/ 773640 h 771120"/>
            </a:gdLst>
            <a:ahLst/>
            <a:rect l="textAreaLeft" t="textAreaTop" r="textAreaRight" b="textAreaBottom"/>
            <a:pathLst>
              <a:path w="2184" h="2149">
                <a:moveTo>
                  <a:pt x="71" y="2149"/>
                </a:moveTo>
                <a:cubicBezTo>
                  <a:pt x="654" y="1482"/>
                  <a:pt x="1826" y="2388"/>
                  <a:pt x="2184" y="1"/>
                </a:cubicBezTo>
                <a:cubicBezTo>
                  <a:pt x="2158" y="0"/>
                  <a:pt x="2133" y="0"/>
                  <a:pt x="2108" y="0"/>
                </a:cubicBezTo>
                <a:lnTo>
                  <a:pt x="2050" y="0"/>
                </a:lnTo>
                <a:cubicBezTo>
                  <a:pt x="511" y="6"/>
                  <a:pt x="-246" y="658"/>
                  <a:pt x="71" y="2149"/>
                </a:cubicBezTo>
                <a:close/>
              </a:path>
            </a:pathLst>
          </a:custGeom>
          <a:gradFill rotWithShape="0">
            <a:gsLst>
              <a:gs pos="0">
                <a:srgbClr val="49de8f"/>
              </a:gs>
              <a:gs pos="100000">
                <a:srgbClr val="41a671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2525040" y="1407960"/>
            <a:ext cx="783720" cy="771120"/>
          </a:xfrm>
          <a:custGeom>
            <a:avLst/>
            <a:gdLst>
              <a:gd name="textAreaLeft" fmla="*/ 0 w 783720"/>
              <a:gd name="textAreaRight" fmla="*/ 786240 w 783720"/>
              <a:gd name="textAreaTop" fmla="*/ 0 h 771120"/>
              <a:gd name="textAreaBottom" fmla="*/ 773640 h 771120"/>
            </a:gdLst>
            <a:ahLst/>
            <a:rect l="textAreaLeft" t="textAreaTop" r="textAreaRight" b="textAreaBottom"/>
            <a:pathLst>
              <a:path w="2184" h="2149">
                <a:moveTo>
                  <a:pt x="2113" y="2149"/>
                </a:moveTo>
                <a:cubicBezTo>
                  <a:pt x="1530" y="1482"/>
                  <a:pt x="358" y="2388"/>
                  <a:pt x="0" y="1"/>
                </a:cubicBezTo>
                <a:cubicBezTo>
                  <a:pt x="26" y="0"/>
                  <a:pt x="51" y="0"/>
                  <a:pt x="76" y="0"/>
                </a:cubicBezTo>
                <a:lnTo>
                  <a:pt x="134" y="0"/>
                </a:lnTo>
                <a:cubicBezTo>
                  <a:pt x="1673" y="6"/>
                  <a:pt x="2430" y="658"/>
                  <a:pt x="2113" y="2149"/>
                </a:cubicBezTo>
                <a:close/>
              </a:path>
            </a:pathLst>
          </a:custGeom>
          <a:gradFill rotWithShape="0">
            <a:gsLst>
              <a:gs pos="0">
                <a:srgbClr val="bbe33d"/>
              </a:gs>
              <a:gs pos="100000">
                <a:srgbClr val="77bc65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6636960" y="3529800"/>
            <a:ext cx="783720" cy="771120"/>
          </a:xfrm>
          <a:custGeom>
            <a:avLst/>
            <a:gdLst>
              <a:gd name="textAreaLeft" fmla="*/ 0 w 783720"/>
              <a:gd name="textAreaRight" fmla="*/ 786240 w 783720"/>
              <a:gd name="textAreaTop" fmla="*/ 0 h 771120"/>
              <a:gd name="textAreaBottom" fmla="*/ 773640 h 771120"/>
            </a:gdLst>
            <a:ahLst/>
            <a:rect l="textAreaLeft" t="textAreaTop" r="textAreaRight" b="textAreaBottom"/>
            <a:pathLst>
              <a:path w="2184" h="2149">
                <a:moveTo>
                  <a:pt x="71" y="2149"/>
                </a:moveTo>
                <a:cubicBezTo>
                  <a:pt x="654" y="1482"/>
                  <a:pt x="1826" y="2388"/>
                  <a:pt x="2184" y="1"/>
                </a:cubicBezTo>
                <a:cubicBezTo>
                  <a:pt x="2158" y="0"/>
                  <a:pt x="2133" y="0"/>
                  <a:pt x="2108" y="0"/>
                </a:cubicBezTo>
                <a:lnTo>
                  <a:pt x="2050" y="0"/>
                </a:lnTo>
                <a:cubicBezTo>
                  <a:pt x="511" y="6"/>
                  <a:pt x="-246" y="658"/>
                  <a:pt x="71" y="2149"/>
                </a:cubicBezTo>
                <a:close/>
              </a:path>
            </a:pathLst>
          </a:custGeom>
          <a:gradFill rotWithShape="0">
            <a:gsLst>
              <a:gs pos="0">
                <a:srgbClr val="6fc8fa"/>
              </a:gs>
              <a:gs pos="100000">
                <a:srgbClr val="2d88bb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TextShape 2_ 14"/>
          <p:cNvSpPr/>
          <p:nvPr/>
        </p:nvSpPr>
        <p:spPr>
          <a:xfrm>
            <a:off x="7626240" y="3392280"/>
            <a:ext cx="20937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Sensing (S) vs.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Intuition (N)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_ 15"/>
          <p:cNvSpPr/>
          <p:nvPr/>
        </p:nvSpPr>
        <p:spPr>
          <a:xfrm>
            <a:off x="360000" y="1289160"/>
            <a:ext cx="20264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Judging (J)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vs.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Perceiving (P)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_ 16"/>
          <p:cNvSpPr/>
          <p:nvPr/>
        </p:nvSpPr>
        <p:spPr>
          <a:xfrm>
            <a:off x="360000" y="3297600"/>
            <a:ext cx="18514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Thinking (T)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vs.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393e4"/>
                </a:solidFill>
                <a:latin typeface="Noto Sans"/>
                <a:ea typeface="DejaVu Sans"/>
              </a:rPr>
              <a:t>Feeling (F)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 rot="9358200">
            <a:off x="5989680" y="2227680"/>
            <a:ext cx="637560" cy="2718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 rot="12508800">
            <a:off x="5934240" y="3526920"/>
            <a:ext cx="637560" cy="2718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 rot="2010000">
            <a:off x="3403800" y="2228760"/>
            <a:ext cx="637560" cy="2718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 rot="20259600">
            <a:off x="3409920" y="3459600"/>
            <a:ext cx="637560" cy="2718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6fc8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4574160" y="2477520"/>
            <a:ext cx="86112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MBTI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909600" y="4680000"/>
            <a:ext cx="2389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Total personalities: 16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8"/>
          <p:cNvSpPr/>
          <p:nvPr/>
        </p:nvSpPr>
        <p:spPr>
          <a:xfrm>
            <a:off x="738360" y="720000"/>
            <a:ext cx="8620920" cy="40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Extraversion (E) vs. Introversion (I)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dichotomies refers to how people drive energy.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Extraversion(E) : ESTJ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people gets enrgy from been around  other people.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Interoversion(I) : ISTJ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people gets energy from been alone.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0"/>
          <p:cNvSpPr/>
          <p:nvPr/>
        </p:nvSpPr>
        <p:spPr>
          <a:xfrm>
            <a:off x="5220000" y="101160"/>
            <a:ext cx="4499640" cy="22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Extraversion (E)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Robert-Downey-Jr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Robert Downey Jr., known for his charismatic and energetic portrayals on-screen, embodies extraversion both in his roles and public persona.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831920" cy="3265200"/>
          </a:xfrm>
          <a:prstGeom prst="rect">
            <a:avLst/>
          </a:prstGeom>
          <a:ln w="0">
            <a:noFill/>
          </a:ln>
        </p:spPr>
      </p:pic>
      <p:sp>
        <p:nvSpPr>
          <p:cNvPr id="136" name="TextShape 23"/>
          <p:cNvSpPr/>
          <p:nvPr/>
        </p:nvSpPr>
        <p:spPr>
          <a:xfrm>
            <a:off x="180000" y="3420000"/>
            <a:ext cx="466092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Introversion (I)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Bill Gates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Often described as introverted, he is known for his deep focus on technology and philanthropy, preferring quieter settings to work and think.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148000" y="2421000"/>
            <a:ext cx="4874040" cy="32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28"/>
          <p:cNvSpPr/>
          <p:nvPr/>
        </p:nvSpPr>
        <p:spPr>
          <a:xfrm>
            <a:off x="738360" y="720000"/>
            <a:ext cx="7181280" cy="40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Sensing (S) vs. Intuition (N)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looks at how people view the world around them.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Sensing (S) : ESTJ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are practical.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Concret facts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Details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Logic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963760" y="1937160"/>
            <a:ext cx="357588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Intuition (N) : ISTJ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focus on the big picture rather than specific details.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Patterns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Connections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Future possibilities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9"/>
          <p:cNvSpPr/>
          <p:nvPr/>
        </p:nvSpPr>
        <p:spPr>
          <a:xfrm>
            <a:off x="5580000" y="230760"/>
            <a:ext cx="3959640" cy="22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Sensing (S)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Jeff Bezos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known for his practical and detail-oriented mindset, transformed e-commerce with Amazon by focusing on efficiency and growth strategies.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866840" cy="3059640"/>
          </a:xfrm>
          <a:prstGeom prst="rect">
            <a:avLst/>
          </a:prstGeom>
          <a:ln w="0">
            <a:noFill/>
          </a:ln>
        </p:spPr>
      </p:pic>
      <p:sp>
        <p:nvSpPr>
          <p:cNvPr id="142" name="TextShape 30"/>
          <p:cNvSpPr/>
          <p:nvPr/>
        </p:nvSpPr>
        <p:spPr>
          <a:xfrm>
            <a:off x="360000" y="3420000"/>
            <a:ext cx="4481280" cy="18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Intuition (N)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Albert Einstein (INTP)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oretical physicist, known for his revolutionary theories and abstract thinking.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220000" y="2671560"/>
            <a:ext cx="4802040" cy="299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22"/>
          <p:cNvSpPr/>
          <p:nvPr/>
        </p:nvSpPr>
        <p:spPr>
          <a:xfrm>
            <a:off x="738360" y="720000"/>
            <a:ext cx="8620920" cy="40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Thinking (T) vs. Feeling (F)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component looks at how people make decisions.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Thinking (T) : ESTJ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Justice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Fairness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Consistency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963760" y="1937520"/>
            <a:ext cx="3575880" cy="31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Feeling (F) : ESFJ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Harmony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Empathy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Compassion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26"/>
          <p:cNvSpPr/>
          <p:nvPr/>
        </p:nvSpPr>
        <p:spPr>
          <a:xfrm>
            <a:off x="5778720" y="294480"/>
            <a:ext cx="376092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Thinking (T)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Steve Jobs (ENTJ)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Co-founder of Apple Inc., known for his visionary thinking and emphasis on logical decision-making.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7"/>
          <p:cNvSpPr/>
          <p:nvPr/>
        </p:nvSpPr>
        <p:spPr>
          <a:xfrm>
            <a:off x="180000" y="3240000"/>
            <a:ext cx="4660920" cy="22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Feeling (F)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Mother Teresa (ISFJ)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exemplified deep empathy and compassion in her selfless dedication to serving the poorest of the poor, embodying the essence of humanitarianism and love for others.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131800" cy="28796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5508000" y="2594520"/>
            <a:ext cx="4514040" cy="307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21"/>
          <p:cNvSpPr/>
          <p:nvPr/>
        </p:nvSpPr>
        <p:spPr>
          <a:xfrm>
            <a:off x="738360" y="720000"/>
            <a:ext cx="862092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Judging (J) vs. Perceiving (P)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component looks at how people make decisions.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Judging (J) : ESTJ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Planned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Organized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Focused on goals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work first-play later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5963760" y="1937520"/>
            <a:ext cx="3575880" cy="338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Perceiving (P) : ISFP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Flexible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have options open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They view deadlines as elastic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3920" cy="2923560"/>
          </a:xfrm>
          <a:prstGeom prst="rect">
            <a:avLst/>
          </a:prstGeom>
          <a:ln w="0">
            <a:noFill/>
          </a:ln>
        </p:spPr>
      </p:pic>
      <p:sp>
        <p:nvSpPr>
          <p:cNvPr id="89" name="TextShape 7"/>
          <p:cNvSpPr/>
          <p:nvPr/>
        </p:nvSpPr>
        <p:spPr>
          <a:xfrm>
            <a:off x="3382560" y="1260000"/>
            <a:ext cx="65149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cccccc"/>
                </a:solidFill>
                <a:latin typeface="Noto Sans"/>
                <a:ea typeface="DejaVu Sans"/>
              </a:rPr>
              <a:t>What exactly</a:t>
            </a:r>
            <a:r>
              <a:rPr b="0" lang="en-IN" sz="4800" spc="-1" strike="noStrike">
                <a:solidFill>
                  <a:srgbClr val="0393e4"/>
                </a:solidFill>
                <a:latin typeface="Noto Sans"/>
                <a:ea typeface="DejaVu Sans"/>
              </a:rPr>
              <a:t> </a:t>
            </a:r>
            <a:r>
              <a:rPr b="1" lang="en-IN" sz="6600" spc="-1" strike="noStrike">
                <a:solidFill>
                  <a:srgbClr val="ffffff"/>
                </a:solidFill>
                <a:latin typeface="Noto Sans"/>
                <a:ea typeface="DejaVu Sans"/>
              </a:rPr>
              <a:t>Personality</a:t>
            </a:r>
            <a:r>
              <a:rPr b="0" lang="en-IN" sz="4800" spc="-1" strike="noStrike">
                <a:solidFill>
                  <a:srgbClr val="0393e4"/>
                </a:solidFill>
                <a:latin typeface="Noto Sans"/>
                <a:ea typeface="DejaVu Sans"/>
              </a:rPr>
              <a:t> </a:t>
            </a:r>
            <a:r>
              <a:rPr b="0" lang="en-IN" sz="4800" spc="-1" strike="noStrike">
                <a:solidFill>
                  <a:srgbClr val="cccccc"/>
                </a:solidFill>
                <a:latin typeface="Noto Sans"/>
                <a:ea typeface="DejaVu Sans"/>
              </a:rPr>
              <a:t>means?</a:t>
            </a:r>
            <a:endParaRPr b="0" lang="en-IN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9"/>
          <p:cNvSpPr/>
          <p:nvPr/>
        </p:nvSpPr>
        <p:spPr>
          <a:xfrm>
            <a:off x="5400000" y="654480"/>
            <a:ext cx="431964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Judging (J)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Hermione Granger (INTJ)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from the Harry Potter series - Known for her intelligence, organization, and preference for structure and planning.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4"/>
          <p:cNvSpPr/>
          <p:nvPr/>
        </p:nvSpPr>
        <p:spPr>
          <a:xfrm>
            <a:off x="360000" y="3354480"/>
            <a:ext cx="4319640" cy="20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Perceiving (P)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Jack Sparrow (ESFP)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from the Pirates of the Caribbean series - Embraces spontaneity, flexibility, and adaptability in navigating adventures.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-14400" y="0"/>
            <a:ext cx="5131800" cy="287964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788000" y="3060000"/>
            <a:ext cx="5221080" cy="261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6"/>
          <p:cNvSpPr/>
          <p:nvPr/>
        </p:nvSpPr>
        <p:spPr>
          <a:xfrm>
            <a:off x="3240000" y="1440000"/>
            <a:ext cx="6280920" cy="16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Most rare personality: INFJ (1.5%)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Most common personality: ISFJ (14%)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06800" y="927720"/>
            <a:ext cx="2292480" cy="3211560"/>
          </a:xfrm>
          <a:custGeom>
            <a:avLst/>
            <a:gdLst>
              <a:gd name="textAreaLeft" fmla="*/ 0 w 2292480"/>
              <a:gd name="textAreaRight" fmla="*/ 2304000 w 2292480"/>
              <a:gd name="textAreaTop" fmla="*/ 0 h 3211560"/>
              <a:gd name="textAreaBottom" fmla="*/ 3226320 h 3211560"/>
            </a:gdLst>
            <a:ahLst/>
            <a:rect l="textAreaLeft" t="textAreaTop" r="textAreaRight" b="textAreaBottom"/>
            <a:pathLst>
              <a:path w="875" h="928">
                <a:moveTo>
                  <a:pt x="660" y="0"/>
                </a:moveTo>
                <a:cubicBezTo>
                  <a:pt x="618" y="0"/>
                  <a:pt x="583" y="34"/>
                  <a:pt x="583" y="76"/>
                </a:cubicBezTo>
                <a:cubicBezTo>
                  <a:pt x="583" y="118"/>
                  <a:pt x="618" y="152"/>
                  <a:pt x="660" y="152"/>
                </a:cubicBezTo>
                <a:cubicBezTo>
                  <a:pt x="702" y="152"/>
                  <a:pt x="737" y="118"/>
                  <a:pt x="737" y="76"/>
                </a:cubicBezTo>
                <a:cubicBezTo>
                  <a:pt x="737" y="34"/>
                  <a:pt x="702" y="0"/>
                  <a:pt x="660" y="0"/>
                </a:cubicBezTo>
                <a:moveTo>
                  <a:pt x="180" y="5"/>
                </a:moveTo>
                <a:cubicBezTo>
                  <a:pt x="139" y="5"/>
                  <a:pt x="105" y="39"/>
                  <a:pt x="105" y="80"/>
                </a:cubicBezTo>
                <a:cubicBezTo>
                  <a:pt x="105" y="121"/>
                  <a:pt x="139" y="155"/>
                  <a:pt x="180" y="155"/>
                </a:cubicBezTo>
                <a:cubicBezTo>
                  <a:pt x="222" y="155"/>
                  <a:pt x="255" y="121"/>
                  <a:pt x="255" y="80"/>
                </a:cubicBezTo>
                <a:cubicBezTo>
                  <a:pt x="255" y="39"/>
                  <a:pt x="222" y="5"/>
                  <a:pt x="180" y="5"/>
                </a:cubicBezTo>
                <a:moveTo>
                  <a:pt x="602" y="169"/>
                </a:moveTo>
                <a:cubicBezTo>
                  <a:pt x="602" y="169"/>
                  <a:pt x="532" y="167"/>
                  <a:pt x="507" y="251"/>
                </a:cubicBezTo>
                <a:lnTo>
                  <a:pt x="447" y="460"/>
                </a:lnTo>
                <a:cubicBezTo>
                  <a:pt x="441" y="480"/>
                  <a:pt x="452" y="495"/>
                  <a:pt x="469" y="500"/>
                </a:cubicBezTo>
                <a:cubicBezTo>
                  <a:pt x="486" y="505"/>
                  <a:pt x="504" y="497"/>
                  <a:pt x="508" y="481"/>
                </a:cubicBezTo>
                <a:lnTo>
                  <a:pt x="567" y="276"/>
                </a:lnTo>
                <a:lnTo>
                  <a:pt x="583" y="276"/>
                </a:lnTo>
                <a:lnTo>
                  <a:pt x="481" y="631"/>
                </a:lnTo>
                <a:lnTo>
                  <a:pt x="577" y="631"/>
                </a:lnTo>
                <a:lnTo>
                  <a:pt x="577" y="891"/>
                </a:lnTo>
                <a:cubicBezTo>
                  <a:pt x="577" y="911"/>
                  <a:pt x="594" y="928"/>
                  <a:pt x="615" y="928"/>
                </a:cubicBezTo>
                <a:cubicBezTo>
                  <a:pt x="633" y="928"/>
                  <a:pt x="652" y="909"/>
                  <a:pt x="652" y="889"/>
                </a:cubicBezTo>
                <a:lnTo>
                  <a:pt x="652" y="631"/>
                </a:lnTo>
                <a:lnTo>
                  <a:pt x="668" y="631"/>
                </a:lnTo>
                <a:lnTo>
                  <a:pt x="668" y="889"/>
                </a:lnTo>
                <a:cubicBezTo>
                  <a:pt x="668" y="909"/>
                  <a:pt x="687" y="928"/>
                  <a:pt x="705" y="928"/>
                </a:cubicBezTo>
                <a:cubicBezTo>
                  <a:pt x="726" y="928"/>
                  <a:pt x="743" y="911"/>
                  <a:pt x="743" y="891"/>
                </a:cubicBezTo>
                <a:lnTo>
                  <a:pt x="743" y="631"/>
                </a:lnTo>
                <a:lnTo>
                  <a:pt x="839" y="631"/>
                </a:lnTo>
                <a:lnTo>
                  <a:pt x="737" y="276"/>
                </a:lnTo>
                <a:lnTo>
                  <a:pt x="753" y="276"/>
                </a:lnTo>
                <a:lnTo>
                  <a:pt x="812" y="481"/>
                </a:lnTo>
                <a:cubicBezTo>
                  <a:pt x="816" y="497"/>
                  <a:pt x="834" y="505"/>
                  <a:pt x="851" y="500"/>
                </a:cubicBezTo>
                <a:cubicBezTo>
                  <a:pt x="868" y="495"/>
                  <a:pt x="879" y="480"/>
                  <a:pt x="873" y="460"/>
                </a:cubicBezTo>
                <a:lnTo>
                  <a:pt x="813" y="251"/>
                </a:lnTo>
                <a:cubicBezTo>
                  <a:pt x="788" y="167"/>
                  <a:pt x="718" y="169"/>
                  <a:pt x="718" y="169"/>
                </a:cubicBezTo>
                <a:lnTo>
                  <a:pt x="602" y="169"/>
                </a:lnTo>
                <a:moveTo>
                  <a:pt x="97" y="174"/>
                </a:moveTo>
                <a:cubicBezTo>
                  <a:pt x="44" y="174"/>
                  <a:pt x="0" y="217"/>
                  <a:pt x="0" y="271"/>
                </a:cubicBezTo>
                <a:lnTo>
                  <a:pt x="0" y="504"/>
                </a:lnTo>
                <a:cubicBezTo>
                  <a:pt x="0" y="522"/>
                  <a:pt x="15" y="537"/>
                  <a:pt x="33" y="537"/>
                </a:cubicBezTo>
                <a:cubicBezTo>
                  <a:pt x="52" y="537"/>
                  <a:pt x="66" y="522"/>
                  <a:pt x="66" y="504"/>
                </a:cubicBezTo>
                <a:lnTo>
                  <a:pt x="66" y="294"/>
                </a:lnTo>
                <a:lnTo>
                  <a:pt x="83" y="294"/>
                </a:lnTo>
                <a:lnTo>
                  <a:pt x="83" y="879"/>
                </a:lnTo>
                <a:cubicBezTo>
                  <a:pt x="83" y="904"/>
                  <a:pt x="102" y="923"/>
                  <a:pt x="127" y="923"/>
                </a:cubicBezTo>
                <a:cubicBezTo>
                  <a:pt x="151" y="923"/>
                  <a:pt x="172" y="904"/>
                  <a:pt x="172" y="879"/>
                </a:cubicBezTo>
                <a:lnTo>
                  <a:pt x="172" y="539"/>
                </a:lnTo>
                <a:lnTo>
                  <a:pt x="190" y="539"/>
                </a:lnTo>
                <a:lnTo>
                  <a:pt x="190" y="879"/>
                </a:lnTo>
                <a:cubicBezTo>
                  <a:pt x="190" y="904"/>
                  <a:pt x="210" y="923"/>
                  <a:pt x="234" y="923"/>
                </a:cubicBezTo>
                <a:cubicBezTo>
                  <a:pt x="258" y="923"/>
                  <a:pt x="278" y="904"/>
                  <a:pt x="278" y="879"/>
                </a:cubicBezTo>
                <a:lnTo>
                  <a:pt x="278" y="294"/>
                </a:lnTo>
                <a:lnTo>
                  <a:pt x="295" y="294"/>
                </a:lnTo>
                <a:lnTo>
                  <a:pt x="295" y="504"/>
                </a:lnTo>
                <a:cubicBezTo>
                  <a:pt x="295" y="522"/>
                  <a:pt x="310" y="537"/>
                  <a:pt x="328" y="537"/>
                </a:cubicBezTo>
                <a:cubicBezTo>
                  <a:pt x="346" y="537"/>
                  <a:pt x="360" y="522"/>
                  <a:pt x="360" y="504"/>
                </a:cubicBezTo>
                <a:lnTo>
                  <a:pt x="360" y="271"/>
                </a:lnTo>
                <a:cubicBezTo>
                  <a:pt x="360" y="217"/>
                  <a:pt x="317" y="174"/>
                  <a:pt x="264" y="174"/>
                </a:cubicBezTo>
                <a:lnTo>
                  <a:pt x="97" y="174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779280" cy="557928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/>
          <p:nvPr/>
        </p:nvSpPr>
        <p:spPr>
          <a:xfrm>
            <a:off x="3960000" y="910440"/>
            <a:ext cx="5826960" cy="43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Abnegation: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Known for their selflessness and dedication to serving others.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Amity: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Valuing peace, kindness, and harmony.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Candor: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Emphasizing honesty and straightforwardness.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Dauntless: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Known for bravery, courage, and fearlessness.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Erudite: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Valuing knowledge, intelligence, and critical thinking.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5580000" y="180000"/>
            <a:ext cx="264276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Divergent (2014)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/>
          <p:nvPr/>
        </p:nvSpPr>
        <p:spPr>
          <a:xfrm>
            <a:off x="504360" y="2213280"/>
            <a:ext cx="906876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Thank you!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TextShape 1_0"/>
          <p:cNvSpPr/>
          <p:nvPr/>
        </p:nvSpPr>
        <p:spPr>
          <a:xfrm>
            <a:off x="438480" y="5153400"/>
            <a:ext cx="90687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Noto Sans"/>
                <a:ea typeface="DejaVu Sans"/>
              </a:rPr>
              <a:t>Presentation by Adarsh Kumar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8457480" cy="56682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 rot="5376600">
            <a:off x="6587280" y="2819160"/>
            <a:ext cx="44452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83b0"/>
                </a:solidFill>
                <a:latin typeface="Arial"/>
                <a:ea typeface="DejaVu Sans"/>
              </a:rPr>
              <a:t>Image from www.verywellmind.com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060000" y="180000"/>
            <a:ext cx="2371320" cy="543600"/>
          </a:xfrm>
          <a:prstGeom prst="rect">
            <a:avLst/>
          </a:prstGeom>
          <a:solidFill>
            <a:srgbClr val="9ace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3838"/>
                </a:solidFill>
                <a:latin typeface="Arial"/>
                <a:ea typeface="DejaVu Sans"/>
              </a:rPr>
              <a:t>Personality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8"/>
          <p:cNvSpPr/>
          <p:nvPr/>
        </p:nvSpPr>
        <p:spPr>
          <a:xfrm>
            <a:off x="3240000" y="1440000"/>
            <a:ext cx="6280920" cy="30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Personality describes the unique patterns of </a:t>
            </a: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thoughts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, </a:t>
            </a: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feelings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, and </a:t>
            </a: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behaviors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that distinguish a person from others.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Traits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are the specific qualities or attributes that make up an individual's personality. They can include tendencies towards certain behaviors, emotions, attitudes, and thoughts.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10"/>
          <p:cNvSpPr/>
          <p:nvPr/>
        </p:nvSpPr>
        <p:spPr>
          <a:xfrm>
            <a:off x="3383280" y="584640"/>
            <a:ext cx="669492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What is Personality?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240" cy="420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4"/>
          <p:cNvSpPr/>
          <p:nvPr/>
        </p:nvSpPr>
        <p:spPr>
          <a:xfrm>
            <a:off x="3240000" y="1013040"/>
            <a:ext cx="6280920" cy="360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The word “personality” comes from the Latin word </a:t>
            </a:r>
            <a:r>
              <a:rPr b="1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persona</a:t>
            </a: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(puh·soh·nuh).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which refers to a theatrical masks worn by actors in ancient theater to denote different roles or characters they were playing.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5"/>
          <p:cNvSpPr/>
          <p:nvPr/>
        </p:nvSpPr>
        <p:spPr>
          <a:xfrm>
            <a:off x="2625480" y="596520"/>
            <a:ext cx="738000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Origin of the word “Personality”?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240" cy="420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3"/>
          <p:cNvSpPr/>
          <p:nvPr/>
        </p:nvSpPr>
        <p:spPr>
          <a:xfrm>
            <a:off x="3474720" y="1440000"/>
            <a:ext cx="59410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ffffff"/>
                </a:solidFill>
                <a:latin typeface="Noto Sans"/>
                <a:ea typeface="DejaVu Sans"/>
              </a:rPr>
              <a:t>Personality Analysis</a:t>
            </a:r>
            <a:endParaRPr b="0" lang="en-IN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3920" cy="292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6"/>
          <p:cNvSpPr/>
          <p:nvPr/>
        </p:nvSpPr>
        <p:spPr>
          <a:xfrm>
            <a:off x="3240000" y="1440000"/>
            <a:ext cx="6280920" cy="30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Personality analysis is the systematic study and evaluation of an individual's unique traits, behaviors, and characteristics to understand their distinctive patterns of thinking, feeling, and acting.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Personality analysis can tell what personality does an individual have.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11"/>
          <p:cNvSpPr/>
          <p:nvPr/>
        </p:nvSpPr>
        <p:spPr>
          <a:xfrm>
            <a:off x="3383280" y="584640"/>
            <a:ext cx="669492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Personality Analysis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240" cy="420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9"/>
          <p:cNvSpPr/>
          <p:nvPr/>
        </p:nvSpPr>
        <p:spPr>
          <a:xfrm>
            <a:off x="3240000" y="1440000"/>
            <a:ext cx="62809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Like there are differenty theories to classify different types of personalities.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15"/>
          <p:cNvSpPr/>
          <p:nvPr/>
        </p:nvSpPr>
        <p:spPr>
          <a:xfrm>
            <a:off x="3383280" y="584640"/>
            <a:ext cx="669492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Personality Analysis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2240" cy="420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4"/>
          <p:cNvSpPr/>
          <p:nvPr/>
        </p:nvSpPr>
        <p:spPr>
          <a:xfrm>
            <a:off x="3474720" y="1440000"/>
            <a:ext cx="594108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Different theories to classify different kinds of personalities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3920" cy="292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2024-07-03T22:45:44Z</dcterms:created>
  <dc:creator/>
  <dc:description/>
  <dc:language>en-IN</dc:language>
  <cp:lastModifiedBy/>
  <dcterms:modified xsi:type="dcterms:W3CDTF">2024-07-07T10:25:35Z</dcterms:modified>
  <cp:revision>21</cp:revision>
  <dc:subject/>
  <dc:title>Growing Liberty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