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2" r:id="rId5"/>
    <p:sldId id="437" r:id="rId6"/>
    <p:sldId id="438" r:id="rId7"/>
    <p:sldId id="439" r:id="rId8"/>
    <p:sldId id="440" r:id="rId9"/>
    <p:sldId id="441" r:id="rId10"/>
    <p:sldId id="444" r:id="rId11"/>
    <p:sldId id="445" r:id="rId12"/>
    <p:sldId id="446" r:id="rId13"/>
    <p:sldId id="447" r:id="rId14"/>
    <p:sldId id="292" r:id="rId15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467"/>
    <a:srgbClr val="00FF00"/>
    <a:srgbClr val="2872C5"/>
    <a:srgbClr val="525252"/>
    <a:srgbClr val="FFFFFF"/>
    <a:srgbClr val="00C7FD"/>
    <a:srgbClr val="0068B5"/>
    <a:srgbClr val="004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72"/>
      </p:cViewPr>
      <p:guideLst>
        <p:guide orient="horz" pos="4032"/>
        <p:guide pos="73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8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1628972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2"/>
                </a:solidFill>
              </a:rPr>
              <a:t>Client Computing Group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gs.intel.com/identityiq/home.jsf" TargetMode="External"/><Relationship Id="rId2" Type="http://schemas.openxmlformats.org/officeDocument/2006/relationships/hyperlink" Target="http://goto/e2e.perms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sdes.intel.com/appstore/article-one/#/article/16028225780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899" y="3054337"/>
            <a:ext cx="8674202" cy="1091827"/>
          </a:xfrm>
        </p:spPr>
        <p:txBody>
          <a:bodyPr/>
          <a:lstStyle/>
          <a:p>
            <a:r>
              <a:rPr lang="en-IN" sz="4400" b="1" dirty="0"/>
              <a:t>NVL AX/AM RVP HSDES BKM for RVP Delta PRD Collection </a:t>
            </a:r>
            <a:endParaRPr lang="en-US" sz="44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dirty="0"/>
              <a:t>WW34’25</a:t>
            </a:r>
          </a:p>
        </p:txBody>
      </p:sp>
    </p:spTree>
    <p:extLst>
      <p:ext uri="{BB962C8B-B14F-4D97-AF65-F5344CB8AC3E}">
        <p14:creationId xmlns:p14="http://schemas.microsoft.com/office/powerpoint/2010/main" val="31029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7E139-AEFF-7781-1D23-793317D4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15" y="1353838"/>
            <a:ext cx="10167169" cy="2613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FCE4CC-55BA-4464-AFF6-5CDD2B7D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2" y="903989"/>
            <a:ext cx="11010816" cy="952499"/>
          </a:xfrm>
        </p:spPr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</a:rPr>
              <a:t>Step8: </a:t>
            </a:r>
            <a:r>
              <a:rPr lang="en-US" sz="1800" dirty="0">
                <a:solidFill>
                  <a:srgbClr val="002060"/>
                </a:solidFill>
              </a:rPr>
              <a:t>Click on  icon to </a:t>
            </a:r>
            <a:r>
              <a:rPr lang="en-US" sz="1800" dirty="0">
                <a:solidFill>
                  <a:srgbClr val="002060"/>
                </a:solidFill>
                <a:highlight>
                  <a:srgbClr val="FFFF00"/>
                </a:highlight>
              </a:rPr>
              <a:t>“save” </a:t>
            </a:r>
            <a:r>
              <a:rPr lang="en-US" sz="1800" dirty="0">
                <a:solidFill>
                  <a:srgbClr val="002060"/>
                </a:solidFill>
              </a:rPr>
              <a:t>the content</a:t>
            </a:r>
            <a:endParaRPr lang="en-IN"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5D2B17-51B4-4D7F-B3D1-77323B5DE126}"/>
              </a:ext>
            </a:extLst>
          </p:cNvPr>
          <p:cNvSpPr txBox="1">
            <a:spLocks/>
          </p:cNvSpPr>
          <p:nvPr/>
        </p:nvSpPr>
        <p:spPr>
          <a:xfrm>
            <a:off x="590592" y="4830061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800" b="1" dirty="0">
                <a:solidFill>
                  <a:srgbClr val="002060"/>
                </a:solidFill>
              </a:rPr>
              <a:t>Step9: </a:t>
            </a:r>
            <a:r>
              <a:rPr lang="en-US" sz="1800" dirty="0">
                <a:solidFill>
                  <a:srgbClr val="002060"/>
                </a:solidFill>
              </a:rPr>
              <a:t>Repeat step2-8 to submit another PRD requirement.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8B1D99-DD5A-465D-B1FC-139FA4AC515A}"/>
              </a:ext>
            </a:extLst>
          </p:cNvPr>
          <p:cNvSpPr txBox="1">
            <a:spLocks/>
          </p:cNvSpPr>
          <p:nvPr/>
        </p:nvSpPr>
        <p:spPr>
          <a:xfrm>
            <a:off x="0" y="9525"/>
            <a:ext cx="12192000" cy="48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ctr" hangingPunct="1"/>
            <a:r>
              <a:rPr lang="en-IN" sz="3200" b="1" dirty="0"/>
              <a:t>RVP PRD collection HSD-ES Process step (8, 9 of 9)</a:t>
            </a:r>
            <a:endParaRPr lang="en-I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EA036A-ACD0-11FA-B1DF-2C0376C98CE5}"/>
              </a:ext>
            </a:extLst>
          </p:cNvPr>
          <p:cNvSpPr/>
          <p:nvPr/>
        </p:nvSpPr>
        <p:spPr>
          <a:xfrm>
            <a:off x="10644034" y="2050243"/>
            <a:ext cx="638175" cy="61416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8C03-2F21-C9E0-F217-F39775B29A9F}"/>
              </a:ext>
            </a:extLst>
          </p:cNvPr>
          <p:cNvCxnSpPr>
            <a:cxnSpLocks/>
          </p:cNvCxnSpPr>
          <p:nvPr/>
        </p:nvCxnSpPr>
        <p:spPr>
          <a:xfrm>
            <a:off x="3968496" y="1353838"/>
            <a:ext cx="6492240" cy="77739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6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0DD2-3F10-44CE-86AC-9EC88B64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Get access to HSD-ES	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6071-3EC4-42E2-A122-F2091B98E49B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/>
              <a:t>Link to permissions help: </a:t>
            </a:r>
            <a:r>
              <a:rPr lang="en-US" sz="1800" b="1" err="1">
                <a:hlinkClick r:id="rId2"/>
              </a:rPr>
              <a:t>goto</a:t>
            </a:r>
            <a:r>
              <a:rPr lang="en-US" sz="1800" b="1">
                <a:hlinkClick r:id="rId2"/>
              </a:rPr>
              <a:t>/e2e.perms</a:t>
            </a:r>
            <a:endParaRPr lang="en-US" sz="1800" b="1"/>
          </a:p>
          <a:p>
            <a:pPr>
              <a:spcBef>
                <a:spcPts val="0"/>
              </a:spcBef>
            </a:pPr>
            <a:endParaRPr lang="en-US" sz="1800"/>
          </a:p>
          <a:p>
            <a:pPr>
              <a:spcBef>
                <a:spcPts val="0"/>
              </a:spcBef>
            </a:pPr>
            <a:r>
              <a:rPr lang="en-US" sz="1800"/>
              <a:t>Architects should request access for the </a:t>
            </a:r>
            <a:r>
              <a:rPr lang="en-US" sz="1800" b="1"/>
              <a:t>“E2E-Platform Requirement Author” </a:t>
            </a:r>
            <a:r>
              <a:rPr lang="en-US" sz="1800"/>
              <a:t>entitlement in AGS.  This will grant permissions to all the appropriate subjects in </a:t>
            </a:r>
            <a:r>
              <a:rPr lang="en-US" sz="1800" err="1"/>
              <a:t>Client_Platf</a:t>
            </a:r>
            <a:r>
              <a:rPr lang="en-US" sz="1800"/>
              <a:t> Tenant.</a:t>
            </a:r>
          </a:p>
          <a:p>
            <a:pPr>
              <a:spcBef>
                <a:spcPts val="0"/>
              </a:spcBef>
            </a:pPr>
            <a:endParaRPr lang="en-US" sz="1800"/>
          </a:p>
          <a:p>
            <a:pPr>
              <a:spcBef>
                <a:spcPts val="0"/>
              </a:spcBef>
            </a:pPr>
            <a:r>
              <a:rPr lang="en-US" sz="1800"/>
              <a:t>Use the following instructions to request access: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Go to </a:t>
            </a:r>
            <a:r>
              <a:rPr lang="en-IN" sz="1800">
                <a:hlinkClick r:id="rId3"/>
              </a:rPr>
              <a:t>https://ags.intel.com/identityiq/home.jsf </a:t>
            </a:r>
            <a:endParaRPr lang="en-IN" sz="1800"/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en-IN" sz="1800"/>
              <a:t>Click on submit request for self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Search for the role you are requesting access for- In this case - </a:t>
            </a:r>
            <a:r>
              <a:rPr lang="en-US" sz="1800" b="1"/>
              <a:t>E2E-Platform Requirement Author</a:t>
            </a:r>
            <a:endParaRPr lang="en-US" sz="1800"/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Click on the tick mark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Add the required “Justification”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Click on “submit”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616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5E04-27CC-433E-BACB-7F71EA1A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8" y="571500"/>
            <a:ext cx="11699878" cy="952499"/>
          </a:xfrm>
        </p:spPr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</a:rPr>
              <a:t>Step1: </a:t>
            </a:r>
            <a:r>
              <a:rPr lang="en-US" sz="1800" dirty="0">
                <a:solidFill>
                  <a:srgbClr val="002060"/>
                </a:solidFill>
              </a:rPr>
              <a:t>Open Chrome Browser (</a:t>
            </a:r>
            <a:r>
              <a:rPr lang="en-US" sz="1800" dirty="0">
                <a:solidFill>
                  <a:srgbClr val="002060"/>
                </a:solidFill>
                <a:highlight>
                  <a:srgbClr val="FFFF00"/>
                </a:highlight>
              </a:rPr>
              <a:t>Do not use IE</a:t>
            </a:r>
            <a:r>
              <a:rPr lang="en-US" sz="1800" dirty="0">
                <a:solidFill>
                  <a:srgbClr val="002060"/>
                </a:solidFill>
              </a:rPr>
              <a:t>)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Step2: </a:t>
            </a:r>
            <a:r>
              <a:rPr lang="en-US" sz="1800" dirty="0">
                <a:solidFill>
                  <a:srgbClr val="002060"/>
                </a:solidFill>
              </a:rPr>
              <a:t>Enter below URL in Chrome Browser </a:t>
            </a:r>
            <a:r>
              <a:rPr lang="en-US" sz="18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002060"/>
                </a:solidFill>
                <a:sym typeface="Wingdings" panose="05000000000000000000" pitchFamily="2" charset="2"/>
                <a:hlinkClick r:id="rId2"/>
              </a:rPr>
              <a:t>https://hsdes.intel.com/appstore/article-one/#/article/16028225780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(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Note: Please do not modify this HSD as this is a template/sample HSD</a:t>
            </a:r>
            <a:r>
              <a:rPr lang="en-US" sz="1800" dirty="0">
                <a:solidFill>
                  <a:srgbClr val="002060"/>
                </a:solidFill>
              </a:rPr>
              <a:t>)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Below page will open: </a:t>
            </a:r>
            <a:br>
              <a:rPr lang="en-US" sz="1800" dirty="0"/>
            </a:br>
            <a:endParaRPr lang="en-IN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9C62C5-CDE7-4A07-AB22-8A35B4C55954}"/>
              </a:ext>
            </a:extLst>
          </p:cNvPr>
          <p:cNvSpPr txBox="1">
            <a:spLocks/>
          </p:cNvSpPr>
          <p:nvPr/>
        </p:nvSpPr>
        <p:spPr>
          <a:xfrm>
            <a:off x="0" y="9525"/>
            <a:ext cx="12192000" cy="48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ctr" hangingPunct="1"/>
            <a:r>
              <a:rPr lang="en-IN" sz="3200" b="1" dirty="0"/>
              <a:t>RVP PRD collection HSD-ES Process step (1,2 of 9)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DB811-5732-17DF-C3F9-463271C8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34" y="1604529"/>
            <a:ext cx="10561211" cy="52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2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EE0B91-40B0-F74A-B287-EA3FD19E2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9" y="1246544"/>
            <a:ext cx="10143509" cy="5039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90A7B-8DB5-4348-91E6-86AE35F0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</a:rPr>
              <a:t>Step3: </a:t>
            </a:r>
            <a:r>
              <a:rPr lang="en-US" sz="1800" dirty="0">
                <a:solidFill>
                  <a:srgbClr val="002060"/>
                </a:solidFill>
              </a:rPr>
              <a:t>Click on </a:t>
            </a:r>
            <a:r>
              <a:rPr lang="en-US" sz="1800" dirty="0">
                <a:solidFill>
                  <a:srgbClr val="002060"/>
                </a:solidFill>
                <a:highlight>
                  <a:srgbClr val="FFFF00"/>
                </a:highlight>
              </a:rPr>
              <a:t>highlighted arrow </a:t>
            </a:r>
            <a:r>
              <a:rPr lang="en-US" sz="1800" dirty="0">
                <a:solidFill>
                  <a:srgbClr val="002060"/>
                </a:solidFill>
              </a:rPr>
              <a:t>to create a new article</a:t>
            </a:r>
            <a:endParaRPr lang="en-IN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0FB719-F85C-4E1D-99BA-9B4A9AC62FBD}"/>
              </a:ext>
            </a:extLst>
          </p:cNvPr>
          <p:cNvSpPr txBox="1">
            <a:spLocks/>
          </p:cNvSpPr>
          <p:nvPr/>
        </p:nvSpPr>
        <p:spPr>
          <a:xfrm>
            <a:off x="0" y="9525"/>
            <a:ext cx="12192000" cy="48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ctr" hangingPunct="1"/>
            <a:r>
              <a:rPr lang="en-IN" sz="3200" b="1" dirty="0"/>
              <a:t>RVP PRD collection HSD-ES Process step (3 of 9)</a:t>
            </a:r>
            <a:endParaRPr lang="en-IN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3D1DFD-4EF9-442D-95AE-B1DA58CDA7A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035277" y="821802"/>
            <a:ext cx="285307" cy="75135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85E5703-4BE2-A1D9-FFAC-9B9890502A4C}"/>
              </a:ext>
            </a:extLst>
          </p:cNvPr>
          <p:cNvSpPr/>
          <p:nvPr/>
        </p:nvSpPr>
        <p:spPr>
          <a:xfrm>
            <a:off x="1902370" y="1573159"/>
            <a:ext cx="265814" cy="329609"/>
          </a:xfrm>
          <a:prstGeom prst="rect">
            <a:avLst/>
          </a:prstGeom>
          <a:noFill/>
          <a:ln w="5715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531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6142F3-F238-BB97-BB5C-F21EF88C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7" y="1447768"/>
            <a:ext cx="9852111" cy="4838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B80FF4-AAA4-4320-8DCF-E4AB5CD7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</a:rPr>
              <a:t>Step4: </a:t>
            </a:r>
            <a:r>
              <a:rPr lang="en-US" sz="1800" dirty="0">
                <a:solidFill>
                  <a:srgbClr val="002060"/>
                </a:solidFill>
              </a:rPr>
              <a:t>Click on “</a:t>
            </a:r>
            <a:r>
              <a:rPr lang="en-US" sz="1800" dirty="0">
                <a:solidFill>
                  <a:srgbClr val="002060"/>
                </a:solidFill>
                <a:highlight>
                  <a:srgbClr val="FFFF00"/>
                </a:highlight>
              </a:rPr>
              <a:t>from this Article</a:t>
            </a:r>
            <a:r>
              <a:rPr lang="en-US" sz="1800" dirty="0">
                <a:solidFill>
                  <a:srgbClr val="002060"/>
                </a:solidFill>
              </a:rPr>
              <a:t>” so that </a:t>
            </a: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</a:rPr>
              <a:t>new HSD-ES page </a:t>
            </a:r>
            <a:r>
              <a:rPr lang="en-US" sz="1800" dirty="0">
                <a:solidFill>
                  <a:srgbClr val="002060"/>
                </a:solidFill>
              </a:rPr>
              <a:t>will be created from template</a:t>
            </a:r>
            <a:endParaRPr lang="en-IN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16768E-1E5F-4A55-B6E8-9B4C103F64D1}"/>
              </a:ext>
            </a:extLst>
          </p:cNvPr>
          <p:cNvSpPr txBox="1">
            <a:spLocks/>
          </p:cNvSpPr>
          <p:nvPr/>
        </p:nvSpPr>
        <p:spPr>
          <a:xfrm>
            <a:off x="0" y="9525"/>
            <a:ext cx="12192000" cy="48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ctr" hangingPunct="1"/>
            <a:r>
              <a:rPr lang="en-IN" sz="3200" b="1" dirty="0"/>
              <a:t>RVP PRD collection HSD-ES Process step (4 of 9)</a:t>
            </a:r>
            <a:endParaRPr lang="en-IN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D9277-4BC0-44E3-9BC5-0187C3E6C8F1}"/>
              </a:ext>
            </a:extLst>
          </p:cNvPr>
          <p:cNvSpPr/>
          <p:nvPr/>
        </p:nvSpPr>
        <p:spPr>
          <a:xfrm>
            <a:off x="1325643" y="1974638"/>
            <a:ext cx="1657701" cy="2747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C1622F-30EF-4B85-B29C-036CF3BDF5DC}"/>
              </a:ext>
            </a:extLst>
          </p:cNvPr>
          <p:cNvCxnSpPr>
            <a:cxnSpLocks/>
          </p:cNvCxnSpPr>
          <p:nvPr/>
        </p:nvCxnSpPr>
        <p:spPr>
          <a:xfrm flipH="1">
            <a:off x="1965960" y="812800"/>
            <a:ext cx="1017385" cy="116183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3A9C33F-816F-8035-3956-44399F7FE539}"/>
              </a:ext>
            </a:extLst>
          </p:cNvPr>
          <p:cNvSpPr/>
          <p:nvPr/>
        </p:nvSpPr>
        <p:spPr>
          <a:xfrm>
            <a:off x="490687" y="1258821"/>
            <a:ext cx="518652" cy="490498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1FE918E-262C-CC73-346F-F44C12551636}"/>
              </a:ext>
            </a:extLst>
          </p:cNvPr>
          <p:cNvSpPr/>
          <p:nvPr/>
        </p:nvSpPr>
        <p:spPr>
          <a:xfrm>
            <a:off x="10728384" y="5008663"/>
            <a:ext cx="498916" cy="490498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rPr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A631D2-99D2-47EB-54B8-B9D9733E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20" y="3940540"/>
            <a:ext cx="6826601" cy="204480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5F347D-AC54-1607-4DFF-0FE801B61A5F}"/>
              </a:ext>
            </a:extLst>
          </p:cNvPr>
          <p:cNvCxnSpPr>
            <a:cxnSpLocks/>
          </p:cNvCxnSpPr>
          <p:nvPr/>
        </p:nvCxnSpPr>
        <p:spPr>
          <a:xfrm>
            <a:off x="5692606" y="890885"/>
            <a:ext cx="5035778" cy="4700347"/>
          </a:xfrm>
          <a:prstGeom prst="straightConnector1">
            <a:avLst/>
          </a:prstGeom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21E701-CAA8-9097-2729-CE34F281F696}"/>
              </a:ext>
            </a:extLst>
          </p:cNvPr>
          <p:cNvSpPr txBox="1"/>
          <p:nvPr/>
        </p:nvSpPr>
        <p:spPr>
          <a:xfrm>
            <a:off x="9758567" y="5705247"/>
            <a:ext cx="96981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Click on “OK”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995639-5A75-FC0F-9EE6-3B5D20299273}"/>
              </a:ext>
            </a:extLst>
          </p:cNvPr>
          <p:cNvSpPr/>
          <p:nvPr/>
        </p:nvSpPr>
        <p:spPr>
          <a:xfrm>
            <a:off x="10842575" y="5591232"/>
            <a:ext cx="444501" cy="31481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3EBF26-511E-89D2-B9C8-99BB9320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52" y="830425"/>
            <a:ext cx="11094779" cy="5483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711C4-99EF-4F6B-A3AC-150BAA5F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69" y="469900"/>
            <a:ext cx="11363455" cy="952499"/>
          </a:xfrm>
        </p:spPr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</a:rPr>
              <a:t>Step5: </a:t>
            </a:r>
            <a:r>
              <a:rPr lang="en-US" sz="1800" dirty="0">
                <a:solidFill>
                  <a:srgbClr val="002060"/>
                </a:solidFill>
              </a:rPr>
              <a:t>New Tab will open in Chrome Browser with new HSD-ES Article for PRD requirement (with new HSD-ES)</a:t>
            </a:r>
            <a:endParaRPr lang="en-IN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398C31-99E1-4B58-8F8F-97DB759A8E9C}"/>
              </a:ext>
            </a:extLst>
          </p:cNvPr>
          <p:cNvSpPr txBox="1">
            <a:spLocks/>
          </p:cNvSpPr>
          <p:nvPr/>
        </p:nvSpPr>
        <p:spPr>
          <a:xfrm>
            <a:off x="0" y="9525"/>
            <a:ext cx="12192000" cy="48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ctr" hangingPunct="1"/>
            <a:r>
              <a:rPr lang="en-IN" sz="3200" b="1" dirty="0"/>
              <a:t>RVP PRD collection HSD-ES Process step (5 of 9)</a:t>
            </a:r>
            <a:endParaRPr lang="en-IN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79407F-DDF2-D900-BCE4-121EF194DF9E}"/>
              </a:ext>
            </a:extLst>
          </p:cNvPr>
          <p:cNvSpPr/>
          <p:nvPr/>
        </p:nvSpPr>
        <p:spPr>
          <a:xfrm>
            <a:off x="525853" y="1667231"/>
            <a:ext cx="4393620" cy="4310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C7976F-907B-BCB4-CCB6-15734F5FF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14" y="757025"/>
            <a:ext cx="7544188" cy="57216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703A29-D78A-41A0-B25A-F321279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57" y="490970"/>
            <a:ext cx="11010816" cy="952499"/>
          </a:xfrm>
        </p:spPr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</a:rPr>
              <a:t>Step6: </a:t>
            </a:r>
            <a:r>
              <a:rPr lang="en-US" sz="1800" dirty="0">
                <a:solidFill>
                  <a:srgbClr val="002060"/>
                </a:solidFill>
              </a:rPr>
              <a:t>Fill in below details while providing PRD requirement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E4E1-3BCB-4B25-93B0-9729C9F002A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26357" y="1141526"/>
            <a:ext cx="2713467" cy="4574947"/>
          </a:xfrm>
        </p:spPr>
        <p:txBody>
          <a:bodyPr>
            <a:normAutofit/>
          </a:bodyPr>
          <a:lstStyle/>
          <a:p>
            <a:pPr marL="233363" indent="-233363">
              <a:buFont typeface="+mj-lt"/>
              <a:buAutoNum type="alphaLcPeriod"/>
            </a:pPr>
            <a:r>
              <a:rPr lang="en-US" sz="1600" b="1" dirty="0">
                <a:solidFill>
                  <a:srgbClr val="002060"/>
                </a:solidFill>
              </a:rPr>
              <a:t>Title</a:t>
            </a:r>
            <a:r>
              <a:rPr lang="en-US" sz="1600" dirty="0">
                <a:solidFill>
                  <a:srgbClr val="002060"/>
                </a:solidFill>
                <a:sym typeface="Wingdings" panose="05000000000000000000" pitchFamily="2" charset="2"/>
              </a:rPr>
              <a:t> Enter title of PRD requirement with </a:t>
            </a:r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NVL-AX/AM:</a:t>
            </a:r>
            <a:r>
              <a:rPr lang="en-US" sz="16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  <a:p>
            <a:pPr marL="233363" indent="-233363">
              <a:buFont typeface="+mj-lt"/>
              <a:buAutoNum type="alphaLcPeriod"/>
            </a:pPr>
            <a:r>
              <a:rPr lang="en-US" sz="1600" b="1" dirty="0">
                <a:solidFill>
                  <a:srgbClr val="002060"/>
                </a:solidFill>
              </a:rPr>
              <a:t>Submitter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  <a:sym typeface="Wingdings" panose="05000000000000000000" pitchFamily="2" charset="2"/>
              </a:rPr>
              <a:t> Enter the submitter or function org</a:t>
            </a:r>
          </a:p>
          <a:p>
            <a:pPr marL="233363" indent="-233363">
              <a:buFont typeface="+mj-lt"/>
              <a:buAutoNum type="alphaLcPeriod"/>
            </a:pPr>
            <a:r>
              <a:rPr lang="en-US" sz="1600" b="1" dirty="0">
                <a:solidFill>
                  <a:srgbClr val="002060"/>
                </a:solidFill>
              </a:rPr>
              <a:t>Details </a:t>
            </a:r>
            <a:r>
              <a:rPr lang="en-US" sz="1600" dirty="0">
                <a:solidFill>
                  <a:srgbClr val="002060"/>
                </a:solidFill>
                <a:sym typeface="Wingdings" panose="05000000000000000000" pitchFamily="2" charset="2"/>
              </a:rPr>
              <a:t> Enter description of PRD requirements</a:t>
            </a:r>
            <a:endParaRPr lang="en-US" sz="1600" dirty="0">
              <a:solidFill>
                <a:srgbClr val="002060"/>
              </a:solidFill>
            </a:endParaRPr>
          </a:p>
          <a:p>
            <a:pPr marL="233363" indent="-233363">
              <a:buFont typeface="+mj-lt"/>
              <a:buAutoNum type="alphaLcPeriod"/>
            </a:pPr>
            <a:r>
              <a:rPr lang="en-US" sz="1600" b="1" dirty="0">
                <a:solidFill>
                  <a:srgbClr val="002060"/>
                </a:solidFill>
              </a:rPr>
              <a:t>Impact if this requirement is not supported </a:t>
            </a:r>
            <a:r>
              <a:rPr lang="en-US" sz="1600" dirty="0">
                <a:solidFill>
                  <a:srgbClr val="002060"/>
                </a:solidFill>
                <a:sym typeface="Wingdings" panose="05000000000000000000" pitchFamily="2" charset="2"/>
              </a:rPr>
              <a:t> Enter impact if this request not supported.</a:t>
            </a:r>
            <a:endParaRPr lang="en-US" sz="1600" dirty="0">
              <a:solidFill>
                <a:srgbClr val="002060"/>
              </a:solidFill>
            </a:endParaRPr>
          </a:p>
          <a:p>
            <a:pPr marL="233363" indent="-233363">
              <a:buFont typeface="+mj-lt"/>
              <a:buAutoNum type="alphaLcPeriod"/>
            </a:pPr>
            <a:r>
              <a:rPr lang="en-US" sz="1600" b="1" dirty="0">
                <a:solidFill>
                  <a:srgbClr val="002060"/>
                </a:solidFill>
              </a:rPr>
              <a:t>Release affected </a:t>
            </a:r>
            <a:r>
              <a:rPr lang="en-U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2060"/>
                </a:solidFill>
                <a:sym typeface="Wingdings" panose="05000000000000000000" pitchFamily="2" charset="2"/>
              </a:rPr>
              <a:t>Enter the same as shown here</a:t>
            </a:r>
            <a:endParaRPr lang="en-US" sz="1600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0FA98-8546-42F7-AD40-1EA30C18292F}"/>
              </a:ext>
            </a:extLst>
          </p:cNvPr>
          <p:cNvSpPr/>
          <p:nvPr/>
        </p:nvSpPr>
        <p:spPr>
          <a:xfrm>
            <a:off x="3446974" y="1550763"/>
            <a:ext cx="6870185" cy="39456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677A5-B0B3-4953-81D6-5B62338B0B56}"/>
              </a:ext>
            </a:extLst>
          </p:cNvPr>
          <p:cNvSpPr/>
          <p:nvPr/>
        </p:nvSpPr>
        <p:spPr>
          <a:xfrm>
            <a:off x="3070620" y="2335195"/>
            <a:ext cx="7307820" cy="213922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24BE53-F678-4440-8555-42AE8E66F0F0}"/>
              </a:ext>
            </a:extLst>
          </p:cNvPr>
          <p:cNvSpPr/>
          <p:nvPr/>
        </p:nvSpPr>
        <p:spPr>
          <a:xfrm>
            <a:off x="3806173" y="6005368"/>
            <a:ext cx="5411376" cy="42607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1329A9-9AAA-431A-B4F8-AF59089B7C02}"/>
              </a:ext>
            </a:extLst>
          </p:cNvPr>
          <p:cNvSpPr txBox="1"/>
          <p:nvPr/>
        </p:nvSpPr>
        <p:spPr>
          <a:xfrm>
            <a:off x="2998829" y="1569850"/>
            <a:ext cx="432869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D1AA8-3D41-4038-BE6B-287B449CAECC}"/>
              </a:ext>
            </a:extLst>
          </p:cNvPr>
          <p:cNvSpPr txBox="1"/>
          <p:nvPr/>
        </p:nvSpPr>
        <p:spPr>
          <a:xfrm>
            <a:off x="3038474" y="2919328"/>
            <a:ext cx="437940" cy="42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6B4DD1-EAAD-4525-A88D-A395FD2FA943}"/>
              </a:ext>
            </a:extLst>
          </p:cNvPr>
          <p:cNvSpPr txBox="1"/>
          <p:nvPr/>
        </p:nvSpPr>
        <p:spPr>
          <a:xfrm>
            <a:off x="3101096" y="3404808"/>
            <a:ext cx="401072" cy="42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49449-18D9-40C6-A8E9-DCF80C761C74}"/>
              </a:ext>
            </a:extLst>
          </p:cNvPr>
          <p:cNvSpPr txBox="1"/>
          <p:nvPr/>
        </p:nvSpPr>
        <p:spPr>
          <a:xfrm>
            <a:off x="2998829" y="5887935"/>
            <a:ext cx="417102" cy="42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B8D1A50-7964-4E33-A832-CCBC75B5F432}"/>
              </a:ext>
            </a:extLst>
          </p:cNvPr>
          <p:cNvSpPr txBox="1">
            <a:spLocks/>
          </p:cNvSpPr>
          <p:nvPr/>
        </p:nvSpPr>
        <p:spPr>
          <a:xfrm>
            <a:off x="0" y="9525"/>
            <a:ext cx="12192000" cy="48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ctr" hangingPunct="1"/>
            <a:r>
              <a:rPr lang="en-IN" sz="3200" b="1" dirty="0"/>
              <a:t>RVP PRD collection HSD-ES Process step (6 </a:t>
            </a:r>
            <a:r>
              <a:rPr lang="en-IN" sz="3200" b="1" dirty="0" err="1"/>
              <a:t>cont</a:t>
            </a:r>
            <a:r>
              <a:rPr lang="en-IN" sz="3200" b="1" dirty="0"/>
              <a:t>… of 9)</a:t>
            </a:r>
            <a:endParaRPr lang="en-IN" sz="3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7C6D3B-7EE3-0758-AB15-009F38DD6485}"/>
              </a:ext>
            </a:extLst>
          </p:cNvPr>
          <p:cNvCxnSpPr>
            <a:cxnSpLocks/>
          </p:cNvCxnSpPr>
          <p:nvPr/>
        </p:nvCxnSpPr>
        <p:spPr>
          <a:xfrm>
            <a:off x="2397737" y="4900500"/>
            <a:ext cx="1241575" cy="1200475"/>
          </a:xfrm>
          <a:prstGeom prst="straightConnector1">
            <a:avLst/>
          </a:prstGeom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CB3876-4A67-3494-AC9F-FE01DD62A86C}"/>
              </a:ext>
            </a:extLst>
          </p:cNvPr>
          <p:cNvSpPr txBox="1"/>
          <p:nvPr/>
        </p:nvSpPr>
        <p:spPr>
          <a:xfrm>
            <a:off x="3052475" y="3897712"/>
            <a:ext cx="437940" cy="42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75721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95E290-366F-56CE-F969-65EF2301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29" y="585216"/>
            <a:ext cx="8122067" cy="5816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703A29-D78A-41A0-B25A-F321279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05" y="585216"/>
            <a:ext cx="3248725" cy="952499"/>
          </a:xfrm>
        </p:spPr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</a:rPr>
              <a:t>Step6: </a:t>
            </a:r>
            <a:r>
              <a:rPr lang="en-US" sz="1800" dirty="0">
                <a:solidFill>
                  <a:srgbClr val="002060"/>
                </a:solidFill>
              </a:rPr>
              <a:t>Fill in below details while</a:t>
            </a:r>
            <a:br>
              <a:rPr lang="en-US" sz="1800" dirty="0">
                <a:solidFill>
                  <a:srgbClr val="002060"/>
                </a:solidFill>
              </a:rPr>
            </a:br>
            <a:r>
              <a:rPr lang="en-US" sz="1800" dirty="0">
                <a:solidFill>
                  <a:srgbClr val="002060"/>
                </a:solidFill>
              </a:rPr>
              <a:t> providing PRD requirement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E4E1-3BCB-4B25-93B0-9729C9F002AD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93505" y="1435511"/>
            <a:ext cx="3033706" cy="457494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LcPeriod" startAt="6"/>
            </a:pPr>
            <a:r>
              <a:rPr lang="en-US" sz="1600" b="1" dirty="0">
                <a:solidFill>
                  <a:srgbClr val="002060"/>
                </a:solidFill>
              </a:rPr>
              <a:t>Status </a:t>
            </a:r>
            <a:r>
              <a:rPr lang="en-US" sz="1600" dirty="0">
                <a:solidFill>
                  <a:srgbClr val="002060"/>
                </a:solidFill>
                <a:sym typeface="Wingdings" panose="05000000000000000000" pitchFamily="2" charset="2"/>
              </a:rPr>
              <a:t> Keep the same status as “</a:t>
            </a:r>
            <a:r>
              <a:rPr lang="en-US" sz="1600" dirty="0">
                <a:solidFill>
                  <a:srgbClr val="00206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1-draft</a:t>
            </a:r>
            <a:r>
              <a:rPr lang="en-US" sz="1600" dirty="0">
                <a:solidFill>
                  <a:srgbClr val="002060"/>
                </a:solidFill>
                <a:sym typeface="Wingdings" panose="05000000000000000000" pitchFamily="2" charset="2"/>
              </a:rPr>
              <a:t>”</a:t>
            </a:r>
          </a:p>
          <a:p>
            <a:pPr marL="342900" indent="-342900">
              <a:buFont typeface="+mj-lt"/>
              <a:buAutoNum type="alphaLcPeriod" startAt="6"/>
            </a:pPr>
            <a:r>
              <a:rPr lang="en-US" sz="1600" b="1" dirty="0">
                <a:solidFill>
                  <a:srgbClr val="002060"/>
                </a:solidFill>
              </a:rPr>
              <a:t>Domain </a:t>
            </a:r>
            <a:r>
              <a:rPr lang="en-US" sz="1600" dirty="0">
                <a:solidFill>
                  <a:srgbClr val="002060"/>
                </a:solidFill>
                <a:sym typeface="Wingdings" panose="05000000000000000000" pitchFamily="2" charset="2"/>
              </a:rPr>
              <a:t> Enter requirement domain (e.g. AUDIO, Debug, storage </a:t>
            </a:r>
            <a:r>
              <a:rPr lang="en-U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etc</a:t>
            </a:r>
            <a:r>
              <a:rPr lang="en-US" sz="1600" dirty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+mj-lt"/>
              <a:buAutoNum type="alphaLcPeriod" startAt="6"/>
            </a:pPr>
            <a:r>
              <a:rPr lang="en-US" sz="1600" b="1" dirty="0" err="1">
                <a:solidFill>
                  <a:srgbClr val="002060"/>
                </a:solidFill>
              </a:rPr>
              <a:t>Domain_affected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  <a:sym typeface="Wingdings" panose="05000000000000000000" pitchFamily="2" charset="2"/>
              </a:rPr>
              <a:t> Enter </a:t>
            </a:r>
            <a:r>
              <a:rPr lang="en-US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domain_affected</a:t>
            </a:r>
            <a:endParaRPr lang="en-US" sz="16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lphaLcPeriod" startAt="6"/>
            </a:pPr>
            <a:r>
              <a:rPr lang="en-U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Notes</a:t>
            </a:r>
            <a:r>
              <a:rPr lang="en-US" sz="1600" dirty="0">
                <a:solidFill>
                  <a:srgbClr val="002060"/>
                </a:solidFill>
                <a:sym typeface="Wingdings" panose="05000000000000000000" pitchFamily="2" charset="2"/>
              </a:rPr>
              <a:t>  if required, enter more details here</a:t>
            </a:r>
            <a:endParaRPr lang="en-US" sz="1600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lphaLcPeriod" startAt="6"/>
            </a:pPr>
            <a:r>
              <a:rPr lang="en-US" sz="1600" b="1" dirty="0">
                <a:solidFill>
                  <a:srgbClr val="002060"/>
                </a:solidFill>
              </a:rPr>
              <a:t>Notify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  <a:sym typeface="Wingdings" panose="05000000000000000000" pitchFamily="2" charset="2"/>
              </a:rPr>
              <a:t> Add mailing list who should get notification on update of this requirement based on the name list as shown here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FD70F-687D-4B0D-9422-BB47132ABB7A}"/>
              </a:ext>
            </a:extLst>
          </p:cNvPr>
          <p:cNvSpPr txBox="1"/>
          <p:nvPr/>
        </p:nvSpPr>
        <p:spPr>
          <a:xfrm>
            <a:off x="1602027" y="5878879"/>
            <a:ext cx="1945341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IN" sz="1400" b="1" u="sng" dirty="0">
                <a:solidFill>
                  <a:srgbClr val="FC6467"/>
                </a:solidFill>
              </a:rPr>
              <a:t>Please do not change Owner Contact here.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690048-C6ED-4F18-ABAB-625CF5CBDE53}"/>
              </a:ext>
            </a:extLst>
          </p:cNvPr>
          <p:cNvSpPr/>
          <p:nvPr/>
        </p:nvSpPr>
        <p:spPr>
          <a:xfrm>
            <a:off x="4063842" y="1907827"/>
            <a:ext cx="7574677" cy="185748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9676C-87A6-4B3F-9428-B68E4CC26EA8}"/>
              </a:ext>
            </a:extLst>
          </p:cNvPr>
          <p:cNvSpPr txBox="1"/>
          <p:nvPr/>
        </p:nvSpPr>
        <p:spPr>
          <a:xfrm>
            <a:off x="4063842" y="1936110"/>
            <a:ext cx="439812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2A5BD-608A-4971-8459-7EB8E998028F}"/>
              </a:ext>
            </a:extLst>
          </p:cNvPr>
          <p:cNvSpPr txBox="1"/>
          <p:nvPr/>
        </p:nvSpPr>
        <p:spPr>
          <a:xfrm>
            <a:off x="4310149" y="2121708"/>
            <a:ext cx="433863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16A902-1E5B-4B39-8B60-014BA42D371E}"/>
              </a:ext>
            </a:extLst>
          </p:cNvPr>
          <p:cNvSpPr/>
          <p:nvPr/>
        </p:nvSpPr>
        <p:spPr>
          <a:xfrm>
            <a:off x="4572308" y="5528314"/>
            <a:ext cx="3639003" cy="42611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371E29-097F-46D0-8923-C4FF6A96789B}"/>
              </a:ext>
            </a:extLst>
          </p:cNvPr>
          <p:cNvSpPr txBox="1"/>
          <p:nvPr/>
        </p:nvSpPr>
        <p:spPr>
          <a:xfrm>
            <a:off x="7992737" y="2132852"/>
            <a:ext cx="38183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h.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E3F755D-9B80-4DBD-A89F-10E7180125CB}"/>
              </a:ext>
            </a:extLst>
          </p:cNvPr>
          <p:cNvSpPr txBox="1">
            <a:spLocks/>
          </p:cNvSpPr>
          <p:nvPr/>
        </p:nvSpPr>
        <p:spPr>
          <a:xfrm>
            <a:off x="0" y="9525"/>
            <a:ext cx="12192000" cy="48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ctr" hangingPunct="1"/>
            <a:r>
              <a:rPr lang="en-IN" sz="3200" b="1" dirty="0"/>
              <a:t>RVP PRD collection HSD-ES Process step (6 </a:t>
            </a:r>
            <a:r>
              <a:rPr lang="en-IN" sz="3200" b="1" dirty="0" err="1"/>
              <a:t>cont</a:t>
            </a:r>
            <a:r>
              <a:rPr lang="en-IN" sz="3200" b="1" dirty="0"/>
              <a:t>… of 9)</a:t>
            </a:r>
            <a:endParaRPr lang="en-IN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ECB60D-8310-4AB5-D00E-1E7B27CF3990}"/>
              </a:ext>
            </a:extLst>
          </p:cNvPr>
          <p:cNvSpPr/>
          <p:nvPr/>
        </p:nvSpPr>
        <p:spPr>
          <a:xfrm>
            <a:off x="4572308" y="5087712"/>
            <a:ext cx="2314232" cy="41890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sym typeface="Helvetica Neue Medium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07275D-B6F7-7EC1-C45E-15170562B0AC}"/>
              </a:ext>
            </a:extLst>
          </p:cNvPr>
          <p:cNvSpPr txBox="1"/>
          <p:nvPr/>
        </p:nvSpPr>
        <p:spPr>
          <a:xfrm>
            <a:off x="4527299" y="2721938"/>
            <a:ext cx="327334" cy="426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D6DB0F-BE59-4B0E-B8EC-72F9B0CA06CC}"/>
              </a:ext>
            </a:extLst>
          </p:cNvPr>
          <p:cNvCxnSpPr>
            <a:cxnSpLocks/>
          </p:cNvCxnSpPr>
          <p:nvPr/>
        </p:nvCxnSpPr>
        <p:spPr>
          <a:xfrm flipV="1">
            <a:off x="3765665" y="5268070"/>
            <a:ext cx="702104" cy="6863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B55513-A8F3-A629-2A41-A68129ADB4A9}"/>
              </a:ext>
            </a:extLst>
          </p:cNvPr>
          <p:cNvSpPr txBox="1"/>
          <p:nvPr/>
        </p:nvSpPr>
        <p:spPr>
          <a:xfrm>
            <a:off x="4289142" y="5550048"/>
            <a:ext cx="433863" cy="42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j.</a:t>
            </a:r>
          </a:p>
        </p:txBody>
      </p:sp>
    </p:spTree>
    <p:extLst>
      <p:ext uri="{BB962C8B-B14F-4D97-AF65-F5344CB8AC3E}">
        <p14:creationId xmlns:p14="http://schemas.microsoft.com/office/powerpoint/2010/main" val="396609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7D64C34-206E-3447-54A8-DB452549A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604" y="3628661"/>
            <a:ext cx="8763450" cy="2502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7DC6FC-80A2-70D7-F944-35136BE7F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6" y="1072143"/>
            <a:ext cx="7089707" cy="2498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C0BF3A-0B09-4034-9C1B-9372EB4F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70" y="727310"/>
            <a:ext cx="11010816" cy="952499"/>
          </a:xfrm>
        </p:spPr>
        <p:txBody>
          <a:bodyPr/>
          <a:lstStyle/>
          <a:p>
            <a:r>
              <a:rPr lang="en-US" sz="1800" b="1" dirty="0">
                <a:solidFill>
                  <a:srgbClr val="002060"/>
                </a:solidFill>
              </a:rPr>
              <a:t>Step7: </a:t>
            </a:r>
            <a:r>
              <a:rPr lang="en-US" sz="1800" dirty="0">
                <a:solidFill>
                  <a:srgbClr val="002060"/>
                </a:solidFill>
              </a:rPr>
              <a:t>To attach any reference document during PRD submission, click on below icon </a:t>
            </a:r>
            <a:r>
              <a:rPr lang="en-US" sz="1800" i="1" dirty="0">
                <a:solidFill>
                  <a:srgbClr val="002060"/>
                </a:solidFill>
              </a:rPr>
              <a:t>(optional)</a:t>
            </a:r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F281B7-505B-4EB8-8208-160D2EACD953}"/>
              </a:ext>
            </a:extLst>
          </p:cNvPr>
          <p:cNvSpPr/>
          <p:nvPr/>
        </p:nvSpPr>
        <p:spPr>
          <a:xfrm>
            <a:off x="2019604" y="1906373"/>
            <a:ext cx="760172" cy="29406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1BCB5-AA26-444B-A890-36D7DAEE9D07}"/>
              </a:ext>
            </a:extLst>
          </p:cNvPr>
          <p:cNvSpPr/>
          <p:nvPr/>
        </p:nvSpPr>
        <p:spPr>
          <a:xfrm>
            <a:off x="3161276" y="5516668"/>
            <a:ext cx="907804" cy="3602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EE8EE4D-06D2-4814-9ED1-5C90F9B2AB58}"/>
              </a:ext>
            </a:extLst>
          </p:cNvPr>
          <p:cNvSpPr txBox="1">
            <a:spLocks/>
          </p:cNvSpPr>
          <p:nvPr/>
        </p:nvSpPr>
        <p:spPr>
          <a:xfrm>
            <a:off x="0" y="9525"/>
            <a:ext cx="12192000" cy="48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ctr" hangingPunct="1"/>
            <a:r>
              <a:rPr lang="en-IN" sz="3200" b="1" dirty="0"/>
              <a:t>RVP PRD collection HSD-ES Process step (7 of 9)</a:t>
            </a:r>
            <a:endParaRPr lang="en-IN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35C3E8-250A-4F01-89A8-2EE8B2C89DED}"/>
              </a:ext>
            </a:extLst>
          </p:cNvPr>
          <p:cNvCxnSpPr>
            <a:cxnSpLocks/>
          </p:cNvCxnSpPr>
          <p:nvPr/>
        </p:nvCxnSpPr>
        <p:spPr>
          <a:xfrm flipH="1">
            <a:off x="2423160" y="981088"/>
            <a:ext cx="1026927" cy="838568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D99EF41-13B9-BD23-DF60-4DFCFE9B2B7C}"/>
              </a:ext>
            </a:extLst>
          </p:cNvPr>
          <p:cNvSpPr/>
          <p:nvPr/>
        </p:nvSpPr>
        <p:spPr>
          <a:xfrm>
            <a:off x="3080958" y="2046968"/>
            <a:ext cx="518652" cy="490498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6572F0-7378-E294-D3DD-8FAAA0C10E25}"/>
              </a:ext>
            </a:extLst>
          </p:cNvPr>
          <p:cNvSpPr/>
          <p:nvPr/>
        </p:nvSpPr>
        <p:spPr>
          <a:xfrm>
            <a:off x="2562306" y="5026170"/>
            <a:ext cx="518652" cy="490498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ea typeface="Helvetica Neue Medium"/>
                <a:cs typeface="Helvetica Neue Medium"/>
                <a:sym typeface="Helvetica Neue Medium"/>
              </a:rPr>
              <a:t>2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021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3" ma:contentTypeDescription="Create a new document." ma:contentTypeScope="" ma:versionID="2abc8166e29904bbcb2951dc8df3d64c">
  <xsd:schema xmlns:xsd="http://www.w3.org/2001/XMLSchema" xmlns:xs="http://www.w3.org/2001/XMLSchema" xmlns:p="http://schemas.microsoft.com/office/2006/metadata/properties" xmlns:ns2="18b538a9-f304-438f-8b78-3a6041ca0d15" targetNamespace="http://schemas.microsoft.com/office/2006/metadata/properties" ma:root="true" ma:fieldsID="a0e5811c38a56dc0c286d276ae927556" ns2:_="">
    <xsd:import namespace="18b538a9-f304-438f-8b78-3a6041ca0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538a9-f304-438f-8b78-3a6041ca0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D7AF3E-8052-43DE-98E4-558D19AC0C77}"/>
</file>

<file path=customXml/itemProps2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4B8A99-8161-4D52-8DFD-478F5C1B3170}">
  <ds:schemaRefs>
    <ds:schemaRef ds:uri="http://purl.org/dc/elements/1.1/"/>
    <ds:schemaRef ds:uri="http://schemas.microsoft.com/office/infopath/2007/PartnerControls"/>
    <ds:schemaRef ds:uri="83bea0bf-d400-4bdf-b7bb-10351123cb3b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746c1ada-76e2-4c4e-b05e-befd303e3e1e"/>
    <ds:schemaRef ds:uri="http://www.w3.org/XML/1998/namespace"/>
    <ds:schemaRef ds:uri="http://purl.org/dc/dcmitype/"/>
    <ds:schemaRef ds:uri="d8608922-bacc-4d0e-9803-5af3778135e8"/>
    <ds:schemaRef ds:uri="eca89263-17a0-4e94-982b-39b39b06c469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544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Helvetica</vt:lpstr>
      <vt:lpstr>Helvetica Neue</vt:lpstr>
      <vt:lpstr>Helvetica Neue Medium</vt:lpstr>
      <vt:lpstr>Intel Clear</vt:lpstr>
      <vt:lpstr>Intel Clear Light</vt:lpstr>
      <vt:lpstr>Wingdings</vt:lpstr>
      <vt:lpstr>21_BasicWhite</vt:lpstr>
      <vt:lpstr>NVL AX/AM RVP HSDES BKM for RVP Delta PRD Collection </vt:lpstr>
      <vt:lpstr>How to Get access to HSD-ES </vt:lpstr>
      <vt:lpstr>Step1: Open Chrome Browser (Do not use IE) Step2: Enter below URL in Chrome Browser  https://hsdes.intel.com/appstore/article-one/#/article/16028225780 (Note: Please do not modify this HSD as this is a template/sample HSD) Below page will open:  </vt:lpstr>
      <vt:lpstr>Step3: Click on highlighted arrow to create a new article</vt:lpstr>
      <vt:lpstr>Step4: Click on “from this Article” so that new HSD-ES page will be created from template</vt:lpstr>
      <vt:lpstr>Step5: New Tab will open in Chrome Browser with new HSD-ES Article for PRD requirement (with new HSD-ES)</vt:lpstr>
      <vt:lpstr>Step6: Fill in below details while providing PRD requirement</vt:lpstr>
      <vt:lpstr>Step6: Fill in below details while  providing PRD requirement</vt:lpstr>
      <vt:lpstr>Step7: To attach any reference document during PRD submission, click on below icon (optional)</vt:lpstr>
      <vt:lpstr>Step8: Click on  icon to “save” the 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keywords>CTPClassification=CTP_NT</cp:keywords>
  <cp:lastModifiedBy>Kss, Ranganadh</cp:lastModifiedBy>
  <cp:revision>11</cp:revision>
  <dcterms:modified xsi:type="dcterms:W3CDTF">2025-08-18T08:01:38Z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0x010100BA2199AAF6C57D41B8DEC3111EC6F0C9</vt:lpwstr>
  </property>
  <property fmtid="{D5CDD505-2E9C-101B-9397-08002B2CF9AE}" pid="9" name="_dlc_DocIdItemGuid">
    <vt:lpwstr>7e6259fd-1ae6-4f36-853e-1315219b5189</vt:lpwstr>
  </property>
  <property fmtid="{D5CDD505-2E9C-101B-9397-08002B2CF9AE}" pid="10" name="MediaServiceImageTags">
    <vt:lpwstr/>
  </property>
  <property fmtid="{D5CDD505-2E9C-101B-9397-08002B2CF9AE}" pid="11" name="Order">
    <vt:r8>368400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_SourceUrl">
    <vt:lpwstr/>
  </property>
  <property fmtid="{D5CDD505-2E9C-101B-9397-08002B2CF9AE}" pid="15" name="_SharedFileIndex">
    <vt:lpwstr/>
  </property>
  <property fmtid="{D5CDD505-2E9C-101B-9397-08002B2CF9AE}" pid="16" name="ComplianceAssetId">
    <vt:lpwstr/>
  </property>
  <property fmtid="{D5CDD505-2E9C-101B-9397-08002B2CF9AE}" pid="17" name="TemplateUrl">
    <vt:lpwstr/>
  </property>
  <property fmtid="{D5CDD505-2E9C-101B-9397-08002B2CF9AE}" pid="18" name="_ExtendedDescription">
    <vt:lpwstr/>
  </property>
  <property fmtid="{D5CDD505-2E9C-101B-9397-08002B2CF9AE}" pid="19" name="TriggerFlowInfo">
    <vt:lpwstr/>
  </property>
</Properties>
</file>