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623" r:id="rId5"/>
    <p:sldId id="624" r:id="rId6"/>
  </p:sldIdLst>
  <p:sldSz cx="12192000" cy="6858000"/>
  <p:notesSz cx="6858000" cy="9144000"/>
  <p:custShowLst>
    <p:custShow name="ADL" id="0">
      <p:sldLst/>
    </p:custShow>
    <p:custShow name="MTL" id="1">
      <p:sldLst/>
    </p:custShow>
    <p:custShow name="FHF" id="2">
      <p:sldLst/>
    </p:custShow>
    <p:custShow name="RPL" id="3">
      <p:sldLst/>
    </p:custShow>
    <p:custShow name="ARL" id="4">
      <p:sldLst/>
    </p:custShow>
    <p:custShow name="LNL" id="5">
      <p:sldLst/>
    </p:custShow>
    <p:custShow name="SPR-R" id="6">
      <p:sldLst/>
    </p:custShow>
    <p:custShow name="GNR" id="7">
      <p:sldLst/>
    </p:custShow>
    <p:custShow name="LCH" id="8">
      <p:sldLst/>
    </p:custShow>
  </p:custShowLst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245F21-37B8-2B7E-A9A5-FA1C26195C01}" name="Nagpal, Paramjeet" initials="NP" userId="S::paramjeet.nagpal@intel.com::bb796535-d740-4d14-86d9-5b314db0b18b" providerId="AD"/>
  <p188:author id="{A3C2922F-D022-1BFB-4F0E-6E03ABB0A803}" name="Nalbalwar, Sachin Madhavrao" initials="NM" userId="S::sachin.nalbalwar@intel.com::4594fe88-230e-4756-8273-e776d9bca586" providerId="AD"/>
  <p188:author id="{795CE052-1997-7228-E4F4-A963ED554F5E}" name="Maddaly, Hara Gopal" initials="MHG" userId="S::hara.gopal.maddaly@intel.com::62305079-56ba-4c21-afcf-b2b3f996a255" providerId="AD"/>
  <p188:author id="{98C5915F-CCA1-660D-D899-1A941652081D}" name="B, Prameela" initials="BP" userId="S::prameela.b@intel.com::21f7ccc5-cfe6-48c0-9f32-a18bf92cd24e" providerId="AD"/>
  <p188:author id="{847674C9-A833-118D-F3A7-0638CA785B41}" name="Prakash, Lakshmi" initials="LP" userId="Prakash, Lakshmi" providerId="None"/>
  <p188:author id="{A8EFE7F6-8CD1-6BC5-3A5D-123FCF5B77D4}" name="Nalluri, Mahendra" initials="NM" userId="S::mahendra.nalluri@intel.com::2b300eb2-66f7-47af-ad0c-d1c3d682ce0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albalwar, Sachin Madhavrao" initials="NSM" lastIdx="3" clrIdx="6">
    <p:extLst>
      <p:ext uri="{19B8F6BF-5375-455C-9EA6-DF929625EA0E}">
        <p15:presenceInfo xmlns:p15="http://schemas.microsoft.com/office/powerpoint/2012/main" userId="S::sachin.nalbalwar@intel.com::4594fe88-230e-4756-8273-e776d9bca586" providerId="AD"/>
      </p:ext>
    </p:extLst>
  </p:cmAuthor>
  <p:cmAuthor id="1" name="Maddaly, Hara Gopal" initials="MHG" lastIdx="30" clrIdx="0">
    <p:extLst>
      <p:ext uri="{19B8F6BF-5375-455C-9EA6-DF929625EA0E}">
        <p15:presenceInfo xmlns:p15="http://schemas.microsoft.com/office/powerpoint/2012/main" userId="S::hara.gopal.maddaly@intel.com::62305079-56ba-4c21-afcf-b2b3f996a255" providerId="AD"/>
      </p:ext>
    </p:extLst>
  </p:cmAuthor>
  <p:cmAuthor id="2" name="Nalluri, Mahendra" initials="NM" lastIdx="56" clrIdx="1">
    <p:extLst>
      <p:ext uri="{19B8F6BF-5375-455C-9EA6-DF929625EA0E}">
        <p15:presenceInfo xmlns:p15="http://schemas.microsoft.com/office/powerpoint/2012/main" userId="S::mahendra.nalluri@intel.com::2b300eb2-66f7-47af-ad0c-d1c3d682ce01" providerId="AD"/>
      </p:ext>
    </p:extLst>
  </p:cmAuthor>
  <p:cmAuthor id="3" name="Pillay, Sreeja Sreedharan" initials="PS" lastIdx="4" clrIdx="2">
    <p:extLst>
      <p:ext uri="{19B8F6BF-5375-455C-9EA6-DF929625EA0E}">
        <p15:presenceInfo xmlns:p15="http://schemas.microsoft.com/office/powerpoint/2012/main" userId="S::sreeja.sreedharan.pillay@intel.com::37eb82e7-848a-4c01-95db-1ff85138fc9e" providerId="AD"/>
      </p:ext>
    </p:extLst>
  </p:cmAuthor>
  <p:cmAuthor id="4" name="Nagpal, Paramjeet" initials="NP" lastIdx="16" clrIdx="3">
    <p:extLst>
      <p:ext uri="{19B8F6BF-5375-455C-9EA6-DF929625EA0E}">
        <p15:presenceInfo xmlns:p15="http://schemas.microsoft.com/office/powerpoint/2012/main" userId="S::paramjeet.nagpal@intel.com::bb796535-d740-4d14-86d9-5b314db0b18b" providerId="AD"/>
      </p:ext>
    </p:extLst>
  </p:cmAuthor>
  <p:cmAuthor id="5" name="Fulsunge, Hemant" initials="Hemant" lastIdx="2" clrIdx="4">
    <p:extLst>
      <p:ext uri="{19B8F6BF-5375-455C-9EA6-DF929625EA0E}">
        <p15:presenceInfo xmlns:p15="http://schemas.microsoft.com/office/powerpoint/2012/main" userId="Fulsunge, Hemant" providerId="None"/>
      </p:ext>
    </p:extLst>
  </p:cmAuthor>
  <p:cmAuthor id="6" name="Subramanian, Meena" initials="SM" lastIdx="1" clrIdx="5">
    <p:extLst>
      <p:ext uri="{19B8F6BF-5375-455C-9EA6-DF929625EA0E}">
        <p15:presenceInfo xmlns:p15="http://schemas.microsoft.com/office/powerpoint/2012/main" userId="S::meena.subramanian@intel.com::6048ba99-0a63-4bb8-8bd8-7d38a3a40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2113EB"/>
    <a:srgbClr val="FFFFFF"/>
    <a:srgbClr val="434343"/>
    <a:srgbClr val="0068B5"/>
    <a:srgbClr val="00FF00"/>
    <a:srgbClr val="2872C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aria, Anas" userId="af2208cd-df0c-456f-8699-0880e1cef69e" providerId="ADAL" clId="{F099CC9B-D946-4EC5-82D6-B7973574D90B}"/>
    <pc:docChg chg="undo custSel modSld">
      <pc:chgData name="Zakaria, Anas" userId="af2208cd-df0c-456f-8699-0880e1cef69e" providerId="ADAL" clId="{F099CC9B-D946-4EC5-82D6-B7973574D90B}" dt="2025-04-21T02:28:29.777" v="7" actId="21"/>
      <pc:docMkLst>
        <pc:docMk/>
      </pc:docMkLst>
      <pc:sldChg chg="modSp mod">
        <pc:chgData name="Zakaria, Anas" userId="af2208cd-df0c-456f-8699-0880e1cef69e" providerId="ADAL" clId="{F099CC9B-D946-4EC5-82D6-B7973574D90B}" dt="2025-04-21T02:28:29.777" v="7" actId="21"/>
        <pc:sldMkLst>
          <pc:docMk/>
          <pc:sldMk cId="1966957336" sldId="624"/>
        </pc:sldMkLst>
        <pc:spChg chg="mod">
          <ac:chgData name="Zakaria, Anas" userId="af2208cd-df0c-456f-8699-0880e1cef69e" providerId="ADAL" clId="{F099CC9B-D946-4EC5-82D6-B7973574D90B}" dt="2025-04-21T02:28:29.380" v="5" actId="1076"/>
          <ac:spMkLst>
            <pc:docMk/>
            <pc:sldMk cId="1966957336" sldId="624"/>
            <ac:spMk id="5" creationId="{04167E09-479E-FF85-1B52-915330BC88E0}"/>
          </ac:spMkLst>
        </pc:spChg>
        <pc:graphicFrameChg chg="modGraphic">
          <ac:chgData name="Zakaria, Anas" userId="af2208cd-df0c-456f-8699-0880e1cef69e" providerId="ADAL" clId="{F099CC9B-D946-4EC5-82D6-B7973574D90B}" dt="2025-04-21T02:28:29.777" v="7" actId="21"/>
          <ac:graphicFrameMkLst>
            <pc:docMk/>
            <pc:sldMk cId="1966957336" sldId="624"/>
            <ac:graphicFrameMk id="3" creationId="{C99E1F35-1E68-0B3E-9737-020CA9E79ED2}"/>
          </ac:graphicFrameMkLst>
        </pc:graphicFrameChg>
        <pc:graphicFrameChg chg="mod modGraphic">
          <ac:chgData name="Zakaria, Anas" userId="af2208cd-df0c-456f-8699-0880e1cef69e" providerId="ADAL" clId="{F099CC9B-D946-4EC5-82D6-B7973574D90B}" dt="2025-04-21T02:28:29.587" v="6" actId="21"/>
          <ac:graphicFrameMkLst>
            <pc:docMk/>
            <pc:sldMk cId="1966957336" sldId="624"/>
            <ac:graphicFrameMk id="4" creationId="{3038F2B0-CD29-08E1-D443-40BE407791A8}"/>
          </ac:graphicFrameMkLst>
        </pc:graphicFrameChg>
      </pc:sldChg>
    </pc:docChg>
  </pc:docChgLst>
  <pc:docChgLst>
    <pc:chgData name="Sundarabhattar, Sinkaravelan" userId="6aa28df8-f449-4900-8f37-8f4c3f521496" providerId="ADAL" clId="{AD0C05AB-5781-46D8-B432-BED6DEB7BFB4}"/>
    <pc:docChg chg="undo custSel modSld">
      <pc:chgData name="Sundarabhattar, Sinkaravelan" userId="6aa28df8-f449-4900-8f37-8f4c3f521496" providerId="ADAL" clId="{AD0C05AB-5781-46D8-B432-BED6DEB7BFB4}" dt="2025-03-05T04:21:18.211" v="185" actId="122"/>
      <pc:docMkLst>
        <pc:docMk/>
      </pc:docMkLst>
      <pc:sldChg chg="addSp modSp mod">
        <pc:chgData name="Sundarabhattar, Sinkaravelan" userId="6aa28df8-f449-4900-8f37-8f4c3f521496" providerId="ADAL" clId="{AD0C05AB-5781-46D8-B432-BED6DEB7BFB4}" dt="2025-03-05T04:21:18.211" v="185" actId="122"/>
        <pc:sldMkLst>
          <pc:docMk/>
          <pc:sldMk cId="2461990826" sldId="623"/>
        </pc:sldMkLst>
        <pc:spChg chg="add mod">
          <ac:chgData name="Sundarabhattar, Sinkaravelan" userId="6aa28df8-f449-4900-8f37-8f4c3f521496" providerId="ADAL" clId="{AD0C05AB-5781-46D8-B432-BED6DEB7BFB4}" dt="2025-03-05T04:11:49.695" v="97" actId="1076"/>
          <ac:spMkLst>
            <pc:docMk/>
            <pc:sldMk cId="2461990826" sldId="623"/>
            <ac:spMk id="3" creationId="{4247B2F8-2E57-DA63-CFDA-FD5CC24631B4}"/>
          </ac:spMkLst>
        </pc:spChg>
        <pc:graphicFrameChg chg="mod modGraphic">
          <ac:chgData name="Sundarabhattar, Sinkaravelan" userId="6aa28df8-f449-4900-8f37-8f4c3f521496" providerId="ADAL" clId="{AD0C05AB-5781-46D8-B432-BED6DEB7BFB4}" dt="2025-03-05T04:21:18.211" v="185" actId="122"/>
          <ac:graphicFrameMkLst>
            <pc:docMk/>
            <pc:sldMk cId="2461990826" sldId="623"/>
            <ac:graphicFrameMk id="8" creationId="{9716444E-60F9-7998-098D-BBD7542EE637}"/>
          </ac:graphicFrameMkLst>
        </pc:graphicFrameChg>
      </pc:sldChg>
    </pc:docChg>
  </pc:docChgLst>
  <pc:docChgLst>
    <pc:chgData name="Sundarabhattar, Sinkaravelan" userId="6aa28df8-f449-4900-8f37-8f4c3f521496" providerId="ADAL" clId="{4031806B-E777-4ACC-B1AF-7751A0ABB903}"/>
    <pc:docChg chg="undo custSel addSld delSld modSld">
      <pc:chgData name="Sundarabhattar, Sinkaravelan" userId="6aa28df8-f449-4900-8f37-8f4c3f521496" providerId="ADAL" clId="{4031806B-E777-4ACC-B1AF-7751A0ABB903}" dt="2024-11-14T14:00:44.431" v="169" actId="47"/>
      <pc:docMkLst>
        <pc:docMk/>
      </pc:docMkLst>
      <pc:sldChg chg="del">
        <pc:chgData name="Sundarabhattar, Sinkaravelan" userId="6aa28df8-f449-4900-8f37-8f4c3f521496" providerId="ADAL" clId="{4031806B-E777-4ACC-B1AF-7751A0ABB903}" dt="2024-11-14T13:54:56.906" v="67" actId="47"/>
        <pc:sldMkLst>
          <pc:docMk/>
          <pc:sldMk cId="1904099484" sldId="592"/>
        </pc:sldMkLst>
      </pc:sldChg>
      <pc:sldChg chg="del">
        <pc:chgData name="Sundarabhattar, Sinkaravelan" userId="6aa28df8-f449-4900-8f37-8f4c3f521496" providerId="ADAL" clId="{4031806B-E777-4ACC-B1AF-7751A0ABB903}" dt="2024-11-14T14:00:44.431" v="169" actId="47"/>
        <pc:sldMkLst>
          <pc:docMk/>
          <pc:sldMk cId="1400391464" sldId="622"/>
        </pc:sldMkLst>
      </pc:sldChg>
      <pc:sldChg chg="addSp delSp modSp add mod">
        <pc:chgData name="Sundarabhattar, Sinkaravelan" userId="6aa28df8-f449-4900-8f37-8f4c3f521496" providerId="ADAL" clId="{4031806B-E777-4ACC-B1AF-7751A0ABB903}" dt="2024-11-14T14:00:24.702" v="168" actId="14734"/>
        <pc:sldMkLst>
          <pc:docMk/>
          <pc:sldMk cId="2461990826" sldId="623"/>
        </pc:sldMkLst>
      </pc:sldChg>
      <pc:sldChg chg="addSp delSp modSp add mod">
        <pc:chgData name="Sundarabhattar, Sinkaravelan" userId="6aa28df8-f449-4900-8f37-8f4c3f521496" providerId="ADAL" clId="{4031806B-E777-4ACC-B1AF-7751A0ABB903}" dt="2024-11-14T13:59:39.523" v="157" actId="113"/>
        <pc:sldMkLst>
          <pc:docMk/>
          <pc:sldMk cId="1966957336" sldId="62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Intel Top Secret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14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9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39FDC2-89C7-4D31-B15E-A8DB6F7BB7D6}"/>
              </a:ext>
            </a:extLst>
          </p:cNvPr>
          <p:cNvSpPr txBox="1"/>
          <p:nvPr/>
        </p:nvSpPr>
        <p:spPr>
          <a:xfrm>
            <a:off x="505789" y="6583680"/>
            <a:ext cx="1564531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Intel Top Secret – Do not Forward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3EE3948-F1D0-DA42-A7A8-A4FD5577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270" y="6103356"/>
            <a:ext cx="5841603" cy="30777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 defTabSz="457200" eaLnBrk="1" hangingPunct="1">
              <a:lnSpc>
                <a:spcPct val="100000"/>
              </a:lnSpc>
              <a:spcBef>
                <a:spcPts val="0"/>
              </a:spcBef>
              <a:defRPr sz="1400" kern="1200">
                <a:solidFill>
                  <a:prstClr val="white"/>
                </a:solidFill>
                <a:uLn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Contact </a:t>
            </a:r>
            <a:r>
              <a: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Sundara Bhattar, Sinkaravelan (Velan)</a:t>
            </a:r>
            <a:r>
              <a:rPr kumimoji="0" lang="sv-S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for more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778603-9C74-4FF3-CD79-B1A276B08126}"/>
              </a:ext>
            </a:extLst>
          </p:cNvPr>
          <p:cNvSpPr/>
          <p:nvPr/>
        </p:nvSpPr>
        <p:spPr>
          <a:xfrm>
            <a:off x="5019502" y="6421340"/>
            <a:ext cx="2245822" cy="43666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EF4966-21FC-6BBC-2787-59B909ECD843}"/>
              </a:ext>
            </a:extLst>
          </p:cNvPr>
          <p:cNvSpPr txBox="1">
            <a:spLocks/>
          </p:cNvSpPr>
          <p:nvPr/>
        </p:nvSpPr>
        <p:spPr>
          <a:xfrm>
            <a:off x="89859" y="0"/>
            <a:ext cx="3815392" cy="26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WCL - RVP SKU matrix/Demand offering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16444E-60F9-7998-098D-BBD7542EE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83162"/>
              </p:ext>
            </p:extLst>
          </p:nvPr>
        </p:nvGraphicFramePr>
        <p:xfrm>
          <a:off x="89859" y="374178"/>
          <a:ext cx="11466511" cy="5212080"/>
        </p:xfrm>
        <a:graphic>
          <a:graphicData uri="http://schemas.openxmlformats.org/drawingml/2006/table">
            <a:tbl>
              <a:tblPr firstRow="1" firstCol="1" bandRow="1"/>
              <a:tblGrid>
                <a:gridCol w="263918">
                  <a:extLst>
                    <a:ext uri="{9D8B030D-6E8A-4147-A177-3AD203B41FA5}">
                      <a16:colId xmlns:a16="http://schemas.microsoft.com/office/drawing/2014/main" val="2969878107"/>
                    </a:ext>
                  </a:extLst>
                </a:gridCol>
                <a:gridCol w="580292">
                  <a:extLst>
                    <a:ext uri="{9D8B030D-6E8A-4147-A177-3AD203B41FA5}">
                      <a16:colId xmlns:a16="http://schemas.microsoft.com/office/drawing/2014/main" val="214811028"/>
                    </a:ext>
                  </a:extLst>
                </a:gridCol>
                <a:gridCol w="639305">
                  <a:extLst>
                    <a:ext uri="{9D8B030D-6E8A-4147-A177-3AD203B41FA5}">
                      <a16:colId xmlns:a16="http://schemas.microsoft.com/office/drawing/2014/main" val="4170516112"/>
                    </a:ext>
                  </a:extLst>
                </a:gridCol>
                <a:gridCol w="3085004">
                  <a:extLst>
                    <a:ext uri="{9D8B030D-6E8A-4147-A177-3AD203B41FA5}">
                      <a16:colId xmlns:a16="http://schemas.microsoft.com/office/drawing/2014/main" val="1002075650"/>
                    </a:ext>
                  </a:extLst>
                </a:gridCol>
                <a:gridCol w="2142472">
                  <a:extLst>
                    <a:ext uri="{9D8B030D-6E8A-4147-A177-3AD203B41FA5}">
                      <a16:colId xmlns:a16="http://schemas.microsoft.com/office/drawing/2014/main" val="2781263027"/>
                    </a:ext>
                  </a:extLst>
                </a:gridCol>
                <a:gridCol w="1745621">
                  <a:extLst>
                    <a:ext uri="{9D8B030D-6E8A-4147-A177-3AD203B41FA5}">
                      <a16:colId xmlns:a16="http://schemas.microsoft.com/office/drawing/2014/main" val="106924118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3646348433"/>
                    </a:ext>
                  </a:extLst>
                </a:gridCol>
                <a:gridCol w="2352674">
                  <a:extLst>
                    <a:ext uri="{9D8B030D-6E8A-4147-A177-3AD203B41FA5}">
                      <a16:colId xmlns:a16="http://schemas.microsoft.com/office/drawing/2014/main" val="4140979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#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Category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OS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My Sample Description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Memory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Boot kits supplied with RVP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Cost </a:t>
                      </a:r>
                      <a:r>
                        <a:rPr lang="en-US" sz="9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(Indicative)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Remarks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959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DDR5 with 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01: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DDR5 SODIMM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T3 RVP + 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SoDIMM module Density - </a:t>
                      </a:r>
                      <a:r>
                        <a:rPr lang="en-US" sz="950" b="1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6400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-SoC Retention HW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-SoC Elastomer Socket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-DDR5 Memory Module (as mentioned in column "Memory")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-Cable Assy. 10pin header to X2 USB </a:t>
                      </a:r>
                      <a:r>
                        <a:rPr lang="en-US" sz="9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TypeA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termination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 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34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2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03: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DDR5 SODIMM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T3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PnP</a:t>
                      </a:r>
                      <a:r>
                        <a:rPr lang="en-US" sz="95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RVP + 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SoDIMM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module Density -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6400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$1575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be ordered only for PnP measurements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5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3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Chrome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11: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DDR5 SODIMM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T3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Chrome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RVP +BK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SoDIMM module Density - </a:t>
                      </a:r>
                      <a:r>
                        <a:rPr lang="en-US" sz="950" b="1">
                          <a:solidFill>
                            <a:srgbClr val="3B7D23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8GB, 6400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$1525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Memory changed to 8GB as per requirement from Chrome team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90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1a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DDR5 W/O BK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U-01: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DDR5 SODIMM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T3 –RVP Only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(No BK)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Not supplied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Not supplied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$900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Offered in PPOE/Alpha and Beta demand; Order Memory, Elastomer socket, Ret-HW from Spare items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712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4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SD with BK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04: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Lp5x Mem SD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T3 RVP+BK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Soldered down; 8GBX2 =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8500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SoC- Retention HW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SoC Elastomer Socket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-Cable Assy. 10pin header to X2 USB TypeA termination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$1525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 Golden (5*) Configuration (Volume runner)</a:t>
                      </a:r>
                      <a:endParaRPr lang="en-US" sz="95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497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5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U-08: WCL-U Lp5x Mem SD T3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HSIO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RVP+BK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Soldered down; 8GBX2 =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8500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$1550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be ordered only for HSIO interface validation. Offered in PPOE/Alpha and Beta demand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65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6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09: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Lp5x Mem SD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T3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PnP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 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RVP+BK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Soldered down;  8GBX2 = </a:t>
                      </a:r>
                      <a:r>
                        <a:rPr lang="en-US" sz="95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8500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$1575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be ordered only for PnP measurements</a:t>
                      </a:r>
                      <a:endParaRPr lang="en-US" sz="95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880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7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U-10: WCL-U Lp5x Mem SD T3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MECC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RVP+BK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Soldered down;  8GBX2 = </a:t>
                      </a:r>
                      <a:r>
                        <a:rPr lang="en-US" sz="95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8500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$1550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be ordered only for 3</a:t>
                      </a:r>
                      <a:r>
                        <a:rPr lang="en-US" sz="950" b="0" baseline="30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rd</a:t>
                      </a: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party EC enablement activities using MECC AICs.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Offered in PPOE/Alpha and Beta demand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9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8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Chrome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06: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Lp5x Mem SD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T3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Chrome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RVP+BK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Soldered down; 4GBX2 = </a:t>
                      </a:r>
                      <a:r>
                        <a:rPr lang="en-US" sz="950" b="1" dirty="0">
                          <a:solidFill>
                            <a:srgbClr val="3B7D23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8GB, 8500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$1550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Chrome Golden (5*) Configuration (Volume runner)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Memory changed to 8GB as per requirement from Chrome team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3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4a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SD W/O BK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U-04: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Lp5x Mem SD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T3 –RVP Only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(No BK)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Soldered down; 8GBX2 = </a:t>
                      </a:r>
                      <a:r>
                        <a:rPr lang="en-US" sz="95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8500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No Boot kit items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$950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Offered in PPOE/Alpha and Beta demand; Order Memory, Elastomer socket, Ret-HW from Spare items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7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9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PPV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12: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LP5x Mem SD</a:t>
                      </a:r>
                      <a:r>
                        <a:rPr lang="en-US" sz="950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T3 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PPV (No BK)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Soldered down; 8GBX2 =</a:t>
                      </a:r>
                      <a:r>
                        <a:rPr lang="en-US" sz="95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8500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No Boot kit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$1200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 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8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Socketed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Board U-05: WCL-U </a:t>
                      </a:r>
                      <a:r>
                        <a:rPr lang="en-US" sz="950" b="1" dirty="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LP5x Mem SKT</a:t>
                      </a: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T3 RVP+BK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LP5 Socketed; 8GBX2 =</a:t>
                      </a:r>
                      <a:r>
                        <a:rPr lang="en-US" sz="950"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</a:t>
                      </a:r>
                      <a:r>
                        <a:rPr lang="en-US" sz="950" b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16GB, 8500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-SoC- Retention HW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-SoC Elastomer Socket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-LP5 Memory Retention HW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-Lp5 Memory Elastomer Socket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-LP5 Memory chips (as mentioned in column"Memory")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-Cable Assy. 10pin header to USB TypeA termination</a:t>
                      </a:r>
                      <a:endParaRPr lang="en-US" sz="95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$2050</a:t>
                      </a:r>
                      <a:endParaRPr lang="en-US" sz="95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 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 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To be ordered for enabling/validating multiple LP5 memories across vendors and sizes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95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Chrome SKU memory size offered is 8GB as per requirement from Chrome team</a:t>
                      </a:r>
                      <a:endParaRPr lang="en-US" sz="95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281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247B2F8-2E57-DA63-CFDA-FD5CC24631B4}"/>
              </a:ext>
            </a:extLst>
          </p:cNvPr>
          <p:cNvSpPr txBox="1"/>
          <p:nvPr/>
        </p:nvSpPr>
        <p:spPr>
          <a:xfrm>
            <a:off x="182563" y="6172605"/>
            <a:ext cx="468878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*Refer to the respective demand call for the associated naming of the RVP</a:t>
            </a:r>
          </a:p>
        </p:txBody>
      </p:sp>
    </p:spTree>
    <p:extLst>
      <p:ext uri="{BB962C8B-B14F-4D97-AF65-F5344CB8AC3E}">
        <p14:creationId xmlns:p14="http://schemas.microsoft.com/office/powerpoint/2010/main" val="246199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39FDC2-89C7-4D31-B15E-A8DB6F7BB7D6}"/>
              </a:ext>
            </a:extLst>
          </p:cNvPr>
          <p:cNvSpPr txBox="1"/>
          <p:nvPr/>
        </p:nvSpPr>
        <p:spPr>
          <a:xfrm>
            <a:off x="505789" y="6583680"/>
            <a:ext cx="1564531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Intel Top Secret – Do not Forward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3EE3948-F1D0-DA42-A7A8-A4FD5577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270" y="6103356"/>
            <a:ext cx="5841603" cy="30777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 defTabSz="457200" eaLnBrk="1" hangingPunct="1">
              <a:lnSpc>
                <a:spcPct val="100000"/>
              </a:lnSpc>
              <a:spcBef>
                <a:spcPts val="0"/>
              </a:spcBef>
              <a:defRPr sz="1400" kern="1200">
                <a:solidFill>
                  <a:prstClr val="white"/>
                </a:solidFill>
                <a:uLn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Contact </a:t>
            </a:r>
            <a:r>
              <a: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Sundara Bhattar, Sinkaravelan (Velan)</a:t>
            </a:r>
            <a:r>
              <a:rPr kumimoji="0" lang="sv-S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for more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778603-9C74-4FF3-CD79-B1A276B08126}"/>
              </a:ext>
            </a:extLst>
          </p:cNvPr>
          <p:cNvSpPr/>
          <p:nvPr/>
        </p:nvSpPr>
        <p:spPr>
          <a:xfrm>
            <a:off x="5019502" y="6421340"/>
            <a:ext cx="2245822" cy="43666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EF4966-21FC-6BBC-2787-59B909ECD843}"/>
              </a:ext>
            </a:extLst>
          </p:cNvPr>
          <p:cNvSpPr txBox="1">
            <a:spLocks/>
          </p:cNvSpPr>
          <p:nvPr/>
        </p:nvSpPr>
        <p:spPr>
          <a:xfrm>
            <a:off x="89858" y="0"/>
            <a:ext cx="719767" cy="273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AICs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9E1F35-1E68-0B3E-9737-020CA9E79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34906"/>
              </p:ext>
            </p:extLst>
          </p:nvPr>
        </p:nvGraphicFramePr>
        <p:xfrm>
          <a:off x="242007" y="375551"/>
          <a:ext cx="10282367" cy="2773680"/>
        </p:xfrm>
        <a:graphic>
          <a:graphicData uri="http://schemas.openxmlformats.org/drawingml/2006/table">
            <a:tbl>
              <a:tblPr firstRow="1" firstCol="1" bandRow="1"/>
              <a:tblGrid>
                <a:gridCol w="237331">
                  <a:extLst>
                    <a:ext uri="{9D8B030D-6E8A-4147-A177-3AD203B41FA5}">
                      <a16:colId xmlns:a16="http://schemas.microsoft.com/office/drawing/2014/main" val="913939612"/>
                    </a:ext>
                  </a:extLst>
                </a:gridCol>
                <a:gridCol w="953099">
                  <a:extLst>
                    <a:ext uri="{9D8B030D-6E8A-4147-A177-3AD203B41FA5}">
                      <a16:colId xmlns:a16="http://schemas.microsoft.com/office/drawing/2014/main" val="1373333544"/>
                    </a:ext>
                  </a:extLst>
                </a:gridCol>
                <a:gridCol w="1067990">
                  <a:extLst>
                    <a:ext uri="{9D8B030D-6E8A-4147-A177-3AD203B41FA5}">
                      <a16:colId xmlns:a16="http://schemas.microsoft.com/office/drawing/2014/main" val="1946004939"/>
                    </a:ext>
                  </a:extLst>
                </a:gridCol>
                <a:gridCol w="3464493">
                  <a:extLst>
                    <a:ext uri="{9D8B030D-6E8A-4147-A177-3AD203B41FA5}">
                      <a16:colId xmlns:a16="http://schemas.microsoft.com/office/drawing/2014/main" val="1112393986"/>
                    </a:ext>
                  </a:extLst>
                </a:gridCol>
                <a:gridCol w="724400">
                  <a:extLst>
                    <a:ext uri="{9D8B030D-6E8A-4147-A177-3AD203B41FA5}">
                      <a16:colId xmlns:a16="http://schemas.microsoft.com/office/drawing/2014/main" val="2576461573"/>
                    </a:ext>
                  </a:extLst>
                </a:gridCol>
                <a:gridCol w="3835054">
                  <a:extLst>
                    <a:ext uri="{9D8B030D-6E8A-4147-A177-3AD203B41FA5}">
                      <a16:colId xmlns:a16="http://schemas.microsoft.com/office/drawing/2014/main" val="1470144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#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Category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OS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AICs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Cost (Indicative)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Remarks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7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TI Solution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203 - USBC TI-PD RETIMERLESS.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Can work only with LP5 RVP; order only if you are part of 3</a:t>
                      </a:r>
                      <a:r>
                        <a:rPr lang="en-US" sz="10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party (TI) enablement/validation activity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762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800 - USBC TI-REDRIVER+PPC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$165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558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3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Analogix solution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204 - USBC ANX-PD RETIMERLESS.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$165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Can work only with LP5 RVP; order only if you are part of 3</a:t>
                      </a:r>
                      <a:r>
                        <a:rPr lang="en-US" sz="10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rd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 party (Anlogix) enablement/validation activity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060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4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801 - USBC ANX-REDRIVER+PPC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$165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186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Gothic Bridge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Windows, Chrome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702 - USBC GBR RETIMER.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Can work with DDR5 and LP5 boards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87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6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Hyden Bridge (TI PD)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Windows, Chrome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103-USBC 40G RETIMER (PD Controller - TI)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Same AIC as PTL; Can work with DDR5 and LP5 boards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4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7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Type-A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Windows, Chrome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600 -USBA REDRIVERLESS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Same AIC as PTL; Can work with DDR5 and LP5 boards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28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8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Hyden Bridge (Realtek PD)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Chrome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106-USBC-40G Chrome RETIMER (PD Controller – RTK)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Specific to Chrome RVPs; Can work with DDR5 and LP5 boards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637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9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Chrome security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Chrome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DAUNTLESS/SERVO(H1DT)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$160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Specific to Chrome RVPs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403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UFS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M.2 UFS 3.1 SKHYNIX AIC,256GB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 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46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11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UFS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Windows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M.2 UFS 3.1 Samsung AIC,256GB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$150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751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38F2B0-CD29-08E1-D443-40BE4077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84381"/>
              </p:ext>
            </p:extLst>
          </p:nvPr>
        </p:nvGraphicFramePr>
        <p:xfrm>
          <a:off x="242007" y="3452765"/>
          <a:ext cx="10282366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295393">
                  <a:extLst>
                    <a:ext uri="{9D8B030D-6E8A-4147-A177-3AD203B41FA5}">
                      <a16:colId xmlns:a16="http://schemas.microsoft.com/office/drawing/2014/main" val="3229738674"/>
                    </a:ext>
                  </a:extLst>
                </a:gridCol>
                <a:gridCol w="5463349">
                  <a:extLst>
                    <a:ext uri="{9D8B030D-6E8A-4147-A177-3AD203B41FA5}">
                      <a16:colId xmlns:a16="http://schemas.microsoft.com/office/drawing/2014/main" val="63575803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310296622"/>
                    </a:ext>
                  </a:extLst>
                </a:gridCol>
                <a:gridCol w="3809249">
                  <a:extLst>
                    <a:ext uri="{9D8B030D-6E8A-4147-A177-3AD203B41FA5}">
                      <a16:colId xmlns:a16="http://schemas.microsoft.com/office/drawing/2014/main" val="3960167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#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Boot kit items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Cost (Indicative)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Remarks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79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WCL-U SoC Elastomer Socket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$175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address wear and tear of the Socket supplied with boot kit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797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2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WCL-U SoC Retention HW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$400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address wear and tear of the Ret-HW supplied with boot kit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87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3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 -U LP5x Memory Retention HW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$350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address wear and tear of the Ret-HW supplied with boot kit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29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4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WCL-U LP5x Memory Elastomer Socket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address wear and tear of the Socket supplied with boot kit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705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WCL-U LP5x Memory chip - 4GB - 8500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support 8GB POR config; order 2chips for 8GB total memory capacity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81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6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WCL-U DDR5 Memory module - 8GB - 6400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$45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support 8GB POR config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786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7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WCL-U DDR5 Memory module - 16GB - 7200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$140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To support 7200 POR validation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8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Spare : WCL-U AC/DCADAPTER,ASSY,100-240V,50-60HZ,19.5,11.80A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$40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Same 230W AC Adaptor used in LNL, PTL, MTL, ARL, please consider reusing from your stock if possible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835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9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Misc. : WCL-U BATTERY PACK, LI ION, 5280MAH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$130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Configuration - 3SP1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2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10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Debug Cable - microUSB - UART 1X4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$25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One time offering, order for life time of the program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7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11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Integrated Camera Module,KADC873, 2M Pixel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$25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One time offering, order for life time of the program; To be used only for PnP activities</a:t>
                      </a:r>
                      <a:endParaRPr lang="en-US" sz="1000" b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991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12</a:t>
                      </a:r>
                      <a:endParaRPr lang="en-US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FPC cable for Integrated camera module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$25</a:t>
                      </a:r>
                      <a:endParaRPr lang="en-US" sz="10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One time offering, order for life time of the program; 1 cable to be ordered for each Camera module</a:t>
                      </a:r>
                      <a:endParaRPr lang="en-US" sz="1000" b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42365" marR="4236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9936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4167E09-479E-FF85-1B52-915330BC88E0}"/>
              </a:ext>
            </a:extLst>
          </p:cNvPr>
          <p:cNvSpPr txBox="1">
            <a:spLocks/>
          </p:cNvSpPr>
          <p:nvPr/>
        </p:nvSpPr>
        <p:spPr>
          <a:xfrm>
            <a:off x="89858" y="3136843"/>
            <a:ext cx="719767" cy="273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Spares</a:t>
            </a:r>
          </a:p>
        </p:txBody>
      </p:sp>
    </p:spTree>
    <p:extLst>
      <p:ext uri="{BB962C8B-B14F-4D97-AF65-F5344CB8AC3E}">
        <p14:creationId xmlns:p14="http://schemas.microsoft.com/office/powerpoint/2010/main" val="196695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0" ma:contentTypeDescription="Create a new document." ma:contentTypeScope="" ma:versionID="c4a53ce1d667c19bd4e46df8e97ab0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A848B5-3985-4B35-B9F1-0F01BD3675B9}"/>
</file>

<file path=customXml/itemProps2.xml><?xml version="1.0" encoding="utf-8"?>
<ds:datastoreItem xmlns:ds="http://schemas.openxmlformats.org/officeDocument/2006/customXml" ds:itemID="{EA3ED84F-6B91-4310-AFAE-A1F2388C37CA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dcmitype/"/>
    <ds:schemaRef ds:uri="2fcbe1ea-092d-4580-90bc-ff2d34cfdef5"/>
    <ds:schemaRef ds:uri="945491c0-4670-4533-8589-705302dffb2b"/>
    <ds:schemaRef ds:uri="http://purl.org/dc/elements/1.1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b551b20-269b-42c3-82f9-0dc0b2d95177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1233</Words>
  <Application>Microsoft Office PowerPoint</Application>
  <PresentationFormat>Widescreen</PresentationFormat>
  <Paragraphs>233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9</vt:i4>
      </vt:variant>
    </vt:vector>
  </HeadingPairs>
  <TitlesOfParts>
    <vt:vector size="22" baseType="lpstr">
      <vt:lpstr>Aptos</vt:lpstr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Symbol</vt:lpstr>
      <vt:lpstr>Wingdings</vt:lpstr>
      <vt:lpstr>21_BasicWhite</vt:lpstr>
      <vt:lpstr>PowerPoint Presentation</vt:lpstr>
      <vt:lpstr>PowerPoint Presentation</vt:lpstr>
      <vt:lpstr>ADL</vt:lpstr>
      <vt:lpstr>MTL</vt:lpstr>
      <vt:lpstr>FHF</vt:lpstr>
      <vt:lpstr>RPL</vt:lpstr>
      <vt:lpstr>ARL</vt:lpstr>
      <vt:lpstr>LNL</vt:lpstr>
      <vt:lpstr>SPR-R</vt:lpstr>
      <vt:lpstr>GNR</vt:lpstr>
      <vt:lpstr>LCH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Client Roadmap &amp; Milestones</dc:title>
  <dc:creator>Nalluri, Mahendra</dc:creator>
  <cp:keywords>CTPClassification=CTP_NT</cp:keywords>
  <cp:lastModifiedBy>Zakaria, Anas</cp:lastModifiedBy>
  <cp:revision>2</cp:revision>
  <dcterms:created xsi:type="dcterms:W3CDTF">2020-10-15T13:39:31Z</dcterms:created>
  <dcterms:modified xsi:type="dcterms:W3CDTF">2025-04-21T02:28:32Z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  <property fmtid="{D5CDD505-2E9C-101B-9397-08002B2CF9AE}" pid="9" name="MSIP_Label_3b551b20-269b-42c3-82f9-0dc0b2d95177_Enabled">
    <vt:lpwstr>True</vt:lpwstr>
  </property>
  <property fmtid="{D5CDD505-2E9C-101B-9397-08002B2CF9AE}" pid="10" name="MSIP_Label_3b551b20-269b-42c3-82f9-0dc0b2d95177_SiteId">
    <vt:lpwstr>46c98d88-e344-4ed4-8496-4ed7712e255d</vt:lpwstr>
  </property>
  <property fmtid="{D5CDD505-2E9C-101B-9397-08002B2CF9AE}" pid="11" name="MSIP_Label_3b551b20-269b-42c3-82f9-0dc0b2d95177_Owner">
    <vt:lpwstr>mahendra.nalluri@intel.com</vt:lpwstr>
  </property>
  <property fmtid="{D5CDD505-2E9C-101B-9397-08002B2CF9AE}" pid="12" name="MSIP_Label_3b551b20-269b-42c3-82f9-0dc0b2d95177_SetDate">
    <vt:lpwstr>2020-10-16T13:51:31.2009826Z</vt:lpwstr>
  </property>
  <property fmtid="{D5CDD505-2E9C-101B-9397-08002B2CF9AE}" pid="13" name="MSIP_Label_3b551b20-269b-42c3-82f9-0dc0b2d95177_Name">
    <vt:lpwstr>Intel Top Secret</vt:lpwstr>
  </property>
  <property fmtid="{D5CDD505-2E9C-101B-9397-08002B2CF9AE}" pid="14" name="MSIP_Label_3b551b20-269b-42c3-82f9-0dc0b2d95177_Application">
    <vt:lpwstr>Microsoft Azure Information Protection</vt:lpwstr>
  </property>
  <property fmtid="{D5CDD505-2E9C-101B-9397-08002B2CF9AE}" pid="15" name="MSIP_Label_3b551b20-269b-42c3-82f9-0dc0b2d95177_ActionId">
    <vt:lpwstr>c38ef818-9181-4b95-aad6-bd809c6bdfed</vt:lpwstr>
  </property>
  <property fmtid="{D5CDD505-2E9C-101B-9397-08002B2CF9AE}" pid="16" name="MSIP_Label_3b551b20-269b-42c3-82f9-0dc0b2d95177_Extended_MSFT_Method">
    <vt:lpwstr>Manual</vt:lpwstr>
  </property>
  <property fmtid="{D5CDD505-2E9C-101B-9397-08002B2CF9AE}" pid="17" name="Sensitivity">
    <vt:lpwstr>Intel Top Secret</vt:lpwstr>
  </property>
  <property fmtid="{D5CDD505-2E9C-101B-9397-08002B2CF9AE}" pid="18" name="MediaServiceImageTags">
    <vt:lpwstr/>
  </property>
  <property fmtid="{D5CDD505-2E9C-101B-9397-08002B2CF9AE}" pid="19" name="xd_ProgID">
    <vt:lpwstr/>
  </property>
  <property fmtid="{D5CDD505-2E9C-101B-9397-08002B2CF9AE}" pid="20" name="ComplianceAssetId">
    <vt:lpwstr/>
  </property>
  <property fmtid="{D5CDD505-2E9C-101B-9397-08002B2CF9AE}" pid="21" name="TemplateUrl">
    <vt:lpwstr/>
  </property>
  <property fmtid="{D5CDD505-2E9C-101B-9397-08002B2CF9AE}" pid="22" name="_ExtendedDescription">
    <vt:lpwstr/>
  </property>
  <property fmtid="{D5CDD505-2E9C-101B-9397-08002B2CF9AE}" pid="23" name="xd_Signature">
    <vt:bool>false</vt:bool>
  </property>
  <property fmtid="{D5CDD505-2E9C-101B-9397-08002B2CF9AE}" pid="24" name="TriggerFlowInfo">
    <vt:lpwstr/>
  </property>
  <property fmtid="{D5CDD505-2E9C-101B-9397-08002B2CF9AE}" pid="25" name="Order">
    <vt:r8>72300</vt:r8>
  </property>
  <property fmtid="{D5CDD505-2E9C-101B-9397-08002B2CF9AE}" pid="26" name="SharedWithUsers">
    <vt:lpwstr>329;#Prakash, Lakshmi</vt:lpwstr>
  </property>
  <property fmtid="{D5CDD505-2E9C-101B-9397-08002B2CF9AE}" pid="27" name="_SourceUrl">
    <vt:lpwstr/>
  </property>
  <property fmtid="{D5CDD505-2E9C-101B-9397-08002B2CF9AE}" pid="28" name="_SharedFileIndex">
    <vt:lpwstr/>
  </property>
</Properties>
</file>