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8" r:id="rId7"/>
    <p:sldId id="279" r:id="rId8"/>
    <p:sldId id="272" r:id="rId9"/>
    <p:sldId id="293" r:id="rId10"/>
    <p:sldId id="261" r:id="rId11"/>
    <p:sldId id="266" r:id="rId12"/>
    <p:sldId id="278" r:id="rId13"/>
    <p:sldId id="312" r:id="rId14"/>
    <p:sldId id="280" r:id="rId15"/>
    <p:sldId id="286" r:id="rId16"/>
    <p:sldId id="287" r:id="rId17"/>
    <p:sldId id="291" r:id="rId18"/>
    <p:sldId id="292" r:id="rId19"/>
    <p:sldId id="289" r:id="rId20"/>
    <p:sldId id="269" r:id="rId21"/>
    <p:sldId id="294" r:id="rId22"/>
    <p:sldId id="296" r:id="rId23"/>
    <p:sldId id="301" r:id="rId24"/>
    <p:sldId id="302" r:id="rId25"/>
    <p:sldId id="303" r:id="rId26"/>
    <p:sldId id="304" r:id="rId27"/>
    <p:sldId id="313" r:id="rId28"/>
    <p:sldId id="305" r:id="rId29"/>
    <p:sldId id="310" r:id="rId30"/>
    <p:sldId id="311" r:id="rId31"/>
    <p:sldId id="308" r:id="rId32"/>
    <p:sldId id="309" r:id="rId33"/>
    <p:sldId id="300" r:id="rId34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FD"/>
    <a:srgbClr val="2872C5"/>
    <a:srgbClr val="525252"/>
    <a:srgbClr val="FFFFFF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46" autoAdjust="0"/>
  </p:normalViewPr>
  <p:slideViewPr>
    <p:cSldViewPr snapToGrid="0" snapToObjects="1">
      <p:cViewPr varScale="1">
        <p:scale>
          <a:sx n="157" d="100"/>
          <a:sy n="157" d="100"/>
        </p:scale>
        <p:origin x="114" y="13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ervicenow.intel.com/rewor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9600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325115"/>
            <a:ext cx="9699494" cy="165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934670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507771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9ED6280-5945-4A30-AB0D-CB43EE9DB1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8" y="1452346"/>
            <a:ext cx="3206002" cy="138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AD799-2E6F-4941-A292-3577FAA2A9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6" y="27113"/>
            <a:ext cx="3206002" cy="1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906359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algn="ctr">
              <a:defRPr sz="3200" b="1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Rework Number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02D91DB-74E5-458F-B755-40B8796EAC9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71500" y="1790700"/>
            <a:ext cx="11010900" cy="449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0CBE-C2F0-41E3-83E4-80839A02B3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8088" y="571500"/>
            <a:ext cx="9104312" cy="9525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IN" sz="3200" b="0" i="0" u="none" strike="noStrike" cap="none" spc="0" baseline="0" dirty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</a:lstStyle>
          <a:p>
            <a:pPr lvl="0"/>
            <a:r>
              <a:rPr lang="en-US" dirty="0"/>
              <a:t>Document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6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5592" y="170581"/>
            <a:ext cx="2849396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SKU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ACF30F3-086D-433E-9D13-DB9A1C1F41A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135" y="1031574"/>
            <a:ext cx="5755707" cy="533439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DB7-8767-41F6-B794-F052AC5C0F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9332" y="155674"/>
            <a:ext cx="2746375" cy="577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Step Number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1C40-8410-4D20-968B-3B8C095576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0458" y="3931065"/>
            <a:ext cx="444411" cy="1759011"/>
          </a:xfrm>
        </p:spPr>
        <p:txBody>
          <a:bodyPr vert="vert270"/>
          <a:lstStyle>
            <a:lvl1pPr marL="0" indent="0">
              <a:buNone/>
              <a:defRPr>
                <a:highlight>
                  <a:srgbClr val="00C7FD"/>
                </a:highlight>
              </a:defRPr>
            </a:lvl1pPr>
            <a:lvl5pPr marL="919957" indent="0">
              <a:buNone/>
              <a:defRPr/>
            </a:lvl5pPr>
          </a:lstStyle>
          <a:p>
            <a:pPr lvl="0"/>
            <a:r>
              <a:rPr lang="en-US" dirty="0"/>
              <a:t>FLIPPED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hyperlink" Target="https://servicenow.intel.com/rework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A picture containing graphical user interface&#10;&#10;Description automatically generated">
            <a:hlinkClick r:id="rId32"/>
            <a:extLst>
              <a:ext uri="{FF2B5EF4-FFF2-40B4-BE49-F238E27FC236}">
                <a16:creationId xmlns:a16="http://schemas.microsoft.com/office/drawing/2014/main" id="{7C86DBE0-F567-4D00-A571-0BB57477E8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435893"/>
            <a:ext cx="947742" cy="40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D95C-B00B-4EB2-999C-C72248D7245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" y="6434952"/>
            <a:ext cx="959792" cy="414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81" r:id="rId5"/>
    <p:sldLayoutId id="2147483782" r:id="rId6"/>
    <p:sldLayoutId id="2147483759" r:id="rId7"/>
    <p:sldLayoutId id="2147483755" r:id="rId8"/>
    <p:sldLayoutId id="2147483722" r:id="rId9"/>
    <p:sldLayoutId id="2147483778" r:id="rId10"/>
    <p:sldLayoutId id="2147483724" r:id="rId11"/>
    <p:sldLayoutId id="2147483751" r:id="rId12"/>
    <p:sldLayoutId id="2147483730" r:id="rId13"/>
    <p:sldLayoutId id="2147483754" r:id="rId14"/>
    <p:sldLayoutId id="2147483761" r:id="rId15"/>
    <p:sldLayoutId id="2147483749" r:id="rId16"/>
    <p:sldLayoutId id="2147483746" r:id="rId17"/>
    <p:sldLayoutId id="2147483747" r:id="rId18"/>
    <p:sldLayoutId id="2147483769" r:id="rId19"/>
    <p:sldLayoutId id="2147483768" r:id="rId20"/>
    <p:sldLayoutId id="2147483723" r:id="rId21"/>
    <p:sldLayoutId id="2147483770" r:id="rId22"/>
    <p:sldLayoutId id="2147483771" r:id="rId23"/>
    <p:sldLayoutId id="2147483772" r:id="rId24"/>
    <p:sldLayoutId id="2147483745" r:id="rId25"/>
    <p:sldLayoutId id="2147483780" r:id="rId26"/>
    <p:sldLayoutId id="2147483744" r:id="rId27"/>
    <p:sldLayoutId id="214748375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sdes.intel.com/appstore/article-one/#/article/22021359156" TargetMode="External"/><Relationship Id="rId2" Type="http://schemas.openxmlformats.org/officeDocument/2006/relationships/hyperlink" Target="https://hsdes.intel.com/appstore/article-one/#/article/22021359138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546" y="3429000"/>
            <a:ext cx="11568854" cy="1651102"/>
          </a:xfrm>
        </p:spPr>
        <p:txBody>
          <a:bodyPr/>
          <a:lstStyle/>
          <a:p>
            <a:r>
              <a:rPr lang="en-US" dirty="0"/>
              <a:t>S-01B 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To </a:t>
            </a:r>
            <a:r>
              <a:rPr lang="en-US" dirty="0"/>
              <a:t>Disable JTAG ODT and Enable  </a:t>
            </a:r>
            <a:br>
              <a:rPr lang="en-US" dirty="0"/>
            </a:br>
            <a:r>
              <a:rPr lang="en-US" dirty="0"/>
              <a:t>                    Onboard Terminations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NVL-S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1537546" y="5072474"/>
            <a:ext cx="10283651" cy="326776"/>
          </a:xfrm>
        </p:spPr>
        <p:txBody>
          <a:bodyPr/>
          <a:lstStyle/>
          <a:p>
            <a:r>
              <a:rPr lang="en-US" dirty="0"/>
              <a:t>Suggested</a:t>
            </a:r>
            <a:r>
              <a:rPr dirty="0"/>
              <a:t> Rework Document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55BB-385C-0C8B-36C4-3955C986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6BE3E9EC-9B94-4CBE-53D3-4028A1E9279F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571500" y="1508760"/>
          <a:ext cx="109728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R2B48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>
                        <a:defRPr sz="1000"/>
                      </a:pP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D,0402,1.00 kOHM,1.00%,1/16W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R3B52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R2B45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R3B68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  <a:r>
                        <a:rPr lang="en-US" dirty="0"/>
                        <a:t> </a:t>
                      </a:r>
                      <a:endParaRPr 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5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R2M15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R3M15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R3M16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R3M24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0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R2N7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5287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36F9F-FAC9-63B6-5D98-7D5EAFFDA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8088" y="409575"/>
            <a:ext cx="9104312" cy="952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S-01B To Disable JTAG ODT and Enable Onboard Terminations</a:t>
            </a:r>
            <a:br>
              <a:rPr lang="en-US" dirty="0"/>
            </a:br>
            <a:r>
              <a:rPr lang="en-US" dirty="0"/>
              <a:t>Rework Summary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FE635-F249-8746-9DC1-F7EC5A5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825"/>
            <a:ext cx="2148970" cy="952499"/>
          </a:xfrm>
        </p:spPr>
        <p:txBody>
          <a:bodyPr/>
          <a:lstStyle/>
          <a:p>
            <a:r>
              <a:rPr lang="en-US" dirty="0"/>
              <a:t>NVL-S S01x/S02x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32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32E50-F314-0BDE-F765-069259D4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E2F0F-4CE2-3A8A-A976-25B475183F51}"/>
              </a:ext>
            </a:extLst>
          </p:cNvPr>
          <p:cNvSpPr txBox="1"/>
          <p:nvPr/>
        </p:nvSpPr>
        <p:spPr>
          <a:xfrm>
            <a:off x="4690151" y="3133725"/>
            <a:ext cx="212893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2"/>
                </a:solidFill>
              </a:rPr>
              <a:t>S031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84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D4BF-54E5-4D84-9A89-DC932FA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A73A-6835-C5C4-D789-82E243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S031 TOP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BDB9-C102-0DB2-51DF-8B078B01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1" y="3974595"/>
            <a:ext cx="5657850" cy="2359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FBEAF-F8B4-D8B7-B713-B57F5D02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3" y="787431"/>
            <a:ext cx="8789397" cy="29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99247-647F-6CD3-0F14-4C444E09E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DB5D-94DF-B859-751E-2C34843E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6" y="204471"/>
            <a:ext cx="11010816" cy="952499"/>
          </a:xfrm>
        </p:spPr>
        <p:txBody>
          <a:bodyPr/>
          <a:lstStyle/>
          <a:p>
            <a:r>
              <a:rPr lang="en-US" dirty="0"/>
              <a:t>S031 TOP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DAF70-6D67-CD90-2867-8E1BFA4C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86" y="106025"/>
            <a:ext cx="7640586" cy="1785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39640-B63F-39D1-6D1A-E43C156F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64" y="2065840"/>
            <a:ext cx="5819781" cy="41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338F-7FF4-1529-88FC-B2D8704B9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AC3B78-1661-6246-C48A-732AFDD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6" y="204471"/>
            <a:ext cx="11010816" cy="95249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S031 BOT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033B1B-3639-CB7E-A51B-64DA6CA0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20" y="92400"/>
            <a:ext cx="7209727" cy="1863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B93C5-D5B9-58D3-4649-3DA795C5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92" y="2230966"/>
            <a:ext cx="6081010" cy="41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9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7DF9A-A5C7-020A-810E-0B995D51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26BE53-A3B8-C6E6-0118-3172BF67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34" y="4368412"/>
            <a:ext cx="2620619" cy="2489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DEAD5-C545-04C5-51B4-97869FA9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54" y="26522"/>
            <a:ext cx="5498588" cy="3957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3E2E10-AD32-C27A-ECE5-40E3CC9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r>
              <a:rPr lang="en-US" dirty="0"/>
              <a:t>S031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4872-3B65-126B-A3C6-20AA3070C9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19958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A3D93-6D49-CE8C-21E2-839CD689B35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51CDE-AC18-1999-B5CB-B7CB02F3CEDB}"/>
              </a:ext>
            </a:extLst>
          </p:cNvPr>
          <p:cNvSpPr/>
          <p:nvPr/>
        </p:nvSpPr>
        <p:spPr>
          <a:xfrm>
            <a:off x="8858250" y="4669845"/>
            <a:ext cx="275618" cy="27308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10F03113-78EC-8F01-4DB9-32A71109B635}"/>
              </a:ext>
            </a:extLst>
          </p:cNvPr>
          <p:cNvCxnSpPr>
            <a:cxnSpLocks/>
          </p:cNvCxnSpPr>
          <p:nvPr/>
        </p:nvCxnSpPr>
        <p:spPr>
          <a:xfrm flipH="1" flipV="1">
            <a:off x="5602654" y="3983551"/>
            <a:ext cx="3255596" cy="68629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79AD2CA7-5B58-D8D6-176A-74B162D3F78C}"/>
              </a:ext>
            </a:extLst>
          </p:cNvPr>
          <p:cNvCxnSpPr>
            <a:cxnSpLocks/>
          </p:cNvCxnSpPr>
          <p:nvPr/>
        </p:nvCxnSpPr>
        <p:spPr>
          <a:xfrm flipV="1">
            <a:off x="9133868" y="4012241"/>
            <a:ext cx="1947567" cy="65760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716F6B-CF32-2B8B-9394-EAF6F2602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37096"/>
              </p:ext>
            </p:extLst>
          </p:nvPr>
        </p:nvGraphicFramePr>
        <p:xfrm>
          <a:off x="75591" y="894247"/>
          <a:ext cx="47548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STUFF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R2B48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D,0402,1.00 kOHM,1.00%,1/16W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R3B52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R3M15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916931797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R3M16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440960266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R2B45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763228459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REPLACE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R3B68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494088751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3FA3CA-CDD8-4662-8837-DAE05ADB3A42}"/>
              </a:ext>
            </a:extLst>
          </p:cNvPr>
          <p:cNvCxnSpPr>
            <a:cxnSpLocks/>
          </p:cNvCxnSpPr>
          <p:nvPr/>
        </p:nvCxnSpPr>
        <p:spPr>
          <a:xfrm flipV="1">
            <a:off x="5331125" y="2251494"/>
            <a:ext cx="3130355" cy="1486164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EBF40F-9AD8-5870-FEE9-1C7F9C175AA0}"/>
              </a:ext>
            </a:extLst>
          </p:cNvPr>
          <p:cNvSpPr txBox="1"/>
          <p:nvPr/>
        </p:nvSpPr>
        <p:spPr>
          <a:xfrm>
            <a:off x="4620238" y="3644888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  <a:r>
              <a:rPr lang="en-US" sz="1600" dirty="0">
                <a:solidFill>
                  <a:srgbClr val="00C7FD"/>
                </a:solidFill>
              </a:rPr>
              <a:t>2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CAA8FC-1764-B8D8-6D66-6E9AC15417AF}"/>
              </a:ext>
            </a:extLst>
          </p:cNvPr>
          <p:cNvSpPr txBox="1"/>
          <p:nvPr/>
        </p:nvSpPr>
        <p:spPr>
          <a:xfrm>
            <a:off x="9160093" y="4012668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R3B68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F155F7-FF0B-D1FA-807D-C40ECFFBAE2A}"/>
              </a:ext>
            </a:extLst>
          </p:cNvPr>
          <p:cNvCxnSpPr>
            <a:cxnSpLocks/>
          </p:cNvCxnSpPr>
          <p:nvPr/>
        </p:nvCxnSpPr>
        <p:spPr>
          <a:xfrm flipH="1" flipV="1">
            <a:off x="9233663" y="3502325"/>
            <a:ext cx="183001" cy="483821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DC9387-C42F-045A-B739-0C21F60A9E91}"/>
              </a:ext>
            </a:extLst>
          </p:cNvPr>
          <p:cNvCxnSpPr>
            <a:cxnSpLocks/>
          </p:cNvCxnSpPr>
          <p:nvPr/>
        </p:nvCxnSpPr>
        <p:spPr>
          <a:xfrm>
            <a:off x="5515421" y="439786"/>
            <a:ext cx="3119621" cy="779907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0887AE-B4A2-FD44-E442-0A067CCC9705}"/>
              </a:ext>
            </a:extLst>
          </p:cNvPr>
          <p:cNvSpPr txBox="1"/>
          <p:nvPr/>
        </p:nvSpPr>
        <p:spPr>
          <a:xfrm>
            <a:off x="4870920" y="316675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  <a:r>
              <a:rPr lang="en-US" sz="1600" dirty="0">
                <a:solidFill>
                  <a:srgbClr val="00C7FD"/>
                </a:solidFill>
              </a:rPr>
              <a:t>2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B45</a:t>
            </a:r>
          </a:p>
        </p:txBody>
      </p:sp>
    </p:spTree>
    <p:extLst>
      <p:ext uri="{BB962C8B-B14F-4D97-AF65-F5344CB8AC3E}">
        <p14:creationId xmlns:p14="http://schemas.microsoft.com/office/powerpoint/2010/main" val="120611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78387-B41F-E569-D94F-29764558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E8A251-6A57-778D-17E8-7FED610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72" y="4135676"/>
            <a:ext cx="2769227" cy="2583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CDC37-A781-10EC-854A-78E0C3D1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82" y="0"/>
            <a:ext cx="5876169" cy="3957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34C36-2713-42B6-3C70-F4602414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r>
              <a:rPr lang="en-US" dirty="0"/>
              <a:t>S031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15E31-2B96-F7BC-86DC-8B617B4508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25100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2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12918-2686-9DE2-A4B9-111845DBF91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CA9B2-0C85-18A8-417B-38B7FD3EAD61}"/>
              </a:ext>
            </a:extLst>
          </p:cNvPr>
          <p:cNvSpPr/>
          <p:nvPr/>
        </p:nvSpPr>
        <p:spPr>
          <a:xfrm>
            <a:off x="7440931" y="4456938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5CC3F6A0-C53A-0C1B-B70E-878C29D2833A}"/>
              </a:ext>
            </a:extLst>
          </p:cNvPr>
          <p:cNvCxnSpPr>
            <a:cxnSpLocks/>
          </p:cNvCxnSpPr>
          <p:nvPr/>
        </p:nvCxnSpPr>
        <p:spPr>
          <a:xfrm flipH="1" flipV="1">
            <a:off x="5382882" y="3957537"/>
            <a:ext cx="2058049" cy="49940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62D59AA3-9915-FE5F-96E9-53FC1C39024E}"/>
              </a:ext>
            </a:extLst>
          </p:cNvPr>
          <p:cNvCxnSpPr>
            <a:cxnSpLocks/>
          </p:cNvCxnSpPr>
          <p:nvPr/>
        </p:nvCxnSpPr>
        <p:spPr>
          <a:xfrm flipV="1">
            <a:off x="7749541" y="3957537"/>
            <a:ext cx="3509510" cy="49940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6D97482-B766-5D9F-5E42-F63B86D0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434034"/>
              </p:ext>
            </p:extLst>
          </p:nvPr>
        </p:nvGraphicFramePr>
        <p:xfrm>
          <a:off x="75591" y="894247"/>
          <a:ext cx="47548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R2M15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STUFF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R3M24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422588899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REPLACE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R2N7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9112106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F78E20-B701-7E3D-95B4-99CC131687E4}"/>
              </a:ext>
            </a:extLst>
          </p:cNvPr>
          <p:cNvSpPr txBox="1"/>
          <p:nvPr/>
        </p:nvSpPr>
        <p:spPr>
          <a:xfrm>
            <a:off x="4309102" y="2358622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R2M15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75D195-2C4A-5C45-030B-CA8ACBA4BF50}"/>
              </a:ext>
            </a:extLst>
          </p:cNvPr>
          <p:cNvCxnSpPr>
            <a:cxnSpLocks/>
          </p:cNvCxnSpPr>
          <p:nvPr/>
        </p:nvCxnSpPr>
        <p:spPr>
          <a:xfrm flipV="1">
            <a:off x="5026350" y="679552"/>
            <a:ext cx="2659786" cy="1801254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9F09F9-9C05-50DB-7BC5-6A466AE48017}"/>
              </a:ext>
            </a:extLst>
          </p:cNvPr>
          <p:cNvSpPr txBox="1"/>
          <p:nvPr/>
        </p:nvSpPr>
        <p:spPr>
          <a:xfrm>
            <a:off x="4324623" y="2910535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R2N7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D4FF2E-150C-8609-9F7D-E41B712173A0}"/>
              </a:ext>
            </a:extLst>
          </p:cNvPr>
          <p:cNvCxnSpPr>
            <a:cxnSpLocks/>
          </p:cNvCxnSpPr>
          <p:nvPr/>
        </p:nvCxnSpPr>
        <p:spPr>
          <a:xfrm>
            <a:off x="4871475" y="3044554"/>
            <a:ext cx="2814661" cy="74375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5526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</p:nvPr>
        </p:nvGraphicFramePr>
        <p:xfrm>
          <a:off x="571500" y="1508760"/>
          <a:ext cx="109728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R2B48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>
                        <a:defRPr sz="1000"/>
                      </a:pP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D,0402,1.00 kOHM,1.00%,1/16W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R3B52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R2B45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R3B68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  <a:r>
                        <a:rPr lang="en-US" dirty="0"/>
                        <a:t> </a:t>
                      </a:r>
                      <a:endParaRPr 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5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R2M15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R3M15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R3M16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R3M24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0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R2N7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5287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78088" y="409575"/>
            <a:ext cx="9104312" cy="952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S-01B To Disable JTAG ODT and Enable Onboard Terminations</a:t>
            </a:r>
            <a:br>
              <a:rPr lang="en-US" dirty="0"/>
            </a:br>
            <a:r>
              <a:rPr lang="en-US" dirty="0"/>
              <a:t>Rework Summary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E93E38-5D5C-C8A3-8D9C-2F5E314F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825"/>
            <a:ext cx="2148970" cy="952499"/>
          </a:xfrm>
        </p:spPr>
        <p:txBody>
          <a:bodyPr/>
          <a:lstStyle/>
          <a:p>
            <a:r>
              <a:rPr lang="en-US" dirty="0"/>
              <a:t>NVL-S S031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35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318AF-F5A3-3AE4-AC1D-737369DF6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350A7-DF74-FF2F-0463-1C6982634B19}"/>
              </a:ext>
            </a:extLst>
          </p:cNvPr>
          <p:cNvSpPr txBox="1"/>
          <p:nvPr/>
        </p:nvSpPr>
        <p:spPr>
          <a:xfrm>
            <a:off x="2153654" y="2562225"/>
            <a:ext cx="853640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2"/>
                </a:solidFill>
              </a:rPr>
              <a:t>from  S-01A  to  S-01B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84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F4A1F-B59E-8F3C-F56E-06498C77A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B8411-6537-BCE5-FA3A-6931EF8A7B04}"/>
              </a:ext>
            </a:extLst>
          </p:cNvPr>
          <p:cNvSpPr txBox="1"/>
          <p:nvPr/>
        </p:nvSpPr>
        <p:spPr>
          <a:xfrm>
            <a:off x="4048125" y="3133725"/>
            <a:ext cx="681037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2"/>
                </a:solidFill>
              </a:rPr>
              <a:t>S01x/S02x 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46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69" y="135248"/>
            <a:ext cx="1906359" cy="952499"/>
          </a:xfrm>
        </p:spPr>
        <p:txBody>
          <a:bodyPr/>
          <a:lstStyle/>
          <a:p>
            <a:r>
              <a:rPr lang="en-US" dirty="0"/>
              <a:t>S-01B</a:t>
            </a: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816238502"/>
              </p:ext>
            </p:extLst>
          </p:nvPr>
        </p:nvGraphicFramePr>
        <p:xfrm>
          <a:off x="365646" y="1087747"/>
          <a:ext cx="11254985" cy="5242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0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Change Log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202</a:t>
                      </a:r>
                      <a:r>
                        <a:rPr lang="en-US" sz="1600" dirty="0"/>
                        <a:t>5</a:t>
                      </a:r>
                      <a:r>
                        <a:rPr sz="1600" dirty="0"/>
                        <a:t> WW</a:t>
                      </a:r>
                      <a:r>
                        <a:rPr lang="en-US" sz="1600" dirty="0"/>
                        <a:t>28.1 : Initialized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2025 WW28.3 : Adding S031 portion and modifying the title and description for clarity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2025 WW32.7 : Modifying the pull-up resistors for PREQ_N, PRDY_N, MBPB[0], MBPB[1]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2025 WW34.5 : Adding the delta note from S-01A to S-01B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Description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/>
                        <a:t>This is a rework to disable JTAG ODT and replace it with the onboard terminations to cover the A0 silicon bugs.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Impact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Without this rework, DBC/XDP won’t be able to function.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Rework Involved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SMD Resistors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SKUs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/>
                        <a:t>S01x/S02x/S031 RVP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Contacts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/>
                        <a:t>Lai, Kenneth ; </a:t>
                      </a:r>
                      <a:r>
                        <a:rPr sz="1600" dirty="0"/>
                        <a:t>Lin, Nick1</a:t>
                      </a:r>
                      <a:r>
                        <a:rPr lang="en-US" sz="1600" dirty="0"/>
                        <a:t> </a:t>
                      </a:r>
                      <a:r>
                        <a:rPr sz="1600" dirty="0"/>
                        <a:t>; Liu, Yuan Erh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HSD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>
                          <a:hlinkClick r:id="rId2"/>
                        </a:rPr>
                        <a:t>https://hsdes.intel.com/appstore/article-one/#/article/22021359138</a:t>
                      </a:r>
                      <a:br>
                        <a:rPr lang="en-US" sz="1600" dirty="0"/>
                      </a:br>
                      <a:r>
                        <a:rPr lang="en-US" sz="1600" dirty="0">
                          <a:hlinkClick r:id="rId3"/>
                        </a:rPr>
                        <a:t>https://hsdes.intel.com/appstore/article-one/#/article/22021359156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Collateral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SW Dependency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24648" y="147543"/>
            <a:ext cx="9104312" cy="95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Disable JTAG ODT and Enable</a:t>
            </a:r>
            <a:br>
              <a:rPr lang="en-US" dirty="0"/>
            </a:br>
            <a:r>
              <a:rPr lang="en-US" dirty="0"/>
              <a:t>Onboard Terminations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9F61E-F15C-622F-B158-A550C1F0A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2525-B31B-B751-1E53-AAFB6588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S01x/S02x TOP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3FB22-DF00-39D9-2D13-2470E10A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8" y="2817466"/>
            <a:ext cx="8250969" cy="3522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C4A54E-615A-F53B-C3AE-6C4DA4B0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31" y="905356"/>
            <a:ext cx="8183546" cy="19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7D74A-4F12-3419-2FD1-C9FD61CD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2391-1131-1AB7-9988-6ED6C745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30" y="228600"/>
            <a:ext cx="11010816" cy="952499"/>
          </a:xfrm>
        </p:spPr>
        <p:txBody>
          <a:bodyPr/>
          <a:lstStyle/>
          <a:p>
            <a:r>
              <a:rPr lang="en-US" dirty="0"/>
              <a:t>S01x/S02x BOT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8BC1A-3208-7ADB-6031-1EF11052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20" y="92400"/>
            <a:ext cx="7209727" cy="1863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661384-FA34-4785-4004-E01FE943C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73" y="2229054"/>
            <a:ext cx="9245600" cy="38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ED85F-5348-D4D8-5183-CF6C5DEF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1814A5-8DE3-DCB7-A265-6F6DFA86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84" y="4108971"/>
            <a:ext cx="2456946" cy="2322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4A764E-3210-B7F2-6878-49F5791C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18" y="121597"/>
            <a:ext cx="5086313" cy="3388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ED1FB-D529-51F7-F689-3A40D99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r>
              <a:rPr lang="en-US" dirty="0"/>
              <a:t>S01x/S02x</a:t>
            </a:r>
            <a:endParaRPr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E6C0DF24-66B3-B03B-6308-6EA23137B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61717211"/>
              </p:ext>
            </p:extLst>
          </p:nvPr>
        </p:nvGraphicFramePr>
        <p:xfrm>
          <a:off x="75591" y="1150279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STUFF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R2B45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149538719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800" dirty="0"/>
                        <a:t>REPLACE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800" dirty="0"/>
                        <a:t>R3B68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428216544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C69E-79DF-C269-1CCC-576DED87377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19958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868E-64C7-ED87-1833-7F8EAF4678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B8F8C2-570F-B66E-9F95-8F041145BD31}"/>
              </a:ext>
            </a:extLst>
          </p:cNvPr>
          <p:cNvSpPr/>
          <p:nvPr/>
        </p:nvSpPr>
        <p:spPr>
          <a:xfrm flipV="1">
            <a:off x="9831750" y="4382219"/>
            <a:ext cx="304696" cy="3019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ECEA3CA7-CE8C-F188-B579-DB9ED1149F99}"/>
              </a:ext>
            </a:extLst>
          </p:cNvPr>
          <p:cNvCxnSpPr>
            <a:cxnSpLocks/>
          </p:cNvCxnSpPr>
          <p:nvPr/>
        </p:nvCxnSpPr>
        <p:spPr>
          <a:xfrm flipH="1" flipV="1">
            <a:off x="6299218" y="3510232"/>
            <a:ext cx="3532532" cy="871987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9B0E8334-88D1-6B92-07C3-B1B51579A1C2}"/>
              </a:ext>
            </a:extLst>
          </p:cNvPr>
          <p:cNvCxnSpPr>
            <a:cxnSpLocks/>
          </p:cNvCxnSpPr>
          <p:nvPr/>
        </p:nvCxnSpPr>
        <p:spPr>
          <a:xfrm flipV="1">
            <a:off x="10136446" y="3510232"/>
            <a:ext cx="1256054" cy="871987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B43830-8B6B-1793-4D59-9265720A24C9}"/>
              </a:ext>
            </a:extLst>
          </p:cNvPr>
          <p:cNvSpPr txBox="1"/>
          <p:nvPr/>
        </p:nvSpPr>
        <p:spPr>
          <a:xfrm>
            <a:off x="9857651" y="3729915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R2B45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112006-57BB-B80F-E3CB-A0E01019030C}"/>
              </a:ext>
            </a:extLst>
          </p:cNvPr>
          <p:cNvCxnSpPr>
            <a:cxnSpLocks/>
          </p:cNvCxnSpPr>
          <p:nvPr/>
        </p:nvCxnSpPr>
        <p:spPr>
          <a:xfrm flipV="1">
            <a:off x="9998363" y="2238375"/>
            <a:ext cx="0" cy="1491540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08629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1ED1-32A3-AB55-DB98-446B3D34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B285309-1FB7-4FD7-9539-5734BC87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59" y="4107193"/>
            <a:ext cx="2452011" cy="2285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4A1C6-2F8E-1A1D-8F47-F4684BFBA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39" y="83137"/>
            <a:ext cx="6366785" cy="32195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11ECA-69AE-AE15-CFBF-524EBCBCD12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19958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2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E099D-EAB1-BB6F-F201-C05FF0704D2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3F96C-A98B-25CC-82E2-0E70B8BB68EB}"/>
              </a:ext>
            </a:extLst>
          </p:cNvPr>
          <p:cNvSpPr/>
          <p:nvPr/>
        </p:nvSpPr>
        <p:spPr>
          <a:xfrm>
            <a:off x="7705724" y="4389120"/>
            <a:ext cx="523875" cy="304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6B94DC7D-6B36-C0FD-1F7B-C9E11F7C73C3}"/>
              </a:ext>
            </a:extLst>
          </p:cNvPr>
          <p:cNvCxnSpPr>
            <a:cxnSpLocks/>
          </p:cNvCxnSpPr>
          <p:nvPr/>
        </p:nvCxnSpPr>
        <p:spPr>
          <a:xfrm flipH="1" flipV="1">
            <a:off x="5187039" y="3302683"/>
            <a:ext cx="2518685" cy="1086437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071F0F2E-EA57-4908-B2A1-D62B0D4C316A}"/>
              </a:ext>
            </a:extLst>
          </p:cNvPr>
          <p:cNvCxnSpPr>
            <a:cxnSpLocks/>
          </p:cNvCxnSpPr>
          <p:nvPr/>
        </p:nvCxnSpPr>
        <p:spPr>
          <a:xfrm flipV="1">
            <a:off x="8229600" y="3302683"/>
            <a:ext cx="3324224" cy="1086437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145C8C6-8F0A-3F97-9107-6F195D440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632658"/>
              </p:ext>
            </p:extLst>
          </p:nvPr>
        </p:nvGraphicFramePr>
        <p:xfrm>
          <a:off x="75591" y="894247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STUFF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R3M24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34118042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REPLACE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R2N7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13830692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684A29-E1CC-DF6C-5E06-585023979B1F}"/>
              </a:ext>
            </a:extLst>
          </p:cNvPr>
          <p:cNvSpPr txBox="1"/>
          <p:nvPr/>
        </p:nvSpPr>
        <p:spPr>
          <a:xfrm>
            <a:off x="6191936" y="3415014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R2N7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ECAA66-B5D2-CACD-4381-02AF05EC99AC}"/>
              </a:ext>
            </a:extLst>
          </p:cNvPr>
          <p:cNvCxnSpPr>
            <a:cxnSpLocks/>
          </p:cNvCxnSpPr>
          <p:nvPr/>
        </p:nvCxnSpPr>
        <p:spPr>
          <a:xfrm flipV="1">
            <a:off x="6375871" y="3106594"/>
            <a:ext cx="72554" cy="319200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44399D-C70B-F69D-B83A-63B9AE47D0C3}"/>
              </a:ext>
            </a:extLst>
          </p:cNvPr>
          <p:cNvCxnSpPr>
            <a:cxnSpLocks/>
          </p:cNvCxnSpPr>
          <p:nvPr/>
        </p:nvCxnSpPr>
        <p:spPr>
          <a:xfrm flipV="1">
            <a:off x="7903101" y="2199736"/>
            <a:ext cx="92517" cy="1450542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D353E1-0912-E893-5E50-21D4DE3499AB}"/>
              </a:ext>
            </a:extLst>
          </p:cNvPr>
          <p:cNvSpPr txBox="1"/>
          <p:nvPr/>
        </p:nvSpPr>
        <p:spPr>
          <a:xfrm>
            <a:off x="7513528" y="3696538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R3M24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E4A1E4A-8F21-DB85-4A1F-6A4ABAC598DE}"/>
              </a:ext>
            </a:extLst>
          </p:cNvPr>
          <p:cNvSpPr txBox="1">
            <a:spLocks/>
          </p:cNvSpPr>
          <p:nvPr/>
        </p:nvSpPr>
        <p:spPr>
          <a:xfrm>
            <a:off x="75591" y="96709"/>
            <a:ext cx="4604967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525252"/>
                </a:solidFill>
                <a:highlight>
                  <a:srgbClr val="FFFF00"/>
                </a:highlight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/>
              <a:t>S01x/S02x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7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3FCA3-B5C8-D779-53A8-BC4B26A7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C05F3339-CA04-33FA-5E02-6D4E38ECD7DB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571500" y="1790700"/>
          <a:ext cx="109728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R2B45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R3B68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  <a:r>
                        <a:rPr lang="en-US" dirty="0"/>
                        <a:t> </a:t>
                      </a:r>
                      <a:endParaRPr 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R3M24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R2N7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1188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383C6-76AE-3E97-1369-204021B53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850" y="5899"/>
            <a:ext cx="11461433" cy="952500"/>
          </a:xfrm>
        </p:spPr>
        <p:txBody>
          <a:bodyPr>
            <a:normAutofit/>
          </a:bodyPr>
          <a:lstStyle/>
          <a:p>
            <a:r>
              <a:rPr lang="en-US" sz="2200" dirty="0"/>
              <a:t>[From S-01A to S-01B] To Disable JTAG ODT and Enable Onboard Terminations</a:t>
            </a:r>
            <a:br>
              <a:rPr lang="en-US" sz="2200" dirty="0"/>
            </a:br>
            <a:r>
              <a:rPr lang="en-US" sz="2200" dirty="0"/>
              <a:t>Rework Summary</a:t>
            </a:r>
            <a:endParaRPr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635C3-2A83-8C0F-42DC-096095CA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515" y="118480"/>
            <a:ext cx="2148970" cy="952499"/>
          </a:xfrm>
        </p:spPr>
        <p:txBody>
          <a:bodyPr/>
          <a:lstStyle/>
          <a:p>
            <a:r>
              <a:rPr lang="en-US" sz="2400" dirty="0"/>
              <a:t>NVL-S</a:t>
            </a:r>
            <a:br>
              <a:rPr lang="en-US" sz="2400" dirty="0"/>
            </a:br>
            <a:r>
              <a:rPr lang="en-US" sz="2400" dirty="0"/>
              <a:t>S01x/S02x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0766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3E309-04FA-576C-6753-689A8559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AE9079-0515-C441-00EF-EF0AFB6111CA}"/>
              </a:ext>
            </a:extLst>
          </p:cNvPr>
          <p:cNvSpPr txBox="1"/>
          <p:nvPr/>
        </p:nvSpPr>
        <p:spPr>
          <a:xfrm>
            <a:off x="4690151" y="3133725"/>
            <a:ext cx="212893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2"/>
                </a:solidFill>
              </a:rPr>
              <a:t>S031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27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56AB-CC42-230F-9C58-49FB63F75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B910-53B6-C098-CCCF-27D3FF03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S031 TOP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4942-2806-DC0D-1A8F-010685CD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8" y="2817466"/>
            <a:ext cx="8250969" cy="3522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ABEDFC-FFF2-33EC-F403-29E7563A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31" y="905356"/>
            <a:ext cx="8183546" cy="19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C6204-88AA-5CA6-AB54-1BA85BA85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C2ED-9FB7-4E31-49E4-6A834AB6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30" y="228600"/>
            <a:ext cx="11010816" cy="952499"/>
          </a:xfrm>
        </p:spPr>
        <p:txBody>
          <a:bodyPr/>
          <a:lstStyle/>
          <a:p>
            <a:r>
              <a:rPr lang="en-US" dirty="0"/>
              <a:t>S031 BOT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4FE69-9C71-2A03-BB71-6FB606D7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20" y="92400"/>
            <a:ext cx="7209727" cy="1863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56FD4B-555F-074D-2BF4-97A850C7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73" y="2229054"/>
            <a:ext cx="9245600" cy="38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7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D9B14-DC1B-C9F8-B8EA-8F42B4820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61A84EE-D299-BAC2-4969-73B22790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610" y="4369282"/>
            <a:ext cx="2483556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78EE6-171D-60FA-7D02-CC63ADF4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6" y="83428"/>
            <a:ext cx="5841788" cy="38740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45D63-3889-0D3B-F473-7901F0E1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r>
              <a:rPr lang="en-US" dirty="0"/>
              <a:t>S031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19CF-4450-5926-FAA1-A522787898F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53031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67093-F2E5-66E9-24F5-EA496179F5E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2DD86-DE57-3C39-DDB6-5E161BC1C535}"/>
              </a:ext>
            </a:extLst>
          </p:cNvPr>
          <p:cNvSpPr/>
          <p:nvPr/>
        </p:nvSpPr>
        <p:spPr>
          <a:xfrm>
            <a:off x="8858250" y="4669845"/>
            <a:ext cx="275618" cy="25880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BF765816-8919-2DA8-5037-9F47C89BAEB6}"/>
              </a:ext>
            </a:extLst>
          </p:cNvPr>
          <p:cNvCxnSpPr>
            <a:cxnSpLocks/>
          </p:cNvCxnSpPr>
          <p:nvPr/>
        </p:nvCxnSpPr>
        <p:spPr>
          <a:xfrm flipH="1" flipV="1">
            <a:off x="5424926" y="3957456"/>
            <a:ext cx="3433324" cy="71238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C7FF0162-B9D3-4836-9243-74A6327470B0}"/>
              </a:ext>
            </a:extLst>
          </p:cNvPr>
          <p:cNvCxnSpPr>
            <a:cxnSpLocks/>
          </p:cNvCxnSpPr>
          <p:nvPr/>
        </p:nvCxnSpPr>
        <p:spPr>
          <a:xfrm flipV="1">
            <a:off x="9133868" y="3931065"/>
            <a:ext cx="2132846" cy="73878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D416535B-55B8-1C91-94B8-50A9822C8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929787"/>
              </p:ext>
            </p:extLst>
          </p:nvPr>
        </p:nvGraphicFramePr>
        <p:xfrm>
          <a:off x="75591" y="894247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R2B45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763228459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REPLACE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R3B68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494088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00CC109-B630-1AD0-B6FF-71303B7C3FF0}"/>
              </a:ext>
            </a:extLst>
          </p:cNvPr>
          <p:cNvSpPr txBox="1"/>
          <p:nvPr/>
        </p:nvSpPr>
        <p:spPr>
          <a:xfrm>
            <a:off x="8165431" y="4034361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R3B68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C8CFBA-54F2-44A1-50A8-68745ED9C4F1}"/>
              </a:ext>
            </a:extLst>
          </p:cNvPr>
          <p:cNvCxnSpPr>
            <a:cxnSpLocks/>
          </p:cNvCxnSpPr>
          <p:nvPr/>
        </p:nvCxnSpPr>
        <p:spPr>
          <a:xfrm flipV="1">
            <a:off x="8858250" y="3907763"/>
            <a:ext cx="349918" cy="202718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2CC0B2-B34D-2090-E336-8BCB1629743C}"/>
              </a:ext>
            </a:extLst>
          </p:cNvPr>
          <p:cNvCxnSpPr>
            <a:cxnSpLocks/>
          </p:cNvCxnSpPr>
          <p:nvPr/>
        </p:nvCxnSpPr>
        <p:spPr>
          <a:xfrm>
            <a:off x="5275013" y="439786"/>
            <a:ext cx="3411787" cy="1122314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F8F588-35C6-CC3C-23CE-9132069F36C9}"/>
              </a:ext>
            </a:extLst>
          </p:cNvPr>
          <p:cNvSpPr txBox="1"/>
          <p:nvPr/>
        </p:nvSpPr>
        <p:spPr>
          <a:xfrm>
            <a:off x="4621869" y="303628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  <a:r>
              <a:rPr lang="en-US" sz="1600" dirty="0">
                <a:solidFill>
                  <a:srgbClr val="00C7FD"/>
                </a:solidFill>
              </a:rPr>
              <a:t>2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B45</a:t>
            </a:r>
          </a:p>
        </p:txBody>
      </p:sp>
    </p:spTree>
    <p:extLst>
      <p:ext uri="{BB962C8B-B14F-4D97-AF65-F5344CB8AC3E}">
        <p14:creationId xmlns:p14="http://schemas.microsoft.com/office/powerpoint/2010/main" val="589316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DA535-3CEA-AF4D-132D-22666862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06B32F-16B0-506F-DB7D-FC467B4B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03" y="4178522"/>
            <a:ext cx="2346603" cy="2234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91E1F-7546-FE0C-9379-EDC8E0D69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6" y="74375"/>
            <a:ext cx="5621899" cy="3856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0B5B9-9FBB-1EE3-48BC-0BCFAD8A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r>
              <a:rPr lang="en-US" dirty="0"/>
              <a:t>S031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9AE46-7CD2-3BB7-AECA-8BE50B38C8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25100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2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08B88-7B26-AB85-1BAA-EDEB8B1987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49517-A6D9-AE71-11D9-D1F77ED921D4}"/>
              </a:ext>
            </a:extLst>
          </p:cNvPr>
          <p:cNvSpPr/>
          <p:nvPr/>
        </p:nvSpPr>
        <p:spPr>
          <a:xfrm>
            <a:off x="7440931" y="4456938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56C1B873-B63F-3975-DE7E-D04F9089ACDD}"/>
              </a:ext>
            </a:extLst>
          </p:cNvPr>
          <p:cNvCxnSpPr>
            <a:cxnSpLocks/>
          </p:cNvCxnSpPr>
          <p:nvPr/>
        </p:nvCxnSpPr>
        <p:spPr>
          <a:xfrm flipH="1" flipV="1">
            <a:off x="5382882" y="3957537"/>
            <a:ext cx="2058049" cy="49940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DB670397-ABBD-0444-EB8F-A09E4427A418}"/>
              </a:ext>
            </a:extLst>
          </p:cNvPr>
          <p:cNvCxnSpPr>
            <a:cxnSpLocks/>
          </p:cNvCxnSpPr>
          <p:nvPr/>
        </p:nvCxnSpPr>
        <p:spPr>
          <a:xfrm flipV="1">
            <a:off x="7749541" y="3967062"/>
            <a:ext cx="3509510" cy="49940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7E17DF2-607A-26C4-4023-A165903D1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322617"/>
              </p:ext>
            </p:extLst>
          </p:nvPr>
        </p:nvGraphicFramePr>
        <p:xfrm>
          <a:off x="75591" y="894247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STUFF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R3M24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422588899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REPLACE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R2N7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91121060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6F0A5FA-0A4C-BE3B-452B-F0AD8F93BB76}"/>
              </a:ext>
            </a:extLst>
          </p:cNvPr>
          <p:cNvSpPr txBox="1"/>
          <p:nvPr/>
        </p:nvSpPr>
        <p:spPr>
          <a:xfrm>
            <a:off x="4324623" y="2910535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R2N7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2701C7-B5A1-54CC-632F-9745450180CF}"/>
              </a:ext>
            </a:extLst>
          </p:cNvPr>
          <p:cNvCxnSpPr>
            <a:cxnSpLocks/>
          </p:cNvCxnSpPr>
          <p:nvPr/>
        </p:nvCxnSpPr>
        <p:spPr>
          <a:xfrm>
            <a:off x="4871475" y="3044554"/>
            <a:ext cx="2814661" cy="74375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8284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D77630-361E-F05A-F831-547E479E1126}"/>
              </a:ext>
            </a:extLst>
          </p:cNvPr>
          <p:cNvSpPr txBox="1"/>
          <p:nvPr/>
        </p:nvSpPr>
        <p:spPr>
          <a:xfrm>
            <a:off x="246887" y="232551"/>
            <a:ext cx="84216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2"/>
                </a:solidFill>
              </a:rPr>
              <a:t>Index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427469-4FD9-C367-148A-D49B86E6B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2463"/>
              </p:ext>
            </p:extLst>
          </p:nvPr>
        </p:nvGraphicFramePr>
        <p:xfrm>
          <a:off x="721892" y="2229259"/>
          <a:ext cx="10106527" cy="1965350"/>
        </p:xfrm>
        <a:graphic>
          <a:graphicData uri="http://schemas.openxmlformats.org/drawingml/2006/table">
            <a:tbl>
              <a:tblPr/>
              <a:tblGrid>
                <a:gridCol w="6962113">
                  <a:extLst>
                    <a:ext uri="{9D8B030D-6E8A-4147-A177-3AD203B41FA5}">
                      <a16:colId xmlns:a16="http://schemas.microsoft.com/office/drawing/2014/main" val="3656955559"/>
                    </a:ext>
                  </a:extLst>
                </a:gridCol>
                <a:gridCol w="3144414">
                  <a:extLst>
                    <a:ext uri="{9D8B030D-6E8A-4147-A177-3AD203B41FA5}">
                      <a16:colId xmlns:a16="http://schemas.microsoft.com/office/drawing/2014/main" val="4140917979"/>
                    </a:ext>
                  </a:extLst>
                </a:gridCol>
              </a:tblGrid>
              <a:tr h="31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Board SKU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58733"/>
                  </a:ext>
                </a:extLst>
              </a:tr>
              <a:tr h="5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S01x/S02x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Intel Clear" panose="020B0604020203020204" pitchFamily="34" charset="0"/>
                          <a:ea typeface="+mn-ea"/>
                          <a:cs typeface="+mn-cs"/>
                          <a:sym typeface="Intel Clear"/>
                        </a:rPr>
                        <a:t>Refer to p.4 ~ p.10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0656842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Intel Clear" panose="020B0604020203020204" pitchFamily="34" charset="0"/>
                          <a:ea typeface="+mn-ea"/>
                          <a:cs typeface="+mn-cs"/>
                          <a:sym typeface="Intel Clear"/>
                        </a:rPr>
                        <a:t>Refer to p.11 ~ p.17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4102476"/>
                  </a:ext>
                </a:extLst>
              </a:tr>
              <a:tr h="129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Those boards with S-01A implemented already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Intel Clear" panose="020B0604020203020204" pitchFamily="34" charset="0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Intel Clear" panose="020B0604020203020204" pitchFamily="34" charset="0"/>
                          <a:ea typeface="+mn-ea"/>
                          <a:cs typeface="+mn-cs"/>
                          <a:sym typeface="Intel Clear"/>
                        </a:rPr>
                        <a:t>Refer to p.18~p.30</a:t>
                      </a:r>
                    </a:p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611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9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8AF5-EC5D-CDCF-F245-6E1619CE2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E48E180D-0235-760A-CA76-9090EBCDC05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55055493"/>
              </p:ext>
            </p:extLst>
          </p:nvPr>
        </p:nvGraphicFramePr>
        <p:xfrm>
          <a:off x="571500" y="1790700"/>
          <a:ext cx="109728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R2B45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R3B68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  <a:r>
                        <a:rPr lang="en-US" dirty="0"/>
                        <a:t> </a:t>
                      </a:r>
                      <a:endParaRPr 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R3M24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REPLACE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R2N7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1188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0E65-6131-2550-1CB4-DC2E40744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850" y="5899"/>
            <a:ext cx="11461433" cy="952500"/>
          </a:xfrm>
        </p:spPr>
        <p:txBody>
          <a:bodyPr>
            <a:normAutofit/>
          </a:bodyPr>
          <a:lstStyle/>
          <a:p>
            <a:r>
              <a:rPr lang="en-US" sz="2200" dirty="0"/>
              <a:t>[From S-01A to S-01B] To Disable JTAG ODT and Enable Onboard Terminations</a:t>
            </a:r>
            <a:br>
              <a:rPr lang="en-US" sz="2200" dirty="0"/>
            </a:br>
            <a:r>
              <a:rPr lang="en-US" sz="2200" dirty="0"/>
              <a:t>Rework Summary</a:t>
            </a:r>
            <a:endParaRPr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B1EC1C-014C-1AA0-3B22-D37D2798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515" y="118480"/>
            <a:ext cx="2148970" cy="952499"/>
          </a:xfrm>
        </p:spPr>
        <p:txBody>
          <a:bodyPr/>
          <a:lstStyle/>
          <a:p>
            <a:r>
              <a:rPr lang="en-US" sz="2400" dirty="0"/>
              <a:t>NVL-S</a:t>
            </a:r>
            <a:br>
              <a:rPr lang="en-US" sz="2400" dirty="0"/>
            </a:br>
            <a:r>
              <a:rPr lang="en-US" sz="2400" dirty="0"/>
              <a:t>S031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1676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691950-58CF-E4BF-04E0-AA95CC85D9C5}"/>
              </a:ext>
            </a:extLst>
          </p:cNvPr>
          <p:cNvSpPr txBox="1"/>
          <p:nvPr/>
        </p:nvSpPr>
        <p:spPr>
          <a:xfrm>
            <a:off x="4048125" y="3133725"/>
            <a:ext cx="681037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2"/>
                </a:solidFill>
              </a:rPr>
              <a:t>S01x/S02x 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65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89981-B814-2D79-71A5-B8E1124C9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4F641-AA16-605E-D9FB-BA1FAB62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4" y="4052141"/>
            <a:ext cx="5357706" cy="223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6E604E-0696-20E8-CB34-5CBEF84B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90" y="868096"/>
            <a:ext cx="9221020" cy="30650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038987-7708-5A6D-A957-744C87D2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S01x/S02x TOP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3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777FE-3A6E-3FCF-66D6-2D8B81C21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D5A5-2731-358C-DF03-FC9665AE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S01x/S02x TOP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94D57-6A9B-D0B7-B5C5-37EE79DE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8" y="2817466"/>
            <a:ext cx="8250969" cy="3522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B7447-D9EB-24CA-47CC-3275AB1F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31" y="905356"/>
            <a:ext cx="8183546" cy="19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8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30" y="228600"/>
            <a:ext cx="11010816" cy="952499"/>
          </a:xfrm>
        </p:spPr>
        <p:txBody>
          <a:bodyPr/>
          <a:lstStyle/>
          <a:p>
            <a:r>
              <a:rPr lang="en-US" dirty="0"/>
              <a:t>S01x/S02x BOT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CBBB8-EBB6-CFC8-48A6-06D4A863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78" y="2042161"/>
            <a:ext cx="7394282" cy="434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BBE57-F5EA-88E9-E7D7-925F2B00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20" y="92400"/>
            <a:ext cx="7209727" cy="1863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97C6891-6BB3-6F41-1247-0D12FA32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17" y="4132563"/>
            <a:ext cx="2457329" cy="2322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EB649-6CD0-D077-0514-511A9E32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61" y="-10715"/>
            <a:ext cx="4527382" cy="3634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r>
              <a:rPr lang="en-US" dirty="0"/>
              <a:t>S01x/S02x</a:t>
            </a: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97607658"/>
              </p:ext>
            </p:extLst>
          </p:nvPr>
        </p:nvGraphicFramePr>
        <p:xfrm>
          <a:off x="75591" y="1150279"/>
          <a:ext cx="4754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R2B48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D,0402,1.00 kOHM,1.00%,1/16W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R3B52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STUFF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R2B45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149538719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800" dirty="0"/>
                        <a:t>REPLACE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800" dirty="0"/>
                        <a:t>R3B68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4282165447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3019958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EF919-7709-A8EC-DC3D-F1DBF97A4235}"/>
              </a:ext>
            </a:extLst>
          </p:cNvPr>
          <p:cNvSpPr/>
          <p:nvPr/>
        </p:nvSpPr>
        <p:spPr>
          <a:xfrm flipV="1">
            <a:off x="9860280" y="4382219"/>
            <a:ext cx="276166" cy="3019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B458E714-9B00-F5D2-2FE7-DA18A53BDC76}"/>
              </a:ext>
            </a:extLst>
          </p:cNvPr>
          <p:cNvCxnSpPr>
            <a:cxnSpLocks/>
          </p:cNvCxnSpPr>
          <p:nvPr/>
        </p:nvCxnSpPr>
        <p:spPr>
          <a:xfrm flipH="1" flipV="1">
            <a:off x="6731761" y="3642347"/>
            <a:ext cx="3099989" cy="73987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E22F7914-52A8-3A09-6764-CB5E178CB87E}"/>
              </a:ext>
            </a:extLst>
          </p:cNvPr>
          <p:cNvCxnSpPr>
            <a:cxnSpLocks/>
          </p:cNvCxnSpPr>
          <p:nvPr/>
        </p:nvCxnSpPr>
        <p:spPr>
          <a:xfrm flipV="1">
            <a:off x="10164976" y="3630909"/>
            <a:ext cx="1094167" cy="73987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BB5D98-7870-C2BE-923F-ECEB05C0AE3E}"/>
              </a:ext>
            </a:extLst>
          </p:cNvPr>
          <p:cNvSpPr txBox="1"/>
          <p:nvPr/>
        </p:nvSpPr>
        <p:spPr>
          <a:xfrm>
            <a:off x="8941361" y="3754227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R2B48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3D0ED5-87E1-6FBC-9170-0FDAD808D845}"/>
              </a:ext>
            </a:extLst>
          </p:cNvPr>
          <p:cNvCxnSpPr>
            <a:cxnSpLocks/>
          </p:cNvCxnSpPr>
          <p:nvPr/>
        </p:nvCxnSpPr>
        <p:spPr>
          <a:xfrm flipV="1">
            <a:off x="9336282" y="2820838"/>
            <a:ext cx="0" cy="909077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1A9518-3A55-39E0-5C32-E39368698C3D}"/>
              </a:ext>
            </a:extLst>
          </p:cNvPr>
          <p:cNvSpPr txBox="1"/>
          <p:nvPr/>
        </p:nvSpPr>
        <p:spPr>
          <a:xfrm>
            <a:off x="9857651" y="3729915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R2B45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CC9D03-8EC5-2AFD-ABC9-27D08346A395}"/>
              </a:ext>
            </a:extLst>
          </p:cNvPr>
          <p:cNvCxnSpPr>
            <a:cxnSpLocks/>
          </p:cNvCxnSpPr>
          <p:nvPr/>
        </p:nvCxnSpPr>
        <p:spPr>
          <a:xfrm flipH="1" flipV="1">
            <a:off x="9969833" y="2372264"/>
            <a:ext cx="28530" cy="1357651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AB1D-FC2C-153B-1A06-AF09A3BAB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08DCF-AAF0-6DAD-ED8B-98294E40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22" y="7405"/>
            <a:ext cx="6598657" cy="31657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C50DB9-8D58-8A73-1DD8-7156A2FE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69" y="4120983"/>
            <a:ext cx="2391392" cy="22367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CA5A-1FC1-33B5-2D18-2F3387B1F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19958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2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C9D5-6DD7-2259-306E-D9ED194CFA0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45057-1223-314B-2F71-F93ED9B802B4}"/>
              </a:ext>
            </a:extLst>
          </p:cNvPr>
          <p:cNvSpPr/>
          <p:nvPr/>
        </p:nvSpPr>
        <p:spPr>
          <a:xfrm>
            <a:off x="7639050" y="4389120"/>
            <a:ext cx="590550" cy="304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Connector 8">
            <a:extLst>
              <a:ext uri="{FF2B5EF4-FFF2-40B4-BE49-F238E27FC236}">
                <a16:creationId xmlns:a16="http://schemas.microsoft.com/office/drawing/2014/main" id="{D16EBA3F-25EC-29F3-DED9-732999F8443B}"/>
              </a:ext>
            </a:extLst>
          </p:cNvPr>
          <p:cNvCxnSpPr>
            <a:cxnSpLocks/>
          </p:cNvCxnSpPr>
          <p:nvPr/>
        </p:nvCxnSpPr>
        <p:spPr>
          <a:xfrm flipH="1" flipV="1">
            <a:off x="5094522" y="3197152"/>
            <a:ext cx="2544528" cy="119196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9">
            <a:extLst>
              <a:ext uri="{FF2B5EF4-FFF2-40B4-BE49-F238E27FC236}">
                <a16:creationId xmlns:a16="http://schemas.microsoft.com/office/drawing/2014/main" id="{A9BF4D85-94EF-DBEF-9DD1-F1A2D6964697}"/>
              </a:ext>
            </a:extLst>
          </p:cNvPr>
          <p:cNvCxnSpPr>
            <a:cxnSpLocks/>
          </p:cNvCxnSpPr>
          <p:nvPr/>
        </p:nvCxnSpPr>
        <p:spPr>
          <a:xfrm flipV="1">
            <a:off x="8229600" y="3173134"/>
            <a:ext cx="3463579" cy="121598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53BA17B-6E49-3537-2A84-8BA2E5C67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838561"/>
              </p:ext>
            </p:extLst>
          </p:nvPr>
        </p:nvGraphicFramePr>
        <p:xfrm>
          <a:off x="75591" y="894247"/>
          <a:ext cx="475488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R2M15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R3M15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R3M16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440960266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STUFF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R3M24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D,0402,51.00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34118042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REPLACE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R2N7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OHM,1.00%,1/16W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138306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523F63-7F88-2314-9C7A-A5E16E886C8A}"/>
              </a:ext>
            </a:extLst>
          </p:cNvPr>
          <p:cNvSpPr txBox="1"/>
          <p:nvPr/>
        </p:nvSpPr>
        <p:spPr>
          <a:xfrm>
            <a:off x="4332086" y="507114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R2M15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3942D-0D6A-D6C1-831D-557ED963224C}"/>
              </a:ext>
            </a:extLst>
          </p:cNvPr>
          <p:cNvCxnSpPr>
            <a:cxnSpLocks/>
          </p:cNvCxnSpPr>
          <p:nvPr/>
        </p:nvCxnSpPr>
        <p:spPr>
          <a:xfrm>
            <a:off x="5026350" y="642233"/>
            <a:ext cx="1252530" cy="442731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07226C-EB36-DE8F-B534-62F624CB47F6}"/>
              </a:ext>
            </a:extLst>
          </p:cNvPr>
          <p:cNvSpPr txBox="1"/>
          <p:nvPr/>
        </p:nvSpPr>
        <p:spPr>
          <a:xfrm>
            <a:off x="6366786" y="3480907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R2N7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0C55E9-F68D-A0D6-02AB-CD97BC1CE4FB}"/>
              </a:ext>
            </a:extLst>
          </p:cNvPr>
          <p:cNvCxnSpPr>
            <a:cxnSpLocks/>
          </p:cNvCxnSpPr>
          <p:nvPr/>
        </p:nvCxnSpPr>
        <p:spPr>
          <a:xfrm flipV="1">
            <a:off x="6486085" y="3106594"/>
            <a:ext cx="0" cy="319200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DA686C-D409-892C-9900-6C82472979BA}"/>
              </a:ext>
            </a:extLst>
          </p:cNvPr>
          <p:cNvCxnSpPr>
            <a:cxnSpLocks/>
          </p:cNvCxnSpPr>
          <p:nvPr/>
        </p:nvCxnSpPr>
        <p:spPr>
          <a:xfrm flipV="1">
            <a:off x="7903101" y="2199736"/>
            <a:ext cx="149913" cy="1450542"/>
          </a:xfrm>
          <a:prstGeom prst="straightConnector1">
            <a:avLst/>
          </a:prstGeom>
          <a:noFill/>
          <a:ln w="25400" cap="flat">
            <a:solidFill>
              <a:srgbClr val="00C7F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96F435-4CC8-D45B-5581-B02C244FC48B}"/>
              </a:ext>
            </a:extLst>
          </p:cNvPr>
          <p:cNvSpPr txBox="1"/>
          <p:nvPr/>
        </p:nvSpPr>
        <p:spPr>
          <a:xfrm>
            <a:off x="7513528" y="3696538"/>
            <a:ext cx="104273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C7FD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R3M24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34649B4-34ED-2EEC-E114-A8CB580E5732}"/>
              </a:ext>
            </a:extLst>
          </p:cNvPr>
          <p:cNvSpPr txBox="1">
            <a:spLocks/>
          </p:cNvSpPr>
          <p:nvPr/>
        </p:nvSpPr>
        <p:spPr>
          <a:xfrm>
            <a:off x="75591" y="96709"/>
            <a:ext cx="4604967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525252"/>
                </a:solidFill>
                <a:highlight>
                  <a:srgbClr val="FFFF00"/>
                </a:highlight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/>
              <a:t>S01x/S02x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1356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F72E82-8968-4BE9-B4CF-615933515F18}"/>
</file>

<file path=customXml/itemProps3.xml><?xml version="1.0" encoding="utf-8"?>
<ds:datastoreItem xmlns:ds="http://schemas.openxmlformats.org/officeDocument/2006/customXml" ds:itemID="{724B8A99-8161-4D52-8DFD-478F5C1B3170}">
  <ds:schemaRefs>
    <ds:schemaRef ds:uri="d8608922-bacc-4d0e-9803-5af3778135e8"/>
    <ds:schemaRef ds:uri="eca89263-17a0-4e94-982b-39b39b06c4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15298</TotalTime>
  <Words>1288</Words>
  <Application>Microsoft Office PowerPoint</Application>
  <PresentationFormat>Widescreen</PresentationFormat>
  <Paragraphs>408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S-01B   To Disable JTAG ODT and Enable                       Onboard Terminations</vt:lpstr>
      <vt:lpstr>S-01B</vt:lpstr>
      <vt:lpstr>PowerPoint Presentation</vt:lpstr>
      <vt:lpstr>PowerPoint Presentation</vt:lpstr>
      <vt:lpstr>S01x/S02x TOP</vt:lpstr>
      <vt:lpstr>S01x/S02x TOP</vt:lpstr>
      <vt:lpstr>S01x/S02x BOT</vt:lpstr>
      <vt:lpstr>S01x/S02x</vt:lpstr>
      <vt:lpstr>PowerPoint Presentation</vt:lpstr>
      <vt:lpstr>NVL-S S01x/S02x</vt:lpstr>
      <vt:lpstr>PowerPoint Presentation</vt:lpstr>
      <vt:lpstr>S031 TOP</vt:lpstr>
      <vt:lpstr>S031 TOP</vt:lpstr>
      <vt:lpstr>S031 BOT</vt:lpstr>
      <vt:lpstr>S031</vt:lpstr>
      <vt:lpstr>S031</vt:lpstr>
      <vt:lpstr>NVL-S S031</vt:lpstr>
      <vt:lpstr>PowerPoint Presentation</vt:lpstr>
      <vt:lpstr>PowerPoint Presentation</vt:lpstr>
      <vt:lpstr>S01x/S02x TOP</vt:lpstr>
      <vt:lpstr>S01x/S02x BOT</vt:lpstr>
      <vt:lpstr>S01x/S02x</vt:lpstr>
      <vt:lpstr>PowerPoint Presentation</vt:lpstr>
      <vt:lpstr>NVL-S S01x/S02x</vt:lpstr>
      <vt:lpstr>PowerPoint Presentation</vt:lpstr>
      <vt:lpstr>S031 TOP</vt:lpstr>
      <vt:lpstr>S031 BOT</vt:lpstr>
      <vt:lpstr>S031</vt:lpstr>
      <vt:lpstr>S031</vt:lpstr>
      <vt:lpstr>NVL-S S031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F-20  To Enable HDMI 6G ALS with DDIA</dc:title>
  <dc:creator>Gembali, Sahas</dc:creator>
  <cp:keywords>CTPClassification=CTP_NT</cp:keywords>
  <cp:lastModifiedBy>Lai, Kenneth</cp:lastModifiedBy>
  <cp:revision>84</cp:revision>
  <dcterms:created xsi:type="dcterms:W3CDTF">2020-12-11T06:14:11Z</dcterms:created>
  <dcterms:modified xsi:type="dcterms:W3CDTF">2025-08-22T16:23:17Z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