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592" r:id="rId5"/>
    <p:sldId id="622" r:id="rId6"/>
  </p:sldIdLst>
  <p:sldSz cx="12192000" cy="6858000"/>
  <p:notesSz cx="6858000" cy="9144000"/>
  <p:custShowLst>
    <p:custShow name="ADL" id="0">
      <p:sldLst/>
    </p:custShow>
    <p:custShow name="MTL" id="1">
      <p:sldLst/>
    </p:custShow>
    <p:custShow name="FHF" id="2">
      <p:sldLst/>
    </p:custShow>
    <p:custShow name="RPL" id="3">
      <p:sldLst/>
    </p:custShow>
    <p:custShow name="ARL" id="4">
      <p:sldLst/>
    </p:custShow>
    <p:custShow name="LNL" id="5">
      <p:sldLst/>
    </p:custShow>
    <p:custShow name="SPR-R" id="6">
      <p:sldLst/>
    </p:custShow>
    <p:custShow name="GNR" id="7">
      <p:sldLst/>
    </p:custShow>
    <p:custShow name="LCH" id="8">
      <p:sldLst/>
    </p:custShow>
  </p:custShowLst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E245F21-37B8-2B7E-A9A5-FA1C26195C01}" name="Nagpal, Paramjeet" initials="NP" userId="S::paramjeet.nagpal@intel.com::bb796535-d740-4d14-86d9-5b314db0b18b" providerId="AD"/>
  <p188:author id="{A3C2922F-D022-1BFB-4F0E-6E03ABB0A803}" name="Nalbalwar, Sachin Madhavrao" initials="NM" userId="S::sachin.nalbalwar@intel.com::4594fe88-230e-4756-8273-e776d9bca586" providerId="AD"/>
  <p188:author id="{795CE052-1997-7228-E4F4-A963ED554F5E}" name="Maddaly, Hara Gopal" initials="MHG" userId="S::hara.gopal.maddaly@intel.com::62305079-56ba-4c21-afcf-b2b3f996a255" providerId="AD"/>
  <p188:author id="{98C5915F-CCA1-660D-D899-1A941652081D}" name="B, Prameela" initials="BP" userId="S::prameela.b@intel.com::21f7ccc5-cfe6-48c0-9f32-a18bf92cd24e" providerId="AD"/>
  <p188:author id="{847674C9-A833-118D-F3A7-0638CA785B41}" name="Prakash, Lakshmi" initials="LP" userId="Prakash, Lakshmi" providerId="None"/>
  <p188:author id="{A8EFE7F6-8CD1-6BC5-3A5D-123FCF5B77D4}" name="Nalluri, Mahendra" initials="NM" userId="S::mahendra.nalluri@intel.com::2b300eb2-66f7-47af-ad0c-d1c3d682ce0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albalwar, Sachin Madhavrao" initials="NSM" lastIdx="3" clrIdx="6">
    <p:extLst>
      <p:ext uri="{19B8F6BF-5375-455C-9EA6-DF929625EA0E}">
        <p15:presenceInfo xmlns:p15="http://schemas.microsoft.com/office/powerpoint/2012/main" userId="S::sachin.nalbalwar@intel.com::4594fe88-230e-4756-8273-e776d9bca586" providerId="AD"/>
      </p:ext>
    </p:extLst>
  </p:cmAuthor>
  <p:cmAuthor id="1" name="Maddaly, Hara Gopal" initials="MHG" lastIdx="30" clrIdx="0">
    <p:extLst>
      <p:ext uri="{19B8F6BF-5375-455C-9EA6-DF929625EA0E}">
        <p15:presenceInfo xmlns:p15="http://schemas.microsoft.com/office/powerpoint/2012/main" userId="S::hara.gopal.maddaly@intel.com::62305079-56ba-4c21-afcf-b2b3f996a255" providerId="AD"/>
      </p:ext>
    </p:extLst>
  </p:cmAuthor>
  <p:cmAuthor id="2" name="Nalluri, Mahendra" initials="NM" lastIdx="56" clrIdx="1">
    <p:extLst>
      <p:ext uri="{19B8F6BF-5375-455C-9EA6-DF929625EA0E}">
        <p15:presenceInfo xmlns:p15="http://schemas.microsoft.com/office/powerpoint/2012/main" userId="S::mahendra.nalluri@intel.com::2b300eb2-66f7-47af-ad0c-d1c3d682ce01" providerId="AD"/>
      </p:ext>
    </p:extLst>
  </p:cmAuthor>
  <p:cmAuthor id="3" name="Pillay, Sreeja Sreedharan" initials="PS" lastIdx="4" clrIdx="2">
    <p:extLst>
      <p:ext uri="{19B8F6BF-5375-455C-9EA6-DF929625EA0E}">
        <p15:presenceInfo xmlns:p15="http://schemas.microsoft.com/office/powerpoint/2012/main" userId="S::sreeja.sreedharan.pillay@intel.com::37eb82e7-848a-4c01-95db-1ff85138fc9e" providerId="AD"/>
      </p:ext>
    </p:extLst>
  </p:cmAuthor>
  <p:cmAuthor id="4" name="Nagpal, Paramjeet" initials="NP" lastIdx="16" clrIdx="3">
    <p:extLst>
      <p:ext uri="{19B8F6BF-5375-455C-9EA6-DF929625EA0E}">
        <p15:presenceInfo xmlns:p15="http://schemas.microsoft.com/office/powerpoint/2012/main" userId="S::paramjeet.nagpal@intel.com::bb796535-d740-4d14-86d9-5b314db0b18b" providerId="AD"/>
      </p:ext>
    </p:extLst>
  </p:cmAuthor>
  <p:cmAuthor id="5" name="Fulsunge, Hemant" initials="Hemant" lastIdx="2" clrIdx="4">
    <p:extLst>
      <p:ext uri="{19B8F6BF-5375-455C-9EA6-DF929625EA0E}">
        <p15:presenceInfo xmlns:p15="http://schemas.microsoft.com/office/powerpoint/2012/main" userId="Fulsunge, Hemant" providerId="None"/>
      </p:ext>
    </p:extLst>
  </p:cmAuthor>
  <p:cmAuthor id="6" name="Subramanian, Meena" initials="SM" lastIdx="1" clrIdx="5">
    <p:extLst>
      <p:ext uri="{19B8F6BF-5375-455C-9EA6-DF929625EA0E}">
        <p15:presenceInfo xmlns:p15="http://schemas.microsoft.com/office/powerpoint/2012/main" userId="S::meena.subramanian@intel.com::6048ba99-0a63-4bb8-8bd8-7d38a3a402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2113EB"/>
    <a:srgbClr val="FFFFFF"/>
    <a:srgbClr val="434343"/>
    <a:srgbClr val="0068B5"/>
    <a:srgbClr val="00FF00"/>
    <a:srgbClr val="2872C5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7F8A9-3087-4DF5-94EF-84107A3009FB}" v="142" dt="2024-08-08T15:58:32.21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darabhattar, Sinkaravelan" userId="6aa28df8-f449-4900-8f37-8f4c3f521496" providerId="ADAL" clId="{8687F8A9-3087-4DF5-94EF-84107A3009FB}"/>
    <pc:docChg chg="custSel modSld">
      <pc:chgData name="Sundarabhattar, Sinkaravelan" userId="6aa28df8-f449-4900-8f37-8f4c3f521496" providerId="ADAL" clId="{8687F8A9-3087-4DF5-94EF-84107A3009FB}" dt="2024-08-08T15:58:32.212" v="141" actId="14100"/>
      <pc:docMkLst>
        <pc:docMk/>
      </pc:docMkLst>
      <pc:sldChg chg="modSp mod">
        <pc:chgData name="Sundarabhattar, Sinkaravelan" userId="6aa28df8-f449-4900-8f37-8f4c3f521496" providerId="ADAL" clId="{8687F8A9-3087-4DF5-94EF-84107A3009FB}" dt="2024-08-08T15:58:32.212" v="141" actId="14100"/>
        <pc:sldMkLst>
          <pc:docMk/>
          <pc:sldMk cId="1904099484" sldId="592"/>
        </pc:sldMkLst>
        <pc:spChg chg="mod">
          <ac:chgData name="Sundarabhattar, Sinkaravelan" userId="6aa28df8-f449-4900-8f37-8f4c3f521496" providerId="ADAL" clId="{8687F8A9-3087-4DF5-94EF-84107A3009FB}" dt="2024-08-08T15:58:32.212" v="141" actId="14100"/>
          <ac:spMkLst>
            <pc:docMk/>
            <pc:sldMk cId="1904099484" sldId="592"/>
            <ac:spMk id="10" creationId="{CC7798D3-665C-52F3-0B6F-F435F665D217}"/>
          </ac:spMkLst>
        </pc:spChg>
      </pc:sldChg>
    </pc:docChg>
  </pc:docChgLst>
  <pc:docChgLst>
    <pc:chgData name="Nalluri, Mahendra" userId="2b300eb2-66f7-47af-ad0c-d1c3d682ce01" providerId="ADAL" clId="{9F66E9FB-77B3-450F-84B0-E0894A40F7CD}"/>
    <pc:docChg chg="custSel modSld">
      <pc:chgData name="Nalluri, Mahendra" userId="2b300eb2-66f7-47af-ad0c-d1c3d682ce01" providerId="ADAL" clId="{9F66E9FB-77B3-450F-84B0-E0894A40F7CD}" dt="2024-07-23T17:29:21.977" v="3" actId="478"/>
      <pc:docMkLst>
        <pc:docMk/>
      </pc:docMkLst>
      <pc:sldChg chg="delSp mod">
        <pc:chgData name="Nalluri, Mahendra" userId="2b300eb2-66f7-47af-ad0c-d1c3d682ce01" providerId="ADAL" clId="{9F66E9FB-77B3-450F-84B0-E0894A40F7CD}" dt="2024-07-23T17:29:21.977" v="3" actId="478"/>
        <pc:sldMkLst>
          <pc:docMk/>
          <pc:sldMk cId="1904099484" sldId="592"/>
        </pc:sldMkLst>
        <pc:spChg chg="del">
          <ac:chgData name="Nalluri, Mahendra" userId="2b300eb2-66f7-47af-ad0c-d1c3d682ce01" providerId="ADAL" clId="{9F66E9FB-77B3-450F-84B0-E0894A40F7CD}" dt="2024-07-23T17:29:21.977" v="3" actId="478"/>
          <ac:spMkLst>
            <pc:docMk/>
            <pc:sldMk cId="1904099484" sldId="592"/>
            <ac:spMk id="4" creationId="{C06A2849-642F-BFF1-E9B3-288CEC746E7B}"/>
          </ac:spMkLst>
        </pc:spChg>
        <pc:spChg chg="del">
          <ac:chgData name="Nalluri, Mahendra" userId="2b300eb2-66f7-47af-ad0c-d1c3d682ce01" providerId="ADAL" clId="{9F66E9FB-77B3-450F-84B0-E0894A40F7CD}" dt="2024-07-23T17:29:04.909" v="0" actId="478"/>
          <ac:spMkLst>
            <pc:docMk/>
            <pc:sldMk cId="1904099484" sldId="592"/>
            <ac:spMk id="9" creationId="{36E26B9B-5ADF-4BF9-AAC8-18EB379868C6}"/>
          </ac:spMkLst>
        </pc:spChg>
      </pc:sldChg>
      <pc:sldChg chg="delSp mod">
        <pc:chgData name="Nalluri, Mahendra" userId="2b300eb2-66f7-47af-ad0c-d1c3d682ce01" providerId="ADAL" clId="{9F66E9FB-77B3-450F-84B0-E0894A40F7CD}" dt="2024-07-23T17:29:18.484" v="2" actId="478"/>
        <pc:sldMkLst>
          <pc:docMk/>
          <pc:sldMk cId="1400391464" sldId="622"/>
        </pc:sldMkLst>
        <pc:spChg chg="del">
          <ac:chgData name="Nalluri, Mahendra" userId="2b300eb2-66f7-47af-ad0c-d1c3d682ce01" providerId="ADAL" clId="{9F66E9FB-77B3-450F-84B0-E0894A40F7CD}" dt="2024-07-23T17:29:18.484" v="2" actId="478"/>
          <ac:spMkLst>
            <pc:docMk/>
            <pc:sldMk cId="1400391464" sldId="622"/>
            <ac:spMk id="4" creationId="{C06A2849-642F-BFF1-E9B3-288CEC746E7B}"/>
          </ac:spMkLst>
        </pc:spChg>
        <pc:spChg chg="del">
          <ac:chgData name="Nalluri, Mahendra" userId="2b300eb2-66f7-47af-ad0c-d1c3d682ce01" providerId="ADAL" clId="{9F66E9FB-77B3-450F-84B0-E0894A40F7CD}" dt="2024-07-23T17:29:10.041" v="1" actId="478"/>
          <ac:spMkLst>
            <pc:docMk/>
            <pc:sldMk cId="1400391464" sldId="622"/>
            <ac:spMk id="9" creationId="{36E26B9B-5ADF-4BF9-AAC8-18EB379868C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80000061_95ADAF7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Intel Top Secret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3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8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tx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tx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44D1EA-AB71-483D-A38D-B3B7B73FDE89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F3B183-64CC-4B66-856D-40373337AF1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952289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82E257-2A76-E344-863C-0823669A23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1501" y="1524000"/>
            <a:ext cx="11010899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EA1751-756A-4277-89A8-22853BBB6D43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E81FB-A40F-442D-9F46-93B86A7867F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92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501" y="2139953"/>
            <a:ext cx="11010900" cy="4097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EBDBCA7-2C63-493A-A58C-D158E3304A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58B0C-7E1E-42D9-BA94-CF95319AC75D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0930BE-2EF7-4A27-B574-CC7F56E23EE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8216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2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3C756FD-D367-4604-947F-678A59EDCA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AFAB4E-A299-44C8-AACE-69AB51C1E61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4F3A26-C068-4B72-A83B-34EFCA4E47A5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05820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F33857-7180-4ED3-9FC7-EB424BBBE9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ED0071-C45C-4C2F-B01D-42D95C2A5FB3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1285"/>
            <a:ext cx="5288525" cy="4586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78EEDD-B39B-424B-A23C-C9AFBEFC8D27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00D2CD-C9BB-4E5B-B736-64EC2EA21620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85090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5" name="Body Level One…">
            <a:extLst>
              <a:ext uri="{FF2B5EF4-FFF2-40B4-BE49-F238E27FC236}">
                <a16:creationId xmlns:a16="http://schemas.microsoft.com/office/drawing/2014/main" id="{DAF2E6DD-A697-4E26-BA6A-EF0449D7430B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6" name="Body Level One…">
            <a:extLst>
              <a:ext uri="{FF2B5EF4-FFF2-40B4-BE49-F238E27FC236}">
                <a16:creationId xmlns:a16="http://schemas.microsoft.com/office/drawing/2014/main" id="{028C5B46-7804-4459-9F82-F56352D0EE54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47F6B19-5E1B-43E2-BA93-7E68A56CB620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CDDC13B9-04CD-43E8-B565-A92ABD110AA2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999432-84A5-47D5-B81D-D131E93A939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65378F4-C669-453E-AB16-D61CB1EBDA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1" y="1612901"/>
            <a:ext cx="57603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888EEF-DC90-47D1-B68D-DAD1BA7BE428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F12B19-CF53-47D7-9EA3-459DABB1406B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05255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403981"/>
            <a:ext cx="5129422" cy="60121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84737" y="578113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B9BADD-04D4-4686-970E-FB0049CC09CC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2"/>
            <a:ext cx="5760344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DA4378E-36CA-41C6-8E85-727E1F91A67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034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4A5EA-7602-4C8C-B95C-5306CD887FF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435B75-DFD3-4791-ACEA-AF630FFAB9AF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5598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1 Horizont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>
            <a:extLst>
              <a:ext uri="{FF2B5EF4-FFF2-40B4-BE49-F238E27FC236}">
                <a16:creationId xmlns:a16="http://schemas.microsoft.com/office/drawing/2014/main" id="{9F7D84C5-5DAC-2A42-8A41-9D307F3BF63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900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044E1-ECF5-4A18-811C-E489992140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96152" y="3513864"/>
            <a:ext cx="11347450" cy="28908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289E3F-4BC9-4A42-9F40-7227194C57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71500" y="1556672"/>
            <a:ext cx="11010900" cy="17881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88EB66-8674-4A4F-B55A-79488DD6B4DC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B9E7C7-FA12-4331-A70E-193D07092A46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92702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0550" y="450549"/>
            <a:ext cx="11305062" cy="5956776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EAB082-32C5-47FD-9ECB-602F4FA1556E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E4005-6DA6-4443-A120-563FA414CBD8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55180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har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7C9FC2E-0D67-4420-A61E-1D363937D0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0905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Intel Confidential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C6A53413-DBC6-A349-994F-CB2790ACF8D3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56" r:id="rId3"/>
    <p:sldLayoutId id="2147483759" r:id="rId4"/>
    <p:sldLayoutId id="2147483755" r:id="rId5"/>
    <p:sldLayoutId id="2147483722" r:id="rId6"/>
    <p:sldLayoutId id="2147483778" r:id="rId7"/>
    <p:sldLayoutId id="2147483724" r:id="rId8"/>
    <p:sldLayoutId id="2147483751" r:id="rId9"/>
    <p:sldLayoutId id="2147483730" r:id="rId10"/>
    <p:sldLayoutId id="2147483754" r:id="rId11"/>
    <p:sldLayoutId id="2147483761" r:id="rId12"/>
    <p:sldLayoutId id="2147483749" r:id="rId13"/>
    <p:sldLayoutId id="2147483746" r:id="rId14"/>
    <p:sldLayoutId id="2147483747" r:id="rId15"/>
    <p:sldLayoutId id="2147483769" r:id="rId16"/>
    <p:sldLayoutId id="2147483768" r:id="rId17"/>
    <p:sldLayoutId id="2147483723" r:id="rId18"/>
    <p:sldLayoutId id="2147483770" r:id="rId19"/>
    <p:sldLayoutId id="2147483771" r:id="rId20"/>
    <p:sldLayoutId id="2147483772" r:id="rId21"/>
    <p:sldLayoutId id="2147483752" r:id="rId22"/>
    <p:sldLayoutId id="2147483732" r:id="rId23"/>
    <p:sldLayoutId id="2147483758" r:id="rId24"/>
    <p:sldLayoutId id="2147483757" r:id="rId25"/>
    <p:sldLayoutId id="2147483779" r:id="rId26"/>
    <p:sldLayoutId id="2147483753" r:id="rId27"/>
    <p:sldLayoutId id="2147483763" r:id="rId28"/>
    <p:sldLayoutId id="2147483729" r:id="rId29"/>
    <p:sldLayoutId id="2147483760" r:id="rId30"/>
    <p:sldLayoutId id="2147483764" r:id="rId31"/>
    <p:sldLayoutId id="2147483745" r:id="rId32"/>
    <p:sldLayoutId id="2147483780" r:id="rId33"/>
    <p:sldLayoutId id="2147483744" r:id="rId34"/>
    <p:sldLayoutId id="2147483750" r:id="rId3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tx1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>
        <p15:guide id="3" pos="72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39FDC2-89C7-4D31-B15E-A8DB6F7BB7D6}"/>
              </a:ext>
            </a:extLst>
          </p:cNvPr>
          <p:cNvSpPr txBox="1"/>
          <p:nvPr/>
        </p:nvSpPr>
        <p:spPr>
          <a:xfrm>
            <a:off x="505789" y="6583680"/>
            <a:ext cx="1564531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Intel Top Secret – Do not Forward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3EE3948-F1D0-DA42-A7A8-A4FD5577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270" y="6103356"/>
            <a:ext cx="5841603" cy="307777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 defTabSz="457200" eaLnBrk="1" hangingPunct="1">
              <a:lnSpc>
                <a:spcPct val="100000"/>
              </a:lnSpc>
              <a:spcBef>
                <a:spcPts val="0"/>
              </a:spcBef>
              <a:defRPr sz="1400" kern="1200">
                <a:solidFill>
                  <a:prstClr val="white"/>
                </a:solidFill>
                <a:uLnTx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Contact </a:t>
            </a:r>
            <a:r>
              <a:rPr kumimoji="0" lang="sv-SE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Sundara Bhattar, Sinkaravelan (Velan)</a:t>
            </a:r>
            <a:r>
              <a:rPr kumimoji="0" lang="sv-S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for more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778603-9C74-4FF3-CD79-B1A276B08126}"/>
              </a:ext>
            </a:extLst>
          </p:cNvPr>
          <p:cNvSpPr/>
          <p:nvPr/>
        </p:nvSpPr>
        <p:spPr>
          <a:xfrm>
            <a:off x="5019502" y="6421340"/>
            <a:ext cx="2245822" cy="43666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798D3-665C-52F3-0B6F-F435F665D217}"/>
              </a:ext>
            </a:extLst>
          </p:cNvPr>
          <p:cNvSpPr txBox="1"/>
          <p:nvPr/>
        </p:nvSpPr>
        <p:spPr>
          <a:xfrm>
            <a:off x="147008" y="5693590"/>
            <a:ext cx="5792261" cy="553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 u="sng" kern="1200">
                <a:solidFill>
                  <a:schemeClr val="bg1"/>
                </a:solidFill>
                <a:latin typeface="Intel Clear"/>
              </a:rPr>
              <a:t>Note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1200">
                <a:solidFill>
                  <a:schemeClr val="bg1"/>
                </a:solidFill>
                <a:latin typeface="Intel Clear"/>
              </a:rPr>
              <a:t>Estimated Average Unit Price of RVP $1450</a:t>
            </a: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1200">
                <a:solidFill>
                  <a:schemeClr val="bg1"/>
                </a:solidFill>
                <a:latin typeface="Intel Clear"/>
              </a:rPr>
              <a:t>Will be better accurate during Demand collection (WW42 – Silicon Power ON)</a:t>
            </a:r>
            <a:endParaRPr lang="en-US" sz="1200" kern="1200">
              <a:solidFill>
                <a:srgbClr val="2113EB"/>
              </a:solidFill>
              <a:latin typeface="Intel Clear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EF4966-21FC-6BBC-2787-59B909ECD843}"/>
              </a:ext>
            </a:extLst>
          </p:cNvPr>
          <p:cNvSpPr txBox="1">
            <a:spLocks/>
          </p:cNvSpPr>
          <p:nvPr/>
        </p:nvSpPr>
        <p:spPr>
          <a:xfrm>
            <a:off x="346301" y="-54351"/>
            <a:ext cx="8949880" cy="8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360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WCL - RVP SKU matrix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DA5C0B68-E405-6A67-A333-9B1F4AC4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537567"/>
              </p:ext>
            </p:extLst>
          </p:nvPr>
        </p:nvGraphicFramePr>
        <p:xfrm>
          <a:off x="346301" y="795078"/>
          <a:ext cx="10955616" cy="4328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55717">
                  <a:extLst>
                    <a:ext uri="{9D8B030D-6E8A-4147-A177-3AD203B41FA5}">
                      <a16:colId xmlns:a16="http://schemas.microsoft.com/office/drawing/2014/main" val="2618203397"/>
                    </a:ext>
                  </a:extLst>
                </a:gridCol>
                <a:gridCol w="3489857">
                  <a:extLst>
                    <a:ext uri="{9D8B030D-6E8A-4147-A177-3AD203B41FA5}">
                      <a16:colId xmlns:a16="http://schemas.microsoft.com/office/drawing/2014/main" val="708092076"/>
                    </a:ext>
                  </a:extLst>
                </a:gridCol>
                <a:gridCol w="5710042">
                  <a:extLst>
                    <a:ext uri="{9D8B030D-6E8A-4147-A177-3AD203B41FA5}">
                      <a16:colId xmlns:a16="http://schemas.microsoft.com/office/drawing/2014/main" val="11109871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RVP SKU 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SKU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55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chemeClr val="bg1"/>
                          </a:solidFill>
                        </a:rPr>
                        <a:t>ERB</a:t>
                      </a:r>
                      <a:endParaRPr lang="en-IN" sz="1200" b="1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73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200" b="0">
                          <a:solidFill>
                            <a:schemeClr val="bg1"/>
                          </a:solidFill>
                        </a:rPr>
                        <a:t>ERBa</a:t>
                      </a:r>
                      <a:endParaRPr lang="en-IN" sz="1200" b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>
                          <a:solidFill>
                            <a:schemeClr val="bg1"/>
                          </a:solidFill>
                        </a:rPr>
                        <a:t>WCL DDR5 SODIMM T3 ERB</a:t>
                      </a:r>
                      <a:endParaRPr lang="en-IN" sz="1200" b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7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err="1">
                          <a:solidFill>
                            <a:schemeClr val="bg1"/>
                          </a:solidFill>
                        </a:rPr>
                        <a:t>ERBb</a:t>
                      </a:r>
                      <a:r>
                        <a:rPr lang="en-IN" sz="1200" b="0">
                          <a:solidFill>
                            <a:schemeClr val="bg1"/>
                          </a:solidFill>
                        </a:rPr>
                        <a:t> – BOM SKU</a:t>
                      </a:r>
                      <a:endParaRPr lang="en-IN" sz="1200" b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WCL DDR5 Chrome SKU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ERB Only. Chrome will start enablement with this SKU and later fully migrate to LP5.</a:t>
                      </a:r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73106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 b="1">
                          <a:solidFill>
                            <a:schemeClr val="bg1"/>
                          </a:solidFill>
                        </a:rPr>
                        <a:t>RVP1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68758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RVP1a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>
                          <a:solidFill>
                            <a:schemeClr val="bg1"/>
                          </a:solidFill>
                        </a:rPr>
                        <a:t>WCL DDR5 SODIMM T3 RVP</a:t>
                      </a:r>
                      <a:endParaRPr lang="en-IN" sz="1200" b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Volume Runner,  iPOR= 7200Mbps</a:t>
                      </a:r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31148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RVP1b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WCL DDR5 PPV SKU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34473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RVP1c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WCL DDR5 PnP SKU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336775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 b="1">
                          <a:solidFill>
                            <a:schemeClr val="bg1"/>
                          </a:solidFill>
                        </a:rPr>
                        <a:t>RVP2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7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096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200" b="0" u="none" strike="noStrike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RVP2a </a:t>
                      </a:r>
                      <a:endParaRPr lang="en-IN" sz="1200" b="0" i="0" u="none" strike="noStrike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>
                          <a:solidFill>
                            <a:schemeClr val="bg1"/>
                          </a:solidFill>
                        </a:rPr>
                        <a:t>WCL LP5x MD, x32, T3 RVP</a:t>
                      </a:r>
                      <a:endParaRPr lang="en-IN" sz="1200" b="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iPOR = 7200Mbps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74966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6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200" b="0" u="none" strike="noStrike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RVP2b – BOM SKU</a:t>
                      </a:r>
                      <a:endParaRPr lang="en-IN" sz="1200" b="0" i="0" u="none" strike="noStrike" cap="none" spc="0" baseline="0">
                        <a:solidFill>
                          <a:schemeClr val="bg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WCL LP5x Socketed SKU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Deployment for EV, PnP teams, for different memory validation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257903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RVP2c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WCL LP5x</a:t>
                      </a:r>
                      <a:r>
                        <a:rPr lang="en-IN" sz="1200" b="0">
                          <a:solidFill>
                            <a:schemeClr val="bg1"/>
                          </a:solidFill>
                        </a:rPr>
                        <a:t> MD</a:t>
                      </a: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 Chrome SKU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29745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RVP2d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WCL LP5x</a:t>
                      </a:r>
                      <a:r>
                        <a:rPr lang="en-IN" sz="1200" b="0">
                          <a:solidFill>
                            <a:schemeClr val="bg1"/>
                          </a:solidFill>
                        </a:rPr>
                        <a:t> MD</a:t>
                      </a: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 HSIO SKU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No separate HSIO RVP, requirement covered through BOM stuffing option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46471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RVP2e – BOM SKU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WCL LP5x</a:t>
                      </a:r>
                      <a:r>
                        <a:rPr lang="en-IN" sz="1200" b="0">
                          <a:solidFill>
                            <a:schemeClr val="bg1"/>
                          </a:solidFill>
                        </a:rPr>
                        <a:t> MD</a:t>
                      </a:r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 PnP SKU 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217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6096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200" b="0" u="none" strike="noStrike" kern="1200" cap="none" spc="0" baseline="0">
                          <a:solidFill>
                            <a:schemeClr val="bg1"/>
                          </a:solidFill>
                          <a:uFillTx/>
                          <a:sym typeface="Intel Clear"/>
                        </a:rPr>
                        <a:t>RVP2d – BOM SKU</a:t>
                      </a:r>
                      <a:endParaRPr lang="en-IN" sz="12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WCL LP5x MD MECC SKU</a:t>
                      </a:r>
                      <a:endParaRPr lang="fr-FR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MECC AIC BOM Changes Intercepted</a:t>
                      </a: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4314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099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39FDC2-89C7-4D31-B15E-A8DB6F7BB7D6}"/>
              </a:ext>
            </a:extLst>
          </p:cNvPr>
          <p:cNvSpPr txBox="1"/>
          <p:nvPr/>
        </p:nvSpPr>
        <p:spPr>
          <a:xfrm>
            <a:off x="505789" y="6583680"/>
            <a:ext cx="1564531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Intel Top Secret – Do not Forward</a:t>
            </a: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3EE3948-F1D0-DA42-A7A8-A4FD5577D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9270" y="6103356"/>
            <a:ext cx="5841603" cy="307777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headEnd/>
            <a:tailEnd/>
          </a:ln>
          <a:effectLst/>
        </p:spPr>
        <p:txBody>
          <a:bodyPr wrap="square">
            <a:spAutoFit/>
          </a:bodyPr>
          <a:lstStyle>
            <a:def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lvl="0" algn="ctr" defTabSz="457200" eaLnBrk="1" hangingPunct="1">
              <a:lnSpc>
                <a:spcPct val="100000"/>
              </a:lnSpc>
              <a:spcBef>
                <a:spcPts val="0"/>
              </a:spcBef>
              <a:defRPr sz="1400" kern="1200">
                <a:solidFill>
                  <a:prstClr val="white"/>
                </a:solidFill>
                <a:uLnTx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Contact </a:t>
            </a:r>
            <a:r>
              <a:rPr kumimoji="0" lang="sv-SE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Sundara Bhattar, Sinkaravelan (Velan)</a:t>
            </a:r>
            <a:r>
              <a:rPr kumimoji="0" lang="sv-SE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tel Clear"/>
                <a:sym typeface="Helvetica Neue"/>
              </a:rPr>
              <a:t>for more information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778603-9C74-4FF3-CD79-B1A276B08126}"/>
              </a:ext>
            </a:extLst>
          </p:cNvPr>
          <p:cNvSpPr/>
          <p:nvPr/>
        </p:nvSpPr>
        <p:spPr>
          <a:xfrm>
            <a:off x="5019502" y="6421340"/>
            <a:ext cx="2245822" cy="43666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7798D3-665C-52F3-0B6F-F435F665D217}"/>
              </a:ext>
            </a:extLst>
          </p:cNvPr>
          <p:cNvSpPr txBox="1"/>
          <p:nvPr/>
        </p:nvSpPr>
        <p:spPr>
          <a:xfrm>
            <a:off x="346301" y="5177036"/>
            <a:ext cx="5175004" cy="184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kern="1200">
                <a:solidFill>
                  <a:schemeClr val="bg1"/>
                </a:solidFill>
                <a:latin typeface="Intel Clear"/>
              </a:rPr>
              <a:t>- Unit Price to be updated in </a:t>
            </a:r>
            <a:r>
              <a:rPr lang="en-US" sz="1200" kern="1200">
                <a:solidFill>
                  <a:srgbClr val="2113EB"/>
                </a:solidFill>
                <a:latin typeface="Intel Clear"/>
              </a:rPr>
              <a:t>Q3’24 during demand collection process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1EF4966-21FC-6BBC-2787-59B909ECD843}"/>
              </a:ext>
            </a:extLst>
          </p:cNvPr>
          <p:cNvSpPr txBox="1">
            <a:spLocks/>
          </p:cNvSpPr>
          <p:nvPr/>
        </p:nvSpPr>
        <p:spPr>
          <a:xfrm>
            <a:off x="346301" y="-54351"/>
            <a:ext cx="8949880" cy="89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1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sz="360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WCL - AIC</a:t>
            </a:r>
          </a:p>
        </p:txBody>
      </p:sp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DA5C0B68-E405-6A67-A333-9B1F4AC4E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072011"/>
              </p:ext>
            </p:extLst>
          </p:nvPr>
        </p:nvGraphicFramePr>
        <p:xfrm>
          <a:off x="346301" y="795078"/>
          <a:ext cx="7465759" cy="33223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4797199">
                  <a:extLst>
                    <a:ext uri="{9D8B030D-6E8A-4147-A177-3AD203B41FA5}">
                      <a16:colId xmlns:a16="http://schemas.microsoft.com/office/drawing/2014/main" val="2618203397"/>
                    </a:ext>
                  </a:extLst>
                </a:gridCol>
                <a:gridCol w="2668560">
                  <a:extLst>
                    <a:ext uri="{9D8B030D-6E8A-4147-A177-3AD203B41FA5}">
                      <a16:colId xmlns:a16="http://schemas.microsoft.com/office/drawing/2014/main" val="11109871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AIC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855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203 - USBC TI-PD RETIMERLESS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73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800 - USBC TI-REDRIVER+PPC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27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204 - USBC ANX-PD RETIMERLESS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773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801 - USBC ANX-REDRIVER+PPC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168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702 - USBC GBR RETIMER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831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103-USBC 40G RETIMER (TI)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03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PTL-P TCSS 600 -USBAREDRIVERLESS</a:t>
                      </a: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 b="0" i="0" u="none" strike="noStrike" kern="1200" cap="none" spc="0" baseline="0">
                        <a:solidFill>
                          <a:schemeClr val="bg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336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PTL-UH LITTLE MNT, 256GB, UFS-SAMSUNG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77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NON-STD,LITTLE MNT, 256GB, UFS-SKHYNIX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474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WCL-U TCSS CARD105C - TBT-40G RETIME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200">
                        <a:solidFill>
                          <a:schemeClr val="bg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257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a:t>AIC : PTL-UH DAUNTLESS/SERVO(H1DT) AIC FAB2</a:t>
                      </a:r>
                      <a:endParaRPr lang="en-US" sz="1200">
                        <a:effectLst/>
                        <a:latin typeface="+mn-lt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68580" marR="6858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200">
                          <a:solidFill>
                            <a:schemeClr val="bg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Chrome Specific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2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9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Custom 1">
      <a:dk1>
        <a:srgbClr val="FFFFFF"/>
      </a:dk1>
      <a:lt1>
        <a:srgbClr val="000000"/>
      </a:lt1>
      <a:dk2>
        <a:srgbClr val="525252"/>
      </a:dk2>
      <a:lt2>
        <a:srgbClr val="004A86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 _PPT_Template_Final_Blue.pptx" id="{8750B7C5-7717-4CC8-AC27-783A0E1BA29E}" vid="{6C183B76-2606-423B-9002-A64FA49A0906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0" ma:contentTypeDescription="Create a new document." ma:contentTypeScope="" ma:versionID="c4a53ce1d667c19bd4e46df8e97ab0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3ED84F-6B91-4310-AFAE-A1F2388C37CA}">
  <ds:schemaRefs>
    <ds:schemaRef ds:uri="2fcbe1ea-092d-4580-90bc-ff2d34cfdef5"/>
    <ds:schemaRef ds:uri="945491c0-4670-4533-8589-705302dffb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D208C01-FECB-4A29-93EF-D4C0ACF044BD}"/>
</file>

<file path=customXml/itemProps3.xml><?xml version="1.0" encoding="utf-8"?>
<ds:datastoreItem xmlns:ds="http://schemas.openxmlformats.org/officeDocument/2006/customXml" ds:itemID="{F13A797E-CC7C-4F3F-BB25-AB24C199DA1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b551b20-269b-42c3-82f9-0dc0b2d95177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21_BasicWhite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 Client Roadmap &amp; Milestones</dc:title>
  <dc:creator>Nalluri, Mahendra</dc:creator>
  <cp:keywords>CTPClassification=CTP_NT</cp:keywords>
  <cp:revision>1</cp:revision>
  <dcterms:created xsi:type="dcterms:W3CDTF">2020-10-15T13:39:31Z</dcterms:created>
  <dcterms:modified xsi:type="dcterms:W3CDTF">2024-08-08T15:58:35Z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2020-08-18 17:58:45Z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  <property fmtid="{D5CDD505-2E9C-101B-9397-08002B2CF9AE}" pid="9" name="MSIP_Label_3b551b20-269b-42c3-82f9-0dc0b2d95177_Enabled">
    <vt:lpwstr>True</vt:lpwstr>
  </property>
  <property fmtid="{D5CDD505-2E9C-101B-9397-08002B2CF9AE}" pid="10" name="MSIP_Label_3b551b20-269b-42c3-82f9-0dc0b2d95177_SiteId">
    <vt:lpwstr>46c98d88-e344-4ed4-8496-4ed7712e255d</vt:lpwstr>
  </property>
  <property fmtid="{D5CDD505-2E9C-101B-9397-08002B2CF9AE}" pid="11" name="MSIP_Label_3b551b20-269b-42c3-82f9-0dc0b2d95177_Owner">
    <vt:lpwstr>mahendra.nalluri@intel.com</vt:lpwstr>
  </property>
  <property fmtid="{D5CDD505-2E9C-101B-9397-08002B2CF9AE}" pid="12" name="MSIP_Label_3b551b20-269b-42c3-82f9-0dc0b2d95177_SetDate">
    <vt:lpwstr>2020-10-16T13:51:31.2009826Z</vt:lpwstr>
  </property>
  <property fmtid="{D5CDD505-2E9C-101B-9397-08002B2CF9AE}" pid="13" name="MSIP_Label_3b551b20-269b-42c3-82f9-0dc0b2d95177_Name">
    <vt:lpwstr>Intel Top Secret</vt:lpwstr>
  </property>
  <property fmtid="{D5CDD505-2E9C-101B-9397-08002B2CF9AE}" pid="14" name="MSIP_Label_3b551b20-269b-42c3-82f9-0dc0b2d95177_Application">
    <vt:lpwstr>Microsoft Azure Information Protection</vt:lpwstr>
  </property>
  <property fmtid="{D5CDD505-2E9C-101B-9397-08002B2CF9AE}" pid="15" name="MSIP_Label_3b551b20-269b-42c3-82f9-0dc0b2d95177_ActionId">
    <vt:lpwstr>c38ef818-9181-4b95-aad6-bd809c6bdfed</vt:lpwstr>
  </property>
  <property fmtid="{D5CDD505-2E9C-101B-9397-08002B2CF9AE}" pid="16" name="MSIP_Label_3b551b20-269b-42c3-82f9-0dc0b2d95177_Extended_MSFT_Method">
    <vt:lpwstr>Manual</vt:lpwstr>
  </property>
  <property fmtid="{D5CDD505-2E9C-101B-9397-08002B2CF9AE}" pid="17" name="Sensitivity">
    <vt:lpwstr>Intel Top Secret</vt:lpwstr>
  </property>
  <property fmtid="{D5CDD505-2E9C-101B-9397-08002B2CF9AE}" pid="18" name="MediaServiceImageTags">
    <vt:lpwstr/>
  </property>
  <property fmtid="{D5CDD505-2E9C-101B-9397-08002B2CF9AE}" pid="19" name="xd_ProgID">
    <vt:lpwstr/>
  </property>
  <property fmtid="{D5CDD505-2E9C-101B-9397-08002B2CF9AE}" pid="20" name="ComplianceAssetId">
    <vt:lpwstr/>
  </property>
  <property fmtid="{D5CDD505-2E9C-101B-9397-08002B2CF9AE}" pid="21" name="TemplateUrl">
    <vt:lpwstr/>
  </property>
  <property fmtid="{D5CDD505-2E9C-101B-9397-08002B2CF9AE}" pid="22" name="_ExtendedDescription">
    <vt:lpwstr/>
  </property>
  <property fmtid="{D5CDD505-2E9C-101B-9397-08002B2CF9AE}" pid="23" name="xd_Signature">
    <vt:bool>false</vt:bool>
  </property>
  <property fmtid="{D5CDD505-2E9C-101B-9397-08002B2CF9AE}" pid="24" name="TriggerFlowInfo">
    <vt:lpwstr/>
  </property>
  <property fmtid="{D5CDD505-2E9C-101B-9397-08002B2CF9AE}" pid="25" name="Order">
    <vt:r8>26200</vt:r8>
  </property>
  <property fmtid="{D5CDD505-2E9C-101B-9397-08002B2CF9AE}" pid="26" name="SharedWithUsers">
    <vt:lpwstr>329;#Prakash, Lakshmi</vt:lpwstr>
  </property>
  <property fmtid="{D5CDD505-2E9C-101B-9397-08002B2CF9AE}" pid="27" name="_SourceUrl">
    <vt:lpwstr/>
  </property>
  <property fmtid="{D5CDD505-2E9C-101B-9397-08002B2CF9AE}" pid="28" name="_SharedFileIndex">
    <vt:lpwstr/>
  </property>
</Properties>
</file>