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7" r:id="rId2"/>
  </p:sldMasterIdLst>
  <p:notesMasterIdLst>
    <p:notesMasterId r:id="rId19"/>
  </p:notesMasterIdLst>
  <p:sldIdLst>
    <p:sldId id="256" r:id="rId3"/>
    <p:sldId id="311" r:id="rId4"/>
    <p:sldId id="285" r:id="rId5"/>
    <p:sldId id="310" r:id="rId6"/>
    <p:sldId id="312" r:id="rId7"/>
    <p:sldId id="313" r:id="rId8"/>
    <p:sldId id="314" r:id="rId9"/>
    <p:sldId id="272" r:id="rId10"/>
    <p:sldId id="287" r:id="rId11"/>
    <p:sldId id="316" r:id="rId12"/>
    <p:sldId id="315" r:id="rId13"/>
    <p:sldId id="317" r:id="rId14"/>
    <p:sldId id="318" r:id="rId15"/>
    <p:sldId id="319" r:id="rId16"/>
    <p:sldId id="302" r:id="rId17"/>
    <p:sldId id="277" r:id="rId18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4CE2-1F3D-4AA3-8407-1E61F4E9FF4A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13BA5-CDEC-419D-A2F4-2BEA84E3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2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1200" y="1295400"/>
            <a:ext cx="10769600" cy="9906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447800"/>
            <a:ext cx="103632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572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4611" y="-12032"/>
            <a:ext cx="6117389" cy="77403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1389" y="-12032"/>
            <a:ext cx="6096000" cy="774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0800" y="2819400"/>
            <a:ext cx="457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56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0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1200" y="1295400"/>
            <a:ext cx="10769600" cy="9906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447800"/>
            <a:ext cx="103632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572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492876"/>
            <a:ext cx="1524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74611" y="-12032"/>
            <a:ext cx="6117389" cy="77403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21389" y="-12032"/>
            <a:ext cx="6096000" cy="774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60800" y="2819400"/>
            <a:ext cx="457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00643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8021" y="6496339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-233794" y="6460260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>
                <a:solidFill>
                  <a:schemeClr val="bg1"/>
                </a:solidFill>
                <a:latin typeface="+mn-lt"/>
                <a:cs typeface="+mn-cs"/>
              </a:rPr>
              <a:t>Deuskar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, Kumar,</a:t>
            </a:r>
            <a:r>
              <a:rPr lang="en-US" sz="1600" baseline="0" dirty="0">
                <a:solidFill>
                  <a:schemeClr val="bg1"/>
                </a:solidFill>
                <a:latin typeface="+mn-lt"/>
                <a:cs typeface="+mn-cs"/>
              </a:rPr>
              <a:t> and </a:t>
            </a:r>
            <a:r>
              <a:rPr lang="en-US" sz="1600" baseline="0" dirty="0" err="1">
                <a:solidFill>
                  <a:schemeClr val="bg1"/>
                </a:solidFill>
                <a:latin typeface="+mn-lt"/>
                <a:cs typeface="+mn-cs"/>
              </a:rPr>
              <a:t>Kuthuru</a:t>
            </a:r>
            <a:r>
              <a:rPr lang="en-US" sz="1600" baseline="0" dirty="0">
                <a:solidFill>
                  <a:schemeClr val="bg1"/>
                </a:solidFill>
                <a:latin typeface="+mn-lt"/>
                <a:cs typeface="+mn-cs"/>
              </a:rPr>
              <a:t> (2018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)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52601"/>
            <a:ext cx="11176000" cy="43735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780048"/>
            <a:ext cx="12010189" cy="743953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31282" y="6476999"/>
            <a:ext cx="4673600" cy="365125"/>
          </a:xfrm>
        </p:spPr>
        <p:txBody>
          <a:bodyPr/>
          <a:lstStyle>
            <a:lvl1pPr algn="l">
              <a:defRPr sz="1600"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sz="1600"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94400" y="-12032"/>
            <a:ext cx="6197600" cy="77403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8021" y="-12032"/>
            <a:ext cx="6096000" cy="792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0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1389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69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67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0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752601"/>
            <a:ext cx="11176000" cy="43735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780048"/>
            <a:ext cx="12010189" cy="743953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94400" y="-12032"/>
            <a:ext cx="6197600" cy="774032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-8021" y="-12032"/>
            <a:ext cx="6096000" cy="792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04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55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6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2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1389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1"/>
            <a:ext cx="56896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0" name="TextBox 9"/>
          <p:cNvSpPr txBox="1"/>
          <p:nvPr/>
        </p:nvSpPr>
        <p:spPr>
          <a:xfrm>
            <a:off x="1428752" y="6488114"/>
            <a:ext cx="4667249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Damodar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Rajbhandari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76401"/>
            <a:ext cx="5386917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906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76401"/>
            <a:ext cx="5389033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87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7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0" y="6477000"/>
            <a:ext cx="6096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6096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22400" y="6477000"/>
            <a:ext cx="46736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6096000" y="6492876"/>
            <a:ext cx="46736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10769600" y="6492876"/>
            <a:ext cx="14224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0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6840BC-632F-4EC4-9027-458637819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8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ISB Brown Bag,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C86840BC-632F-4EC4-9027-4586378194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0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06399" y="3270683"/>
            <a:ext cx="11176000" cy="26538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Prachi </a:t>
            </a:r>
            <a:r>
              <a:rPr lang="en-US" dirty="0" err="1">
                <a:solidFill>
                  <a:schemeClr val="tx1"/>
                </a:solidFill>
              </a:rPr>
              <a:t>Deuskar</a:t>
            </a:r>
            <a:r>
              <a:rPr lang="en-US" dirty="0">
                <a:solidFill>
                  <a:schemeClr val="tx1"/>
                </a:solidFill>
              </a:rPr>
              <a:t> (ISB)</a:t>
            </a:r>
            <a:r>
              <a:rPr lang="en-US" dirty="0"/>
              <a:t>, N</a:t>
            </a:r>
            <a:r>
              <a:rPr lang="en-US" dirty="0">
                <a:solidFill>
                  <a:schemeClr val="tx1"/>
                </a:solidFill>
              </a:rPr>
              <a:t>itin </a:t>
            </a:r>
            <a:r>
              <a:rPr lang="en-US" dirty="0"/>
              <a:t>K</a:t>
            </a:r>
            <a:r>
              <a:rPr lang="en-US" dirty="0">
                <a:solidFill>
                  <a:schemeClr val="tx1"/>
                </a:solidFill>
              </a:rPr>
              <a:t>umar (ISB), and Adarsh </a:t>
            </a:r>
            <a:r>
              <a:rPr lang="en-US" dirty="0" err="1">
                <a:solidFill>
                  <a:schemeClr val="tx1"/>
                </a:solidFill>
              </a:rPr>
              <a:t>Kuthuru</a:t>
            </a:r>
            <a:r>
              <a:rPr lang="en-US" dirty="0">
                <a:solidFill>
                  <a:schemeClr val="tx1"/>
                </a:solidFill>
              </a:rPr>
              <a:t> (ISB)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Brown Bag, ISB 2018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95" y="1929161"/>
            <a:ext cx="12010189" cy="1089103"/>
          </a:xfrm>
        </p:spPr>
        <p:txBody>
          <a:bodyPr>
            <a:normAutofit/>
          </a:bodyPr>
          <a:lstStyle/>
          <a:p>
            <a:pPr algn="ctr"/>
            <a:r>
              <a:rPr lang="en-US" sz="5400" b="1" u="sng" dirty="0">
                <a:solidFill>
                  <a:srgbClr val="0070C0"/>
                </a:solidFill>
              </a:rPr>
              <a:t>Time Variation in Betting-Against-Beta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z="1200" smtClean="0"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279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1205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Conditional BAB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Invest in BAB if lagged market return &gt;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Invest in risk-free asset if lagged market return &lt; 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Why this strategy?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Motivated from mutual fund risk-taking literature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BAB strategy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42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Table 3, Conditional BAB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F57401-C52E-4778-AFF0-EF6992A21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953471"/>
              </p:ext>
            </p:extLst>
          </p:nvPr>
        </p:nvGraphicFramePr>
        <p:xfrm>
          <a:off x="1097280" y="1524001"/>
          <a:ext cx="10142221" cy="4981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7826">
                  <a:extLst>
                    <a:ext uri="{9D8B030D-6E8A-4147-A177-3AD203B41FA5}">
                      <a16:colId xmlns:a16="http://schemas.microsoft.com/office/drawing/2014/main" val="2355188495"/>
                    </a:ext>
                  </a:extLst>
                </a:gridCol>
                <a:gridCol w="2603518">
                  <a:extLst>
                    <a:ext uri="{9D8B030D-6E8A-4147-A177-3AD203B41FA5}">
                      <a16:colId xmlns:a16="http://schemas.microsoft.com/office/drawing/2014/main" val="4037710108"/>
                    </a:ext>
                  </a:extLst>
                </a:gridCol>
                <a:gridCol w="2875372">
                  <a:extLst>
                    <a:ext uri="{9D8B030D-6E8A-4147-A177-3AD203B41FA5}">
                      <a16:colId xmlns:a16="http://schemas.microsoft.com/office/drawing/2014/main" val="4278935633"/>
                    </a:ext>
                  </a:extLst>
                </a:gridCol>
                <a:gridCol w="1787959">
                  <a:extLst>
                    <a:ext uri="{9D8B030D-6E8A-4147-A177-3AD203B41FA5}">
                      <a16:colId xmlns:a16="http://schemas.microsoft.com/office/drawing/2014/main" val="1866518767"/>
                    </a:ext>
                  </a:extLst>
                </a:gridCol>
                <a:gridCol w="407780">
                  <a:extLst>
                    <a:ext uri="{9D8B030D-6E8A-4147-A177-3AD203B41FA5}">
                      <a16:colId xmlns:a16="http://schemas.microsoft.com/office/drawing/2014/main" val="534857756"/>
                    </a:ext>
                  </a:extLst>
                </a:gridCol>
                <a:gridCol w="529766">
                  <a:extLst>
                    <a:ext uri="{9D8B030D-6E8A-4147-A177-3AD203B41FA5}">
                      <a16:colId xmlns:a16="http://schemas.microsoft.com/office/drawing/2014/main" val="60313466"/>
                    </a:ext>
                  </a:extLst>
                </a:gridCol>
              </a:tblGrid>
              <a:tr h="18900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Full sample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extLst>
                  <a:ext uri="{0D108BD9-81ED-4DB2-BD59-A6C34878D82A}">
                    <a16:rowId xmlns:a16="http://schemas.microsoft.com/office/drawing/2014/main" val="2776396530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Country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Avg BAB return (Following Mkt ret &lt; 0)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Avg ret of the rest (Following Mkt ret &gt;= 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Difference in returns(B-C)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tstat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pvalue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3734779146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AUSTRALIA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0.377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2.361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1.984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3.950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3565605485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AUSTRIA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0.659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1.108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0.640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2430405195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BELGIUM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0.798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0.910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1320744358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CANADA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2.431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1.974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3.360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1954371609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SWITZERLAND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0.752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0.722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-0.030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0.540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0.587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3557143645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GERMANY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1.181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1.370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1104808111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DENMARK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1.061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0.844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1.690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162742755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SPAIN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-0.152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1.163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2289387079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FINLAND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1.404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1.550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0.122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359356411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FRANCE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0.376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1.461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2.570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3823614410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UNITED KINGDOM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-1.227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2.992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6.250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1692194230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GREECE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-0.239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1.947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3653344772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HONGKONG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-0.441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3.056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3.497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5.300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2484165667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IRELAND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-1.064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2.244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3.308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2.400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2126383954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ISRAEL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-0.464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2.409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2.874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5.010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4071316930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ITALY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-0.199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1.641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3948027767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JAPAN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-0.563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1.120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3.680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1289595203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NETHERLANDS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0.479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1.263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0.785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0.730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3980194027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NORWAY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1.062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1.790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498931917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NEWZEALAND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0.485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1340224858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PORTUGAL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0.481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1.880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1.399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0.627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2337309044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SINGAPORE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0.324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1.761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1.437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3.210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729063594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SWEDEN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0.928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1.330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0.403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0.230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0.820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2783977086"/>
                  </a:ext>
                </a:extLst>
              </a:tr>
              <a:tr h="1890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UNITED STATES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-0.019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1.068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1.087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5.240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8704" marR="8704" marT="8704" marB="0" anchor="ctr"/>
                </a:tc>
                <a:extLst>
                  <a:ext uri="{0D108BD9-81ED-4DB2-BD59-A6C34878D82A}">
                    <a16:rowId xmlns:a16="http://schemas.microsoft.com/office/drawing/2014/main" val="838871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723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42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Cumulative returns in various markets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A117F-1C64-4387-830C-4D956BB9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4" y="1827076"/>
            <a:ext cx="4455896" cy="4250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4B33B-8FC3-4451-9398-F6F4558B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493" y="1866039"/>
            <a:ext cx="4013308" cy="4319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FB16ED-E4EE-4CEB-B0F7-1B0AAC99D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304" y="1866039"/>
            <a:ext cx="3648873" cy="431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1205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Table 4, performance statistics, 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BAB0A7-718F-4FE4-9F34-E0E704578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364591"/>
              </p:ext>
            </p:extLst>
          </p:nvPr>
        </p:nvGraphicFramePr>
        <p:xfrm>
          <a:off x="1036320" y="1957441"/>
          <a:ext cx="9269727" cy="41205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8513">
                  <a:extLst>
                    <a:ext uri="{9D8B030D-6E8A-4147-A177-3AD203B41FA5}">
                      <a16:colId xmlns:a16="http://schemas.microsoft.com/office/drawing/2014/main" val="2727302248"/>
                    </a:ext>
                  </a:extLst>
                </a:gridCol>
                <a:gridCol w="1320255">
                  <a:extLst>
                    <a:ext uri="{9D8B030D-6E8A-4147-A177-3AD203B41FA5}">
                      <a16:colId xmlns:a16="http://schemas.microsoft.com/office/drawing/2014/main" val="3643719909"/>
                    </a:ext>
                  </a:extLst>
                </a:gridCol>
                <a:gridCol w="1425037">
                  <a:extLst>
                    <a:ext uri="{9D8B030D-6E8A-4147-A177-3AD203B41FA5}">
                      <a16:colId xmlns:a16="http://schemas.microsoft.com/office/drawing/2014/main" val="3942146535"/>
                    </a:ext>
                  </a:extLst>
                </a:gridCol>
                <a:gridCol w="1872107">
                  <a:extLst>
                    <a:ext uri="{9D8B030D-6E8A-4147-A177-3AD203B41FA5}">
                      <a16:colId xmlns:a16="http://schemas.microsoft.com/office/drawing/2014/main" val="483403633"/>
                    </a:ext>
                  </a:extLst>
                </a:gridCol>
                <a:gridCol w="1068778">
                  <a:extLst>
                    <a:ext uri="{9D8B030D-6E8A-4147-A177-3AD203B41FA5}">
                      <a16:colId xmlns:a16="http://schemas.microsoft.com/office/drawing/2014/main" val="682773592"/>
                    </a:ext>
                  </a:extLst>
                </a:gridCol>
                <a:gridCol w="1425037">
                  <a:extLst>
                    <a:ext uri="{9D8B030D-6E8A-4147-A177-3AD203B41FA5}">
                      <a16:colId xmlns:a16="http://schemas.microsoft.com/office/drawing/2014/main" val="2828335219"/>
                    </a:ext>
                  </a:extLst>
                </a:gridCol>
              </a:tblGrid>
              <a:tr h="31696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+mj-lt"/>
                        </a:rPr>
                        <a:t>Large Cap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j-lt"/>
                        </a:rPr>
                        <a:t>Full 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197159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Cond BAB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Cond BAB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3919444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3124605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Tstat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(3.38)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(4.80)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(7.66)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(11.29)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0211022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0303160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3.23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8166625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Vol (downside)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171145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Skewness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-1.85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-1.55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2475672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 percentile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-10.45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-8.88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-8.73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-6.72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7611110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Min Ret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-36.66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-25.91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highlight>
                            <a:srgbClr val="FFFF00"/>
                          </a:highlight>
                        </a:rPr>
                        <a:t>-25.19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-16.06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12447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3212750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Sharpe ratio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1.20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3775654"/>
                  </a:ext>
                </a:extLst>
              </a:tr>
              <a:tr h="316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Sortino</a:t>
                      </a:r>
                      <a:r>
                        <a:rPr lang="en-US" sz="1600" u="none" strike="noStrike" dirty="0">
                          <a:effectLst/>
                        </a:rPr>
                        <a:t> ratio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7461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8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1205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Table 5, alphas, 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CCD8EF-FD10-445E-A7FF-9E1551212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88756"/>
              </p:ext>
            </p:extLst>
          </p:nvPr>
        </p:nvGraphicFramePr>
        <p:xfrm>
          <a:off x="1504950" y="2143124"/>
          <a:ext cx="9115424" cy="380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7257">
                  <a:extLst>
                    <a:ext uri="{9D8B030D-6E8A-4147-A177-3AD203B41FA5}">
                      <a16:colId xmlns:a16="http://schemas.microsoft.com/office/drawing/2014/main" val="1962391042"/>
                    </a:ext>
                  </a:extLst>
                </a:gridCol>
                <a:gridCol w="969875">
                  <a:extLst>
                    <a:ext uri="{9D8B030D-6E8A-4147-A177-3AD203B41FA5}">
                      <a16:colId xmlns:a16="http://schemas.microsoft.com/office/drawing/2014/main" val="716277737"/>
                    </a:ext>
                  </a:extLst>
                </a:gridCol>
                <a:gridCol w="1433729">
                  <a:extLst>
                    <a:ext uri="{9D8B030D-6E8A-4147-A177-3AD203B41FA5}">
                      <a16:colId xmlns:a16="http://schemas.microsoft.com/office/drawing/2014/main" val="2655035297"/>
                    </a:ext>
                  </a:extLst>
                </a:gridCol>
                <a:gridCol w="990959">
                  <a:extLst>
                    <a:ext uri="{9D8B030D-6E8A-4147-A177-3AD203B41FA5}">
                      <a16:colId xmlns:a16="http://schemas.microsoft.com/office/drawing/2014/main" val="1806225137"/>
                    </a:ext>
                  </a:extLst>
                </a:gridCol>
                <a:gridCol w="969875">
                  <a:extLst>
                    <a:ext uri="{9D8B030D-6E8A-4147-A177-3AD203B41FA5}">
                      <a16:colId xmlns:a16="http://schemas.microsoft.com/office/drawing/2014/main" val="2965931836"/>
                    </a:ext>
                  </a:extLst>
                </a:gridCol>
                <a:gridCol w="1433729">
                  <a:extLst>
                    <a:ext uri="{9D8B030D-6E8A-4147-A177-3AD203B41FA5}">
                      <a16:colId xmlns:a16="http://schemas.microsoft.com/office/drawing/2014/main" val="387343887"/>
                    </a:ext>
                  </a:extLst>
                </a:gridCol>
              </a:tblGrid>
              <a:tr h="38004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Large Cap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Full Sample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308403"/>
                  </a:ext>
                </a:extLst>
              </a:tr>
              <a:tr h="38004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Cond BAB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BAB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Cond BAB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4843150"/>
                  </a:ext>
                </a:extLst>
              </a:tr>
              <a:tr h="380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CAPM Alpha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7695995"/>
                  </a:ext>
                </a:extLst>
              </a:tr>
              <a:tr h="38004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(4.06)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(4.83)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(7.65)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(11.03)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4015563"/>
                  </a:ext>
                </a:extLst>
              </a:tr>
              <a:tr h="380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Three Factor Alpha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0.41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1.02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4289818"/>
                  </a:ext>
                </a:extLst>
              </a:tr>
              <a:tr h="38004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(3.12)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(4.17)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(6.60)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(10.25)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9195283"/>
                  </a:ext>
                </a:extLst>
              </a:tr>
              <a:tr h="380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Four Factor Alpha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5300607"/>
                  </a:ext>
                </a:extLst>
              </a:tr>
              <a:tr h="38004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(1.67)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(2.68)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(5.11)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(8.89)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6460688"/>
                  </a:ext>
                </a:extLst>
              </a:tr>
              <a:tr h="38004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Five Factor Alpha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0.29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4068024"/>
                  </a:ext>
                </a:extLst>
              </a:tr>
              <a:tr h="380048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highlight>
                            <a:srgbClr val="FFFF00"/>
                          </a:highlight>
                        </a:rPr>
                        <a:t>(0.94)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(2.69)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(4.64)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(8.83)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6016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41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13173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 far, we have established time-variation in BAB.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To-do: analyze international markets for large-cap only.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But what causes this time-variation?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u="sng" dirty="0"/>
              <a:t>Hypothesis: long-only funds buy high-</a:t>
            </a:r>
            <a:r>
              <a:rPr lang="el-GR" sz="2400" b="1" u="sng" dirty="0"/>
              <a:t>β</a:t>
            </a:r>
            <a:r>
              <a:rPr lang="en-US" sz="2400" b="1" u="sng" dirty="0"/>
              <a:t> stocks following negative market returns, as these funds also earn negative return.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Link portfolio re-balancing to time-variation in BAB.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Other to-do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Alternative explanations: time-variation in leverage constraints and lottery demand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Cross-sectional implications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Funds with high AUM should impact greater variation in BAB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Is it linked to manager tenure?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Business cycle related variation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Do we observe similar behavior in recessions and expansions?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 list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0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76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8000" dirty="0"/>
              <a:t>Thank you</a:t>
            </a:r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1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4059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4400" b="1" dirty="0"/>
              <a:t>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b="1" dirty="0"/>
              <a:t>Central Idea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b="1" dirty="0"/>
              <a:t>Data/Sample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b="1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400" b="1" dirty="0"/>
              <a:t>To-do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5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405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Empirical limitation of CAPM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SML (Expected Returns vs beta) is flatter than implied by CAPM.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How can this be exploited?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Frazzini</a:t>
            </a:r>
            <a:r>
              <a:rPr lang="en-US" sz="2400" dirty="0"/>
              <a:t> and Pedersen (2014): betting-against-beta (BAB) factor.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Robust evidence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BAB works in all markets and asset classes.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Betting-Against-Beta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4059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Betting-Against-Beta Construction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A3114-6F22-4D69-BF26-2AF17005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57652"/>
            <a:ext cx="98456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8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4059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Leverage constraints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Constrained investors have high demand for high-</a:t>
            </a:r>
            <a:r>
              <a:rPr lang="el-GR" sz="2400" dirty="0"/>
              <a:t>β</a:t>
            </a:r>
            <a:r>
              <a:rPr lang="en-US" sz="2400" dirty="0"/>
              <a:t> stocks.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Preference for lottery stocks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Investors have a “taste” for lottery like stocks. They invest in high volatility stocks.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Benchmarking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Benchmarking induces managers to invest in high-</a:t>
            </a:r>
            <a:r>
              <a:rPr lang="el-GR" sz="2400" dirty="0"/>
              <a:t>β</a:t>
            </a:r>
            <a:r>
              <a:rPr lang="en-US" sz="2400" dirty="0"/>
              <a:t> stocks.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Betting-Against-Beta (Explanations)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1205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Is there a time-variation in BAB factor returns</a:t>
            </a:r>
            <a:r>
              <a:rPr lang="en-US" sz="2000" dirty="0"/>
              <a:t>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Yes, there is.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Ret(BAB) = f(lagged market return).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What causes this time-variation?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We propose a mechanism.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First study to explicitly link portfolio re-balancing by fund managers to BAB factor premium.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Explaining the time-variation in BAB can shed light on the underlying explanation for BAB premium.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Idea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7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5754" y="1737360"/>
            <a:ext cx="9959926" cy="41205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Academic literature on BAB in recent years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Baker, Bradley and </a:t>
            </a:r>
            <a:r>
              <a:rPr lang="en-US" sz="2000" dirty="0" err="1"/>
              <a:t>Wurgler</a:t>
            </a:r>
            <a:r>
              <a:rPr lang="en-US" sz="2000" dirty="0"/>
              <a:t> (2011), </a:t>
            </a:r>
            <a:r>
              <a:rPr lang="en-US" sz="2000" dirty="0" err="1"/>
              <a:t>Asness</a:t>
            </a:r>
            <a:r>
              <a:rPr lang="en-US" sz="2000" dirty="0"/>
              <a:t>, </a:t>
            </a:r>
            <a:r>
              <a:rPr lang="en-US" sz="2000" dirty="0" err="1"/>
              <a:t>Frazzini</a:t>
            </a:r>
            <a:r>
              <a:rPr lang="en-US" sz="2000" dirty="0"/>
              <a:t> and Pedersen (2012), </a:t>
            </a:r>
            <a:r>
              <a:rPr lang="en-US" sz="2000" dirty="0" err="1"/>
              <a:t>Frazzini</a:t>
            </a:r>
            <a:r>
              <a:rPr lang="en-US" sz="2000" dirty="0"/>
              <a:t> and Pedersen (2014), </a:t>
            </a:r>
            <a:r>
              <a:rPr lang="en-US" sz="2000" dirty="0" err="1"/>
              <a:t>Asness</a:t>
            </a:r>
            <a:r>
              <a:rPr lang="en-US" sz="2000" dirty="0"/>
              <a:t>, </a:t>
            </a:r>
            <a:r>
              <a:rPr lang="en-US" sz="2000" dirty="0" err="1"/>
              <a:t>Frazzini</a:t>
            </a:r>
            <a:r>
              <a:rPr lang="en-US" sz="2000" dirty="0"/>
              <a:t> and Pedersen (2014), Bali et al (2017), </a:t>
            </a:r>
            <a:r>
              <a:rPr lang="en-US" sz="2000" dirty="0" err="1"/>
              <a:t>Christoffersen</a:t>
            </a:r>
            <a:r>
              <a:rPr lang="en-US" sz="2000" dirty="0"/>
              <a:t> and </a:t>
            </a:r>
            <a:r>
              <a:rPr lang="en-US" sz="2000" dirty="0" err="1"/>
              <a:t>Simutin</a:t>
            </a:r>
            <a:r>
              <a:rPr lang="en-US" sz="2000" dirty="0"/>
              <a:t> (2017), </a:t>
            </a:r>
            <a:r>
              <a:rPr lang="en-US" sz="2000" dirty="0" err="1"/>
              <a:t>Boguth</a:t>
            </a:r>
            <a:r>
              <a:rPr lang="en-US" sz="2000" dirty="0"/>
              <a:t> and </a:t>
            </a:r>
            <a:r>
              <a:rPr lang="en-US" sz="2000" dirty="0" err="1"/>
              <a:t>Simutin</a:t>
            </a:r>
            <a:r>
              <a:rPr lang="en-US" sz="2000" dirty="0"/>
              <a:t> (2018).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Industry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As of Oct 2017, there were 7 ETFs with at least $1 billion in AUMs based on low volatility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780048"/>
            <a:ext cx="12010189" cy="743953"/>
          </a:xfrm>
        </p:spPr>
        <p:txBody>
          <a:bodyPr/>
          <a:lstStyle/>
          <a:p>
            <a:r>
              <a:rPr lang="en-US" sz="4000" dirty="0"/>
              <a:t>Relevance - Is it worth studying time-variation in BAB?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D1CBB-07B0-4F44-AC4B-C0BFD3348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55" y="4476342"/>
            <a:ext cx="6840195" cy="18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2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168" y="1737360"/>
            <a:ext cx="9977511" cy="41229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– Table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EDE5E3-6BFC-474F-A19A-ECA505A82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14885"/>
              </p:ext>
            </p:extLst>
          </p:nvPr>
        </p:nvGraphicFramePr>
        <p:xfrm>
          <a:off x="546661" y="1539878"/>
          <a:ext cx="11140510" cy="49485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410">
                  <a:extLst>
                    <a:ext uri="{9D8B030D-6E8A-4147-A177-3AD203B41FA5}">
                      <a16:colId xmlns:a16="http://schemas.microsoft.com/office/drawing/2014/main" val="2475396982"/>
                    </a:ext>
                  </a:extLst>
                </a:gridCol>
                <a:gridCol w="987624">
                  <a:extLst>
                    <a:ext uri="{9D8B030D-6E8A-4147-A177-3AD203B41FA5}">
                      <a16:colId xmlns:a16="http://schemas.microsoft.com/office/drawing/2014/main" val="1121771806"/>
                    </a:ext>
                  </a:extLst>
                </a:gridCol>
                <a:gridCol w="1305766">
                  <a:extLst>
                    <a:ext uri="{9D8B030D-6E8A-4147-A177-3AD203B41FA5}">
                      <a16:colId xmlns:a16="http://schemas.microsoft.com/office/drawing/2014/main" val="2262146107"/>
                    </a:ext>
                  </a:extLst>
                </a:gridCol>
                <a:gridCol w="586489">
                  <a:extLst>
                    <a:ext uri="{9D8B030D-6E8A-4147-A177-3AD203B41FA5}">
                      <a16:colId xmlns:a16="http://schemas.microsoft.com/office/drawing/2014/main" val="1677513311"/>
                    </a:ext>
                  </a:extLst>
                </a:gridCol>
                <a:gridCol w="531159">
                  <a:extLst>
                    <a:ext uri="{9D8B030D-6E8A-4147-A177-3AD203B41FA5}">
                      <a16:colId xmlns:a16="http://schemas.microsoft.com/office/drawing/2014/main" val="2673029446"/>
                    </a:ext>
                  </a:extLst>
                </a:gridCol>
                <a:gridCol w="531159">
                  <a:extLst>
                    <a:ext uri="{9D8B030D-6E8A-4147-A177-3AD203B41FA5}">
                      <a16:colId xmlns:a16="http://schemas.microsoft.com/office/drawing/2014/main" val="1389482047"/>
                    </a:ext>
                  </a:extLst>
                </a:gridCol>
                <a:gridCol w="439865">
                  <a:extLst>
                    <a:ext uri="{9D8B030D-6E8A-4147-A177-3AD203B41FA5}">
                      <a16:colId xmlns:a16="http://schemas.microsoft.com/office/drawing/2014/main" val="3555921749"/>
                    </a:ext>
                  </a:extLst>
                </a:gridCol>
                <a:gridCol w="904630">
                  <a:extLst>
                    <a:ext uri="{9D8B030D-6E8A-4147-A177-3AD203B41FA5}">
                      <a16:colId xmlns:a16="http://schemas.microsoft.com/office/drawing/2014/main" val="268673978"/>
                    </a:ext>
                  </a:extLst>
                </a:gridCol>
                <a:gridCol w="971025">
                  <a:extLst>
                    <a:ext uri="{9D8B030D-6E8A-4147-A177-3AD203B41FA5}">
                      <a16:colId xmlns:a16="http://schemas.microsoft.com/office/drawing/2014/main" val="2734921340"/>
                    </a:ext>
                  </a:extLst>
                </a:gridCol>
                <a:gridCol w="489664">
                  <a:extLst>
                    <a:ext uri="{9D8B030D-6E8A-4147-A177-3AD203B41FA5}">
                      <a16:colId xmlns:a16="http://schemas.microsoft.com/office/drawing/2014/main" val="4205904335"/>
                    </a:ext>
                  </a:extLst>
                </a:gridCol>
                <a:gridCol w="439865">
                  <a:extLst>
                    <a:ext uri="{9D8B030D-6E8A-4147-A177-3AD203B41FA5}">
                      <a16:colId xmlns:a16="http://schemas.microsoft.com/office/drawing/2014/main" val="1105870895"/>
                    </a:ext>
                  </a:extLst>
                </a:gridCol>
                <a:gridCol w="904630">
                  <a:extLst>
                    <a:ext uri="{9D8B030D-6E8A-4147-A177-3AD203B41FA5}">
                      <a16:colId xmlns:a16="http://schemas.microsoft.com/office/drawing/2014/main" val="869392017"/>
                    </a:ext>
                  </a:extLst>
                </a:gridCol>
                <a:gridCol w="1153612">
                  <a:extLst>
                    <a:ext uri="{9D8B030D-6E8A-4147-A177-3AD203B41FA5}">
                      <a16:colId xmlns:a16="http://schemas.microsoft.com/office/drawing/2014/main" val="469486821"/>
                    </a:ext>
                  </a:extLst>
                </a:gridCol>
                <a:gridCol w="1153612">
                  <a:extLst>
                    <a:ext uri="{9D8B030D-6E8A-4147-A177-3AD203B41FA5}">
                      <a16:colId xmlns:a16="http://schemas.microsoft.com/office/drawing/2014/main" val="1876790347"/>
                    </a:ext>
                  </a:extLst>
                </a:gridCol>
              </a:tblGrid>
              <a:tr h="14474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Full sample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Large cap sample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38736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Country code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Country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Local market Index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Start_year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End_year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#Stocks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Avg </a:t>
                      </a:r>
                      <a:r>
                        <a:rPr lang="en-US" sz="900" u="none" strike="noStrike" dirty="0" err="1">
                          <a:effectLst/>
                        </a:rPr>
                        <a:t>MktCap</a:t>
                      </a:r>
                      <a:r>
                        <a:rPr lang="en-US" sz="900" u="none" strike="noStrike" dirty="0">
                          <a:effectLst/>
                        </a:rPr>
                        <a:t> ($B)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 MktCap ($B)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#Stocks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Avg MktCap ($B)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Total MktCap ($B)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% of Full Sample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3494366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AUS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MSCI-AUSTRALIA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680.78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560.97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0084783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AUSTRIA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MSCI-AUSTRIA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242.55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5.84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238.04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587253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BELGIUM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MSCI-BELGIUM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269.52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246.71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4662587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BRAZIL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MSCI-BRAZIL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1194.97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15.40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995.84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8501427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CANADA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MSCI-CANADA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989.24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783.52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0204476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SWITZERLAND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MSCI-SWITZERLAND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113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637.68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12.14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550.09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42565123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CHILE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MSCI-CHILE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131.22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126.68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6450274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GERMANY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MSCI-GERMANY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829.52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13.15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697.04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3844843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DNK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DENMARK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MSCI-DENMARK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109.58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127.33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9685142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SPAIN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MSCI-SPAIN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1985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584.56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9.44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470.57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2169640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FINLAND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MSCI-FINLAND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261.06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8.81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261.82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94412420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FRANCE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MSCI-FRANCE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928.57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9.38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703.50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2217977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GBR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UNITED KINGDOM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MSCI-UNITED KINGDOM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1985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1190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1364.74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16.66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1132.42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665851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GREECE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MSCI-GREECE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1988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170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108.00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97.08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0445702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HKG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HONGKONG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MSCI-HONGKONG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634.43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2.68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550.16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8810033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INDIA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MSCI-INDIA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1988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2018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1257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0.60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549.84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308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1.51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485.98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0.94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3578228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IRL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IRELAND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MSCI-IRELAND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284.37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258.29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8415356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ISR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ISRAEL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MSCI-ISRAEL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98.99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94.11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7225085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ITA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ITALY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MSCI-ITALY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453.28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5.61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419.83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422119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JPN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JAPAN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MSCI-JAPAN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1553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680.54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567.69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0362072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MEXICO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MSCI-MEXICO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230.88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224.63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0231586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MALAYSIA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MSCI-MALAYSIA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238.87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226.95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8532918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NLD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NETHERLANDS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MSCI-NETHERLANDS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5.09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742.03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15.59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733.87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0.94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58069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NORWAY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MSCI-NORWAY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135.29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128.99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765706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NZL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NEWZEALAND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MSCI-NEWZEALAND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76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45.81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43.77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0.88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9357580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PRT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PORTUGAL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MSCI-PORTUGAL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54.01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52.20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1262684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SGP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SINGAPORE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MSCI-SINGAPORE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243.60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1.79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226.46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0.89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50775078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SWE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SWEDEN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MSCI-SWEDEN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265.56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253.33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2388645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THAILAND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MSCI-THAILAND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208.08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203.35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0.95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2479956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TWN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TAIWAN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MSCI-TAIWAN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0.62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472.54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439.49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0.92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1649196"/>
                  </a:ext>
                </a:extLst>
              </a:tr>
              <a:tr h="172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ZAF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SOUTHAFRICA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MSCI-SOUTHAFRICA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512.74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87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5.17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427.18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0.86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0699242"/>
                  </a:ext>
                </a:extLst>
              </a:tr>
              <a:tr h="1447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USA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UNITED STATES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CRSP-VW INDEX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1928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2784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1.44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3883.85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1871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2.37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3328.75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0.87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5315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94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6942"/>
            <a:ext cx="10058400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Table 2, FP 2014 replication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ISB Brown Bag,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40BC-632F-4EC4-9027-45863781940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16F5CB-4586-43B0-B57E-304780B30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523388"/>
              </p:ext>
            </p:extLst>
          </p:nvPr>
        </p:nvGraphicFramePr>
        <p:xfrm>
          <a:off x="676276" y="1619250"/>
          <a:ext cx="10848976" cy="46958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637">
                  <a:extLst>
                    <a:ext uri="{9D8B030D-6E8A-4147-A177-3AD203B41FA5}">
                      <a16:colId xmlns:a16="http://schemas.microsoft.com/office/drawing/2014/main" val="1040681714"/>
                    </a:ext>
                  </a:extLst>
                </a:gridCol>
                <a:gridCol w="1067829">
                  <a:extLst>
                    <a:ext uri="{9D8B030D-6E8A-4147-A177-3AD203B41FA5}">
                      <a16:colId xmlns:a16="http://schemas.microsoft.com/office/drawing/2014/main" val="202089827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7958832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71908734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64755176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9243446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31703662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931595489"/>
                    </a:ext>
                  </a:extLst>
                </a:gridCol>
                <a:gridCol w="722099">
                  <a:extLst>
                    <a:ext uri="{9D8B030D-6E8A-4147-A177-3AD203B41FA5}">
                      <a16:colId xmlns:a16="http://schemas.microsoft.com/office/drawing/2014/main" val="399637264"/>
                    </a:ext>
                  </a:extLst>
                </a:gridCol>
                <a:gridCol w="722099">
                  <a:extLst>
                    <a:ext uri="{9D8B030D-6E8A-4147-A177-3AD203B41FA5}">
                      <a16:colId xmlns:a16="http://schemas.microsoft.com/office/drawing/2014/main" val="3682000464"/>
                    </a:ext>
                  </a:extLst>
                </a:gridCol>
                <a:gridCol w="1194744">
                  <a:extLst>
                    <a:ext uri="{9D8B030D-6E8A-4147-A177-3AD203B41FA5}">
                      <a16:colId xmlns:a16="http://schemas.microsoft.com/office/drawing/2014/main" val="4088081454"/>
                    </a:ext>
                  </a:extLst>
                </a:gridCol>
                <a:gridCol w="1190368">
                  <a:extLst>
                    <a:ext uri="{9D8B030D-6E8A-4147-A177-3AD203B41FA5}">
                      <a16:colId xmlns:a16="http://schemas.microsoft.com/office/drawing/2014/main" val="219820685"/>
                    </a:ext>
                  </a:extLst>
                </a:gridCol>
              </a:tblGrid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Portfolio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1(Low Beta)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10(High Beta)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BAB Portfolio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2597160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Excess returns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1.282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1.279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1.331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1.295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1.377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1.403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1.390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1.469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1.353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1.346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8012942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(9.659)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(8.056)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(7.265)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(6.699)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(6.308)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(5.899)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(5.443)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(5.339)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(4.404)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(3.608)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(7.657)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8144157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435896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CAPM Alpha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-0.265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2553318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(6.658)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(5.694)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(4.935)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(4.658)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(3.698)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(2.839)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(2.323)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(1.744)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(0.366)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(-1.079)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(7.648)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679944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5663030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Three Factor Alpha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0.339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0.243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0.154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-0.031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-0.209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-0.581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8045118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(6.138)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(5.084)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(4.463)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(3.972)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(2.594)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(1.192)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(0.367)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(-0.370)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(-2.061)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(-3.236)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(6.601)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252861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7878570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Four Factor Alpha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0.183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0.151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-0.113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42080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(6.318)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(5.386)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(5.023)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(4.806)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(3.424)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(2.859)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(2.294)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(2.049)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(0.428)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(-0.702)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(5.114)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6351367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Five Factor Alpha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0.250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0.207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0.180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0.032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-0.088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-0.223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7209178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(5.587)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(3.860)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(3.427)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(3.082)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(1.652)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(1.042)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(0.485)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(0.122)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(-0.884)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(-1.284)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(4.638)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2004366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940162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Beta (Ex ante)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0.619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0.793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1.214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1.317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1.457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1.784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785898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Beta (realized)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0.949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1.097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1.166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1.272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1.371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1.482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1.772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-0.056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125755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Volatility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4.346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5.199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6.330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7.153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7.791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8.363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9.014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10.062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12.218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3.233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6729587"/>
                  </a:ext>
                </a:extLst>
              </a:tr>
              <a:tr h="247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Sharpe Ratio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0.802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0.609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0.558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0.501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0.459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0.371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0.303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0.810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5928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82358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IntroductiontoReciprocalLattice</Template>
  <TotalTime>5289</TotalTime>
  <Words>1680</Words>
  <Application>Microsoft Office PowerPoint</Application>
  <PresentationFormat>Widescreen</PresentationFormat>
  <Paragraphs>977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Wingdings</vt:lpstr>
      <vt:lpstr>Beamer_Presentation_template</vt:lpstr>
      <vt:lpstr>1_Beamer_Presentation_template</vt:lpstr>
      <vt:lpstr>Time Variation in Betting-Against-Beta</vt:lpstr>
      <vt:lpstr>Outline</vt:lpstr>
      <vt:lpstr>Background: Betting-Against-Beta</vt:lpstr>
      <vt:lpstr>Background: Betting-Against-Beta Construction</vt:lpstr>
      <vt:lpstr>Background: Betting-Against-Beta (Explanations)</vt:lpstr>
      <vt:lpstr>Central Idea</vt:lpstr>
      <vt:lpstr>Relevance - Is it worth studying time-variation in BAB?</vt:lpstr>
      <vt:lpstr>Sample – Table 1</vt:lpstr>
      <vt:lpstr>Results – Table 2, FP 2014 replication</vt:lpstr>
      <vt:lpstr>Conditional BAB strategy</vt:lpstr>
      <vt:lpstr>Results – Table 3, Conditional BAB</vt:lpstr>
      <vt:lpstr>Results – Cumulative returns in various markets</vt:lpstr>
      <vt:lpstr>Results – Table 4, performance statistics, US</vt:lpstr>
      <vt:lpstr>Results – Table 5, alphas, US</vt:lpstr>
      <vt:lpstr>To-do list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Kumar</dc:creator>
  <cp:lastModifiedBy>Nitin Kumar</cp:lastModifiedBy>
  <cp:revision>310</cp:revision>
  <cp:lastPrinted>2018-07-19T15:42:50Z</cp:lastPrinted>
  <dcterms:created xsi:type="dcterms:W3CDTF">2017-07-29T12:09:18Z</dcterms:created>
  <dcterms:modified xsi:type="dcterms:W3CDTF">2018-07-20T06:26:12Z</dcterms:modified>
</cp:coreProperties>
</file>