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1pPr>
    <a:lvl2pPr indent="228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2pPr>
    <a:lvl3pPr indent="457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3pPr>
    <a:lvl4pPr indent="685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4pPr>
    <a:lvl5pPr indent="9144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5pPr>
    <a:lvl6pPr indent="11430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6pPr>
    <a:lvl7pPr indent="13716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7pPr>
    <a:lvl8pPr indent="16002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8pPr>
    <a:lvl9pPr indent="1828800" algn="ctr" defTabSz="584200">
      <a:defRPr sz="3600">
        <a:solidFill>
          <a:srgbClr val="606060"/>
        </a:solidFill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/>
        </p:nvSpPr>
        <p:spPr>
          <a:xfrm>
            <a:off x="508000" y="51816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One</a:t>
            </a:r>
            <a:endParaRPr sz="2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Two</a:t>
            </a:r>
            <a:endParaRPr sz="2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Three</a:t>
            </a:r>
            <a:endParaRPr sz="2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Four</a:t>
            </a:r>
            <a:endParaRPr sz="2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508000" y="25781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  <a:endParaRPr sz="3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  <a:endParaRPr sz="3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  <a:endParaRPr sz="3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  <a:endParaRPr sz="3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One</a:t>
            </a:r>
            <a:endParaRPr sz="30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Two</a:t>
            </a:r>
            <a:endParaRPr sz="30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Three</a:t>
            </a:r>
            <a:endParaRPr sz="30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Four</a:t>
            </a:r>
            <a:endParaRPr sz="30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  <a:endParaRPr sz="3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  <a:endParaRPr sz="3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  <a:endParaRPr sz="3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  <a:endParaRPr sz="3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5781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9245597"/>
            <a:ext cx="1198880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One</a:t>
            </a:r>
            <a:endParaRPr sz="34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Two</a:t>
            </a:r>
            <a:endParaRPr sz="34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Three</a:t>
            </a:r>
            <a:endParaRPr sz="34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Four</a:t>
            </a:r>
            <a:endParaRPr sz="34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1pPr>
      <a:lvl2pPr indent="2286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2pPr>
      <a:lvl3pPr indent="4572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3pPr>
      <a:lvl4pPr indent="6858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4pPr>
      <a:lvl5pPr indent="9144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5pPr>
      <a:lvl6pPr indent="11430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6pPr>
      <a:lvl7pPr indent="13716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7pPr>
      <a:lvl8pPr indent="16002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8pPr>
      <a:lvl9pPr indent="1828800" defTabSz="584200">
        <a:lnSpc>
          <a:spcPct val="90000"/>
        </a:lnSpc>
        <a:defRPr cap="all" sz="6400">
          <a:solidFill>
            <a:srgbClr val="606060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191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1pPr>
      <a:lvl2pPr marL="8382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2pPr>
      <a:lvl3pPr marL="12573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3pPr>
      <a:lvl4pPr marL="16764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4pPr>
      <a:lvl5pPr marL="20955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5pPr>
      <a:lvl6pPr marL="25146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6pPr>
      <a:lvl7pPr marL="29337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7pPr>
      <a:lvl8pPr marL="33528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8pPr>
      <a:lvl9pPr marL="3771900" indent="-419100" defTabSz="584200">
        <a:spcBef>
          <a:spcPts val="4200"/>
        </a:spcBef>
        <a:buSzPct val="30000"/>
        <a:buBlip>
          <a:blip r:embed="rId3"/>
        </a:buBlip>
        <a:defRPr sz="3400">
          <a:solidFill>
            <a:srgbClr val="606060"/>
          </a:solidFill>
          <a:latin typeface="Gill Sans"/>
          <a:ea typeface="Gill Sans"/>
          <a:cs typeface="Gill San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9"/>
          <p:cNvGrpSpPr/>
          <p:nvPr/>
        </p:nvGrpSpPr>
        <p:grpSpPr>
          <a:xfrm>
            <a:off x="495300" y="1092200"/>
            <a:ext cx="12014200" cy="6007100"/>
            <a:chOff x="-127000" y="-88900"/>
            <a:chExt cx="12014200" cy="6007100"/>
          </a:xfrm>
        </p:grpSpPr>
        <p:pic>
          <p:nvPicPr>
            <p:cNvPr id="58" name="humpback-whale-431902_1920.jpg"/>
            <p:cNvPicPr/>
            <p:nvPr/>
          </p:nvPicPr>
          <p:blipFill>
            <a:blip r:embed="rId2">
              <a:extLst/>
            </a:blip>
            <a:srcRect l="0" t="17818" r="0" b="17818"/>
            <a:stretch>
              <a:fillRect/>
            </a:stretch>
          </p:blipFill>
          <p:spPr>
            <a:xfrm>
              <a:off x="0" y="0"/>
              <a:ext cx="11760200" cy="56769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7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12014200" cy="6007100"/>
            </a:xfrm>
            <a:prstGeom prst="rect">
              <a:avLst/>
            </a:prstGeom>
            <a:effectLst/>
          </p:spPr>
        </p:pic>
      </p:grpSp>
      <p:sp>
        <p:nvSpPr>
          <p:cNvPr id="60" name="Shape 60"/>
          <p:cNvSpPr/>
          <p:nvPr>
            <p:ph type="title"/>
          </p:nvPr>
        </p:nvSpPr>
        <p:spPr>
          <a:xfrm>
            <a:off x="508000" y="7146924"/>
            <a:ext cx="11988801" cy="1117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Whale Detection</a:t>
            </a:r>
          </a:p>
        </p:txBody>
      </p:sp>
      <p:sp>
        <p:nvSpPr>
          <p:cNvPr id="61" name="Shape 61"/>
          <p:cNvSpPr/>
          <p:nvPr/>
        </p:nvSpPr>
        <p:spPr>
          <a:xfrm>
            <a:off x="606189" y="6581928"/>
            <a:ext cx="182753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No attribution required</a:t>
            </a:r>
          </a:p>
        </p:txBody>
      </p:sp>
      <p:sp>
        <p:nvSpPr>
          <p:cNvPr id="62" name="Shape 62"/>
          <p:cNvSpPr/>
          <p:nvPr/>
        </p:nvSpPr>
        <p:spPr>
          <a:xfrm>
            <a:off x="607005" y="8537421"/>
            <a:ext cx="115147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06060"/>
                </a:solidFill>
              </a:rPr>
              <a:t>Identifying endangered right whales in aerial photographs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Right Whale recognition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8300" indent="-368300">
              <a:spcBef>
                <a:spcPts val="3200"/>
              </a:spcBef>
              <a:buSzPct val="30000"/>
              <a:buFont typeface="Zapf Dingbats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Our aim is to automate the identification process using the dataset of aerial images provided. </a:t>
            </a:r>
            <a:endParaRPr sz="3000">
              <a:solidFill>
                <a:srgbClr val="606060"/>
              </a:solidFill>
            </a:endParaRPr>
          </a:p>
          <a:p>
            <a:pPr lvl="0" marL="369794" indent="-369794">
              <a:spcBef>
                <a:spcPts val="3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06060"/>
                </a:solidFill>
              </a:rPr>
              <a:t>The advantages of the same is twofold: </a:t>
            </a:r>
            <a:br>
              <a:rPr sz="3000">
                <a:solidFill>
                  <a:srgbClr val="606060"/>
                </a:solidFill>
              </a:rPr>
            </a:br>
            <a:br>
              <a:rPr sz="3000">
                <a:solidFill>
                  <a:srgbClr val="606060"/>
                </a:solidFill>
              </a:rPr>
            </a:br>
            <a:r>
              <a:rPr i="1" sz="3000">
                <a:solidFill>
                  <a:srgbClr val="606060"/>
                </a:solidFill>
              </a:rPr>
              <a:t>It will reduce the identification time and give the researchers more time to focus on their conversation efforts.</a:t>
            </a:r>
            <a:br>
              <a:rPr i="1" sz="3000">
                <a:solidFill>
                  <a:srgbClr val="606060"/>
                </a:solidFill>
              </a:rPr>
            </a:br>
            <a:br>
              <a:rPr i="1" sz="3000">
                <a:solidFill>
                  <a:srgbClr val="606060"/>
                </a:solidFill>
              </a:rPr>
            </a:br>
            <a:r>
              <a:rPr i="1" sz="3000">
                <a:solidFill>
                  <a:srgbClr val="606060"/>
                </a:solidFill>
              </a:rPr>
              <a:t>This would also allow researchers to identify whale species in real time over water.</a:t>
            </a:r>
          </a:p>
        </p:txBody>
      </p:sp>
      <p:sp>
        <p:nvSpPr>
          <p:cNvPr id="66" name="Shape 66"/>
          <p:cNvSpPr/>
          <p:nvPr/>
        </p:nvSpPr>
        <p:spPr>
          <a:xfrm>
            <a:off x="9760262" y="8292353"/>
            <a:ext cx="186139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06060"/>
                </a:solidFill>
              </a:rPr>
              <a:t>Ashutosh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w_7489.jpg"/>
          <p:cNvPicPr/>
          <p:nvPr/>
        </p:nvPicPr>
        <p:blipFill>
          <a:blip r:embed="rId2">
            <a:extLst/>
          </a:blip>
          <a:srcRect l="20012" t="35777" r="41665" b="6739"/>
          <a:stretch>
            <a:fillRect/>
          </a:stretch>
        </p:blipFill>
        <p:spPr>
          <a:xfrm>
            <a:off x="615950" y="3016248"/>
            <a:ext cx="5524501" cy="5524501"/>
          </a:xfrm>
          <a:prstGeom prst="rect">
            <a:avLst/>
          </a:prstGeom>
          <a:ln w="25400">
            <a:solidFill/>
            <a:miter lim="400000"/>
          </a:ln>
        </p:spPr>
      </p:pic>
      <p:sp>
        <p:nvSpPr>
          <p:cNvPr id="69" name="Shape 69"/>
          <p:cNvSpPr/>
          <p:nvPr>
            <p:ph type="body" idx="1"/>
          </p:nvPr>
        </p:nvSpPr>
        <p:spPr>
          <a:xfrm>
            <a:off x="6781800" y="2654300"/>
            <a:ext cx="5727700" cy="5842001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endParaRPr sz="3100">
              <a:solidFill>
                <a:srgbClr val="606060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606060"/>
                </a:solidFill>
              </a:rPr>
              <a:t>We intend to make a web portal where the user (Researcher) can upload an aerial image and </a:t>
            </a:r>
            <a:endParaRPr sz="3100">
              <a:solidFill>
                <a:srgbClr val="606060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606060"/>
                </a:solidFill>
              </a:rPr>
              <a:t>then our algorithm can identify whether the image contains a right whale or not.</a:t>
            </a:r>
          </a:p>
        </p:txBody>
      </p:sp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Right Whale recognition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User Case</a:t>
            </a:r>
          </a:p>
        </p:txBody>
      </p:sp>
      <p:sp>
        <p:nvSpPr>
          <p:cNvPr id="73" name="Shape 73"/>
          <p:cNvSpPr/>
          <p:nvPr/>
        </p:nvSpPr>
        <p:spPr>
          <a:xfrm>
            <a:off x="185208" y="2635250"/>
            <a:ext cx="12754701" cy="654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862852" indent="-443752" algn="l"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As a user the product should be able to identify the Whale and provide its Id number and other </a:t>
            </a:r>
            <a:endParaRPr sz="3400">
              <a:solidFill>
                <a:srgbClr val="606060"/>
              </a:solidFill>
            </a:endParaRPr>
          </a:p>
          <a:p>
            <a:pPr lvl="1" marL="862852" indent="-443752" algn="l"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606060"/>
              </a:solidFill>
            </a:endParaRPr>
          </a:p>
          <a:p>
            <a:pPr lvl="1" marL="862852" indent="-443752" algn="l"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As a user the product should provide facilities for me to enter data regarding the particular Whale detected as well as access the past data</a:t>
            </a:r>
            <a:endParaRPr sz="3400">
              <a:solidFill>
                <a:srgbClr val="606060"/>
              </a:solidFill>
            </a:endParaRPr>
          </a:p>
          <a:p>
            <a:pPr lvl="1" marL="862852" indent="-443752" algn="l"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606060"/>
              </a:solidFill>
            </a:endParaRPr>
          </a:p>
          <a:p>
            <a:pPr lvl="1" marL="862852" indent="-443752" algn="l"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As a user I should be able to have a search box to retrieve specific data</a:t>
            </a:r>
            <a:endParaRPr sz="3400">
              <a:solidFill>
                <a:srgbClr val="606060"/>
              </a:solidFill>
            </a:endParaRPr>
          </a:p>
          <a:p>
            <a:pPr lvl="1" marL="862852" indent="-443752" algn="l"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606060"/>
              </a:solidFill>
            </a:endParaRPr>
          </a:p>
          <a:p>
            <a:pPr lvl="1" marL="862852" indent="-443752" algn="l"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As a user the product should map the locations of a particular whale such that data regarding whale locations and time stamps are got at a glance.</a:t>
            </a:r>
          </a:p>
        </p:txBody>
      </p:sp>
      <p:sp>
        <p:nvSpPr>
          <p:cNvPr id="74" name="Shape 74"/>
          <p:cNvSpPr/>
          <p:nvPr/>
        </p:nvSpPr>
        <p:spPr>
          <a:xfrm>
            <a:off x="10113007" y="8674579"/>
            <a:ext cx="163368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06060"/>
                </a:solidFill>
              </a:rPr>
              <a:t>Shibhani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800">
                <a:solidFill>
                  <a:srgbClr val="606060"/>
                </a:solidFill>
              </a:rPr>
              <a:t>USER CASES FOR GENERAL PUBLIC</a:t>
            </a:r>
          </a:p>
        </p:txBody>
      </p:sp>
      <p:sp>
        <p:nvSpPr>
          <p:cNvPr id="77" name="Shape 77"/>
          <p:cNvSpPr/>
          <p:nvPr/>
        </p:nvSpPr>
        <p:spPr>
          <a:xfrm>
            <a:off x="745765" y="2635249"/>
            <a:ext cx="12859294" cy="654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43752" indent="-443752" algn="l"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606060"/>
              </a:solidFill>
            </a:endParaRPr>
          </a:p>
          <a:p>
            <a:pPr lvl="0" marL="443752" indent="-443752" algn="l"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The user is able to upload images of whales.</a:t>
            </a:r>
            <a:endParaRPr sz="3400">
              <a:solidFill>
                <a:srgbClr val="606060"/>
              </a:solidFill>
            </a:endParaRPr>
          </a:p>
          <a:p>
            <a:pPr lvl="0" marL="443752" indent="-443752" algn="l"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606060"/>
              </a:solidFill>
            </a:endParaRPr>
          </a:p>
          <a:p>
            <a:pPr lvl="0" marL="443752" indent="-443752" algn="l"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The user can access general information on endangered species of whales and the experts in the field.</a:t>
            </a:r>
            <a:endParaRPr sz="3400">
              <a:solidFill>
                <a:srgbClr val="606060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606060"/>
              </a:solidFill>
            </a:endParaRPr>
          </a:p>
          <a:p>
            <a:pPr lvl="0" marL="443752" indent="-443752" algn="l"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The user has access to a social media interface wherein the user is encouraged to upload more and more images of whales which in turn helps the scientists and us.</a:t>
            </a:r>
            <a:endParaRPr sz="3400">
              <a:solidFill>
                <a:srgbClr val="606060"/>
              </a:solidFill>
            </a:endParaRPr>
          </a:p>
          <a:p>
            <a:pPr lvl="0" marL="443752" indent="-443752" algn="l"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606060"/>
              </a:solidFill>
            </a:endParaRPr>
          </a:p>
          <a:p>
            <a:pPr lvl="0" marL="443752" indent="-443752" algn="l"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06060"/>
                </a:solidFill>
              </a:rPr>
              <a:t>The user has access to a forum wherein he/she can discuss about  different topics on whales and also have their queries answered by scientists and experts.</a:t>
            </a:r>
          </a:p>
        </p:txBody>
      </p:sp>
      <p:sp>
        <p:nvSpPr>
          <p:cNvPr id="78" name="Shape 78"/>
          <p:cNvSpPr/>
          <p:nvPr/>
        </p:nvSpPr>
        <p:spPr>
          <a:xfrm>
            <a:off x="10388215" y="8642726"/>
            <a:ext cx="16247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06060"/>
                </a:solidFill>
              </a:rPr>
              <a:t>Varshith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800">
                <a:solidFill>
                  <a:srgbClr val="606060"/>
                </a:solidFill>
              </a:rPr>
              <a:t>Restrictions for a Public user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507999" y="2990848"/>
            <a:ext cx="11988801" cy="1600482"/>
          </a:xfrm>
          <a:prstGeom prst="rect">
            <a:avLst/>
          </a:prstGeom>
        </p:spPr>
        <p:txBody>
          <a:bodyPr/>
          <a:lstStyle>
            <a:lvl1pPr marL="335279" indent="-335279" defTabSz="467359">
              <a:spcBef>
                <a:spcPts val="3300"/>
              </a:spcBef>
              <a:buBlip>
                <a:blip r:embed="rId2"/>
              </a:buBlip>
              <a:defRPr sz="34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40">
                <a:solidFill>
                  <a:srgbClr val="606060"/>
                </a:solidFill>
              </a:rPr>
              <a:t>A public user will not have access to information on individual whales or the database containing information about their status.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508000" y="800099"/>
            <a:ext cx="11988800" cy="1905001"/>
          </a:xfrm>
          <a:prstGeom prst="rect">
            <a:avLst/>
          </a:prstGeom>
        </p:spPr>
        <p:txBody>
          <a:bodyPr/>
          <a:lstStyle>
            <a:lvl1pPr algn="ctr">
              <a:defRPr sz="58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800">
                <a:solidFill>
                  <a:srgbClr val="606060"/>
                </a:solidFill>
              </a:rPr>
              <a:t>User Cases (For scientists) 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508000" y="3041649"/>
            <a:ext cx="11988801" cy="4872857"/>
          </a:xfrm>
          <a:prstGeom prst="rect">
            <a:avLst/>
          </a:prstGeom>
        </p:spPr>
        <p:txBody>
          <a:bodyPr/>
          <a:lstStyle/>
          <a:p>
            <a:pPr lvl="0" marL="332814" indent="-332814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B5854"/>
                </a:solidFill>
              </a:rPr>
              <a:t>As a user</a:t>
            </a:r>
            <a:endParaRPr sz="3700">
              <a:solidFill>
                <a:srgbClr val="5B5854"/>
              </a:solidFill>
            </a:endParaRPr>
          </a:p>
          <a:p>
            <a:pPr lvl="2" marL="1171014" indent="-332814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B5854"/>
                </a:solidFill>
              </a:rPr>
              <a:t>Tutorials  &amp; aware of App’s features.</a:t>
            </a:r>
            <a:endParaRPr sz="3700">
              <a:solidFill>
                <a:srgbClr val="5B5854"/>
              </a:solidFill>
            </a:endParaRPr>
          </a:p>
          <a:p>
            <a:pPr lvl="2" marL="1171014" indent="-332814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B5854"/>
                </a:solidFill>
              </a:rPr>
              <a:t>Login ID, Password &amp; Authority No.</a:t>
            </a:r>
            <a:endParaRPr sz="3700">
              <a:solidFill>
                <a:srgbClr val="5B5854"/>
              </a:solidFill>
            </a:endParaRPr>
          </a:p>
          <a:p>
            <a:pPr lvl="2" marL="1171014" indent="-332814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5B5854"/>
                </a:solidFill>
              </a:rPr>
              <a:t>Uploading pictures &amp; detecting whale’s appearance.</a:t>
            </a:r>
          </a:p>
        </p:txBody>
      </p:sp>
      <p:sp>
        <p:nvSpPr>
          <p:cNvPr id="85" name="Shape 85"/>
          <p:cNvSpPr/>
          <p:nvPr/>
        </p:nvSpPr>
        <p:spPr>
          <a:xfrm>
            <a:off x="10331052" y="8563096"/>
            <a:ext cx="145241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06060"/>
                </a:solidFill>
              </a:rPr>
              <a:t>Mubing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Technologies used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507999" y="3041650"/>
            <a:ext cx="11988801" cy="5727701"/>
          </a:xfrm>
          <a:prstGeom prst="rect">
            <a:avLst/>
          </a:prstGeom>
        </p:spPr>
        <p:txBody>
          <a:bodyPr/>
          <a:lstStyle/>
          <a:p>
            <a:pPr lvl="0" marL="331089" indent="-331089" defTabSz="46151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86">
                <a:solidFill>
                  <a:srgbClr val="606060"/>
                </a:solidFill>
              </a:rPr>
              <a:t>Image Processing </a:t>
            </a:r>
            <a:br>
              <a:rPr sz="2686">
                <a:solidFill>
                  <a:srgbClr val="606060"/>
                </a:solidFill>
              </a:rPr>
            </a:br>
            <a:r>
              <a:rPr sz="2686">
                <a:solidFill>
                  <a:srgbClr val="606060"/>
                </a:solidFill>
              </a:rPr>
              <a:t>OpenCV</a:t>
            </a:r>
            <a:endParaRPr sz="2686">
              <a:solidFill>
                <a:srgbClr val="606060"/>
              </a:solidFill>
            </a:endParaRPr>
          </a:p>
          <a:p>
            <a:pPr lvl="0" marL="331089" indent="-331089" defTabSz="46151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86">
                <a:solidFill>
                  <a:srgbClr val="606060"/>
                </a:solidFill>
              </a:rPr>
              <a:t>Cloud Service</a:t>
            </a:r>
            <a:br>
              <a:rPr sz="2686">
                <a:solidFill>
                  <a:srgbClr val="606060"/>
                </a:solidFill>
              </a:rPr>
            </a:br>
            <a:r>
              <a:rPr sz="2686">
                <a:solidFill>
                  <a:srgbClr val="606060"/>
                </a:solidFill>
              </a:rPr>
              <a:t>Amazon AWS</a:t>
            </a:r>
            <a:endParaRPr sz="2686">
              <a:solidFill>
                <a:srgbClr val="606060"/>
              </a:solidFill>
            </a:endParaRPr>
          </a:p>
          <a:p>
            <a:pPr lvl="0" marL="331089" indent="-331089" defTabSz="46151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86">
                <a:solidFill>
                  <a:srgbClr val="606060"/>
                </a:solidFill>
              </a:rPr>
              <a:t>Webpages</a:t>
            </a:r>
            <a:br>
              <a:rPr sz="2686">
                <a:solidFill>
                  <a:srgbClr val="606060"/>
                </a:solidFill>
              </a:rPr>
            </a:br>
            <a:r>
              <a:rPr sz="2686">
                <a:solidFill>
                  <a:srgbClr val="606060"/>
                </a:solidFill>
              </a:rPr>
              <a:t>Bootstrap</a:t>
            </a:r>
            <a:endParaRPr sz="2686">
              <a:solidFill>
                <a:srgbClr val="606060"/>
              </a:solidFill>
            </a:endParaRPr>
          </a:p>
          <a:p>
            <a:pPr lvl="0" marL="331089" indent="-331089" defTabSz="46151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86">
                <a:solidFill>
                  <a:srgbClr val="606060"/>
                </a:solidFill>
              </a:rPr>
              <a:t>Backend</a:t>
            </a:r>
            <a:br>
              <a:rPr sz="2686">
                <a:solidFill>
                  <a:srgbClr val="606060"/>
                </a:solidFill>
              </a:rPr>
            </a:br>
            <a:r>
              <a:rPr sz="2686">
                <a:solidFill>
                  <a:srgbClr val="606060"/>
                </a:solidFill>
              </a:rPr>
              <a:t>Java + Apache(Tomcat 7.0) + MySQL</a:t>
            </a:r>
            <a:endParaRPr sz="2686">
              <a:solidFill>
                <a:srgbClr val="606060"/>
              </a:solidFill>
            </a:endParaRPr>
          </a:p>
          <a:p>
            <a:pPr lvl="0" marL="331089" indent="-331089" defTabSz="461518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686">
                <a:solidFill>
                  <a:srgbClr val="606060"/>
                </a:solidFill>
              </a:rPr>
              <a:t>Sprint</a:t>
            </a:r>
            <a:br>
              <a:rPr sz="2686">
                <a:solidFill>
                  <a:srgbClr val="606060"/>
                </a:solidFill>
              </a:rPr>
            </a:br>
            <a:r>
              <a:rPr sz="2686">
                <a:solidFill>
                  <a:srgbClr val="606060"/>
                </a:solidFill>
              </a:rPr>
              <a:t>Trello</a:t>
            </a:r>
          </a:p>
        </p:txBody>
      </p:sp>
      <p:sp>
        <p:nvSpPr>
          <p:cNvPr id="89" name="Shape 89"/>
          <p:cNvSpPr/>
          <p:nvPr/>
        </p:nvSpPr>
        <p:spPr>
          <a:xfrm>
            <a:off x="10611641" y="8435687"/>
            <a:ext cx="11142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06060"/>
                </a:solidFill>
              </a:rPr>
              <a:t>Chen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400">
                <a:solidFill>
                  <a:srgbClr val="606060"/>
                </a:solidFill>
              </a:rPr>
              <a:t>Q&amp;A Session 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0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