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5"/>
  </p:notesMasterIdLst>
  <p:sldIdLst>
    <p:sldId id="256" r:id="rId4"/>
    <p:sldId id="333" r:id="rId5"/>
    <p:sldId id="342" r:id="rId6"/>
    <p:sldId id="328" r:id="rId7"/>
    <p:sldId id="309" r:id="rId8"/>
    <p:sldId id="298" r:id="rId9"/>
    <p:sldId id="325" r:id="rId10"/>
    <p:sldId id="307" r:id="rId11"/>
    <p:sldId id="345" r:id="rId12"/>
    <p:sldId id="346" r:id="rId13"/>
    <p:sldId id="347" r:id="rId14"/>
    <p:sldId id="310" r:id="rId15"/>
    <p:sldId id="348" r:id="rId16"/>
    <p:sldId id="349" r:id="rId17"/>
    <p:sldId id="350" r:id="rId18"/>
    <p:sldId id="351" r:id="rId19"/>
    <p:sldId id="313" r:id="rId20"/>
    <p:sldId id="343" r:id="rId21"/>
    <p:sldId id="316" r:id="rId22"/>
    <p:sldId id="321"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78" autoAdjust="0"/>
    <p:restoredTop sz="94660"/>
  </p:normalViewPr>
  <p:slideViewPr>
    <p:cSldViewPr snapToGrid="0" showGuides="1">
      <p:cViewPr varScale="1">
        <p:scale>
          <a:sx n="66" d="100"/>
          <a:sy n="66" d="100"/>
        </p:scale>
        <p:origin x="60" y="464"/>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260B2-0DA5-4354-82CE-AE1D9C4CA859}" type="datetimeFigureOut">
              <a:rPr lang="en-IN" smtClean="0"/>
              <a:t>18-05-2022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F74EF-14D4-4678-9FCD-8D886D20B2C1}" type="slidenum">
              <a:rPr lang="en-IN" smtClean="0"/>
              <a:t>‹#›</a:t>
            </a:fld>
            <a:endParaRPr lang="en-IN"/>
          </a:p>
        </p:txBody>
      </p:sp>
    </p:spTree>
    <p:extLst>
      <p:ext uri="{BB962C8B-B14F-4D97-AF65-F5344CB8AC3E}">
        <p14:creationId xmlns:p14="http://schemas.microsoft.com/office/powerpoint/2010/main" val="1073120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lectronics-lab.com/mlx90641-far-infrared-thermal-sensor-array-16x12px-resolution/" TargetMode="Externa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open-electronics.org/arduino-launches-arduino-zero-arduino-uno-on-steroids-32-bit/" TargetMode="External"/><Relationship Id="rId2" Type="http://schemas.openxmlformats.org/officeDocument/2006/relationships/image" Target="../media/image15.jpg"/><Relationship Id="rId1" Type="http://schemas.openxmlformats.org/officeDocument/2006/relationships/slideLayout" Target="../slideLayouts/slideLayout3.xml"/><Relationship Id="rId5" Type="http://schemas.openxmlformats.org/officeDocument/2006/relationships/hyperlink" Target="https://www.electronics-lab.com/tiny-obsidianboa-dev-board-features-espressif-systems-esp32-s2-board/" TargetMode="Externa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6167FF-AD5E-41E4-8385-3024DC936CF2}"/>
              </a:ext>
            </a:extLst>
          </p:cNvPr>
          <p:cNvSpPr txBox="1"/>
          <p:nvPr/>
        </p:nvSpPr>
        <p:spPr>
          <a:xfrm>
            <a:off x="6979007" y="4963868"/>
            <a:ext cx="3786403" cy="1323632"/>
          </a:xfrm>
          <a:prstGeom prst="rect">
            <a:avLst/>
          </a:prstGeom>
          <a:noFill/>
        </p:spPr>
        <p:txBody>
          <a:bodyPr wrap="square" rtlCol="0" anchor="ctr">
            <a:spAutoFit/>
          </a:bodyPr>
          <a:lstStyle/>
          <a:p>
            <a:pPr algn="r"/>
            <a:r>
              <a:rPr lang="en-IN" altLang="ko-KR" sz="2400" b="1" dirty="0">
                <a:solidFill>
                  <a:srgbClr val="FFFF00"/>
                </a:solidFill>
                <a:cs typeface="Arial" pitchFamily="34" charset="0"/>
              </a:rPr>
              <a:t>TEAM MEMBERS:</a:t>
            </a:r>
          </a:p>
          <a:p>
            <a:pPr algn="r"/>
            <a:r>
              <a:rPr lang="en-IN" altLang="ko-KR" sz="1867" dirty="0">
                <a:solidFill>
                  <a:srgbClr val="FFFF00"/>
                </a:solidFill>
                <a:cs typeface="Arial" pitchFamily="34" charset="0"/>
              </a:rPr>
              <a:t>LAIPHRAKPAM RISHIKANTA SINGH</a:t>
            </a:r>
          </a:p>
          <a:p>
            <a:pPr algn="r"/>
            <a:r>
              <a:rPr lang="en-IN" altLang="ko-KR" sz="1867" dirty="0">
                <a:solidFill>
                  <a:srgbClr val="FFFF00"/>
                </a:solidFill>
                <a:cs typeface="Arial" pitchFamily="34" charset="0"/>
              </a:rPr>
              <a:t>PERURI ASRITH</a:t>
            </a:r>
          </a:p>
          <a:p>
            <a:pPr algn="r"/>
            <a:r>
              <a:rPr lang="en-IN" altLang="ko-KR" sz="1867" dirty="0">
                <a:solidFill>
                  <a:srgbClr val="FFFF00"/>
                </a:solidFill>
                <a:cs typeface="Arial" pitchFamily="34" charset="0"/>
              </a:rPr>
              <a:t>ADARSH KUMAR GUPTA</a:t>
            </a:r>
            <a:endParaRPr lang="ko-KR" altLang="en-US" sz="1867" dirty="0">
              <a:solidFill>
                <a:srgbClr val="FFFF00"/>
              </a:solidFill>
              <a:cs typeface="Arial" pitchFamily="34" charset="0"/>
            </a:endParaRPr>
          </a:p>
        </p:txBody>
      </p:sp>
      <p:sp>
        <p:nvSpPr>
          <p:cNvPr id="2" name="TextBox 1">
            <a:extLst>
              <a:ext uri="{FF2B5EF4-FFF2-40B4-BE49-F238E27FC236}">
                <a16:creationId xmlns:a16="http://schemas.microsoft.com/office/drawing/2014/main" id="{4FBFB194-3026-4CED-B7D7-91D098014E41}"/>
              </a:ext>
            </a:extLst>
          </p:cNvPr>
          <p:cNvSpPr txBox="1"/>
          <p:nvPr/>
        </p:nvSpPr>
        <p:spPr>
          <a:xfrm>
            <a:off x="5448692" y="918987"/>
            <a:ext cx="6460503" cy="1200329"/>
          </a:xfrm>
          <a:prstGeom prst="rect">
            <a:avLst/>
          </a:prstGeom>
          <a:noFill/>
        </p:spPr>
        <p:txBody>
          <a:bodyPr wrap="square" rtlCol="0">
            <a:spAutoFit/>
          </a:bodyPr>
          <a:lstStyle/>
          <a:p>
            <a:r>
              <a:rPr lang="en-IN" sz="3600" b="1" dirty="0">
                <a:solidFill>
                  <a:schemeClr val="accent1"/>
                </a:solidFill>
              </a:rPr>
              <a:t>AUTO TEMPARATURE AND FACE MASK SCANNING SYSTEM</a:t>
            </a:r>
          </a:p>
        </p:txBody>
      </p:sp>
      <p:sp>
        <p:nvSpPr>
          <p:cNvPr id="3" name="TextBox 2">
            <a:extLst>
              <a:ext uri="{FF2B5EF4-FFF2-40B4-BE49-F238E27FC236}">
                <a16:creationId xmlns:a16="http://schemas.microsoft.com/office/drawing/2014/main" id="{E48FEE2A-3641-412B-AC4D-B9C1BFE66937}"/>
              </a:ext>
            </a:extLst>
          </p:cNvPr>
          <p:cNvSpPr txBox="1"/>
          <p:nvPr/>
        </p:nvSpPr>
        <p:spPr>
          <a:xfrm>
            <a:off x="8239027" y="2905780"/>
            <a:ext cx="3167406" cy="1815882"/>
          </a:xfrm>
          <a:prstGeom prst="rect">
            <a:avLst/>
          </a:prstGeom>
          <a:noFill/>
        </p:spPr>
        <p:txBody>
          <a:bodyPr wrap="square" rtlCol="0">
            <a:spAutoFit/>
          </a:bodyPr>
          <a:lstStyle/>
          <a:p>
            <a:r>
              <a:rPr lang="en-IN" sz="2800" dirty="0">
                <a:solidFill>
                  <a:srgbClr val="FF0000"/>
                </a:solidFill>
              </a:rPr>
              <a:t>Project review 1</a:t>
            </a:r>
          </a:p>
          <a:p>
            <a:endParaRPr lang="en-IN" sz="2800" dirty="0">
              <a:solidFill>
                <a:srgbClr val="FF0000"/>
              </a:solidFill>
            </a:endParaRPr>
          </a:p>
          <a:p>
            <a:endParaRPr lang="en-IN" sz="2800" dirty="0">
              <a:solidFill>
                <a:srgbClr val="FF0000"/>
              </a:solidFill>
            </a:endParaRPr>
          </a:p>
          <a:p>
            <a:r>
              <a:rPr lang="en-IN" sz="2800" dirty="0">
                <a:solidFill>
                  <a:srgbClr val="FF0000"/>
                </a:solidFill>
              </a:rPr>
              <a:t>Team no. 28</a:t>
            </a:r>
          </a:p>
        </p:txBody>
      </p:sp>
    </p:spTree>
    <p:extLst>
      <p:ext uri="{BB962C8B-B14F-4D97-AF65-F5344CB8AC3E}">
        <p14:creationId xmlns:p14="http://schemas.microsoft.com/office/powerpoint/2010/main" val="7056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A66409-6005-476F-9E56-2D93BF4E4AAF}"/>
              </a:ext>
            </a:extLst>
          </p:cNvPr>
          <p:cNvSpPr>
            <a:spLocks noGrp="1"/>
          </p:cNvSpPr>
          <p:nvPr>
            <p:ph type="body" sz="quarter" idx="10"/>
          </p:nvPr>
        </p:nvSpPr>
        <p:spPr/>
        <p:txBody>
          <a:bodyPr/>
          <a:lstStyle/>
          <a:p>
            <a:r>
              <a:rPr lang="en-IN" dirty="0"/>
              <a:t>CIRCUIT CONNECTIONS</a:t>
            </a:r>
          </a:p>
        </p:txBody>
      </p:sp>
      <p:sp>
        <p:nvSpPr>
          <p:cNvPr id="4" name="TextBox 3">
            <a:extLst>
              <a:ext uri="{FF2B5EF4-FFF2-40B4-BE49-F238E27FC236}">
                <a16:creationId xmlns:a16="http://schemas.microsoft.com/office/drawing/2014/main" id="{33FE6EAE-7980-445C-8E27-2AB93B58D2DB}"/>
              </a:ext>
            </a:extLst>
          </p:cNvPr>
          <p:cNvSpPr txBox="1"/>
          <p:nvPr/>
        </p:nvSpPr>
        <p:spPr>
          <a:xfrm>
            <a:off x="945682" y="1685725"/>
            <a:ext cx="6107228" cy="2031325"/>
          </a:xfrm>
          <a:prstGeom prst="rect">
            <a:avLst/>
          </a:prstGeom>
          <a:noFill/>
        </p:spPr>
        <p:txBody>
          <a:bodyPr wrap="square">
            <a:spAutoFit/>
          </a:bodyPr>
          <a:lstStyle/>
          <a:p>
            <a:endParaRPr lang="en-IN" dirty="0"/>
          </a:p>
          <a:p>
            <a:endParaRPr lang="en-IN" dirty="0"/>
          </a:p>
          <a:p>
            <a:endParaRPr lang="en-IN" dirty="0"/>
          </a:p>
          <a:p>
            <a:r>
              <a:rPr lang="en-IN" b="1" dirty="0">
                <a:solidFill>
                  <a:srgbClr val="FF0000"/>
                </a:solidFill>
              </a:rPr>
              <a:t>Arduino                   IR-Sensor(Temp Sensor)</a:t>
            </a:r>
          </a:p>
          <a:p>
            <a:r>
              <a:rPr lang="en-IN" dirty="0"/>
              <a:t>5V      -------------</a:t>
            </a:r>
            <a:r>
              <a:rPr lang="en-IN" dirty="0">
                <a:sym typeface="Wingdings" panose="05000000000000000000" pitchFamily="2" charset="2"/>
              </a:rPr>
              <a:t></a:t>
            </a:r>
            <a:r>
              <a:rPr lang="en-IN" dirty="0"/>
              <a:t>       5V                 </a:t>
            </a:r>
          </a:p>
          <a:p>
            <a:r>
              <a:rPr lang="en-IN" dirty="0"/>
              <a:t>GND  -------------</a:t>
            </a:r>
            <a:r>
              <a:rPr lang="en-IN" dirty="0">
                <a:sym typeface="Wingdings" panose="05000000000000000000" pitchFamily="2" charset="2"/>
              </a:rPr>
              <a:t></a:t>
            </a:r>
            <a:r>
              <a:rPr lang="en-IN" dirty="0"/>
              <a:t>      GND</a:t>
            </a:r>
          </a:p>
          <a:p>
            <a:r>
              <a:rPr lang="en-IN" dirty="0"/>
              <a:t>A1     -------------</a:t>
            </a:r>
            <a:r>
              <a:rPr lang="en-IN" dirty="0">
                <a:sym typeface="Wingdings" panose="05000000000000000000" pitchFamily="2" charset="2"/>
              </a:rPr>
              <a:t>       Signal</a:t>
            </a:r>
          </a:p>
        </p:txBody>
      </p:sp>
      <p:sp>
        <p:nvSpPr>
          <p:cNvPr id="6" name="TextBox 5">
            <a:extLst>
              <a:ext uri="{FF2B5EF4-FFF2-40B4-BE49-F238E27FC236}">
                <a16:creationId xmlns:a16="http://schemas.microsoft.com/office/drawing/2014/main" id="{D1FD4FC5-DD94-4E8B-BD39-C67688C7CEF0}"/>
              </a:ext>
            </a:extLst>
          </p:cNvPr>
          <p:cNvSpPr txBox="1"/>
          <p:nvPr/>
        </p:nvSpPr>
        <p:spPr>
          <a:xfrm>
            <a:off x="945681" y="4330112"/>
            <a:ext cx="6914447" cy="1477328"/>
          </a:xfrm>
          <a:prstGeom prst="rect">
            <a:avLst/>
          </a:prstGeom>
          <a:noFill/>
        </p:spPr>
        <p:txBody>
          <a:bodyPr wrap="square">
            <a:spAutoFit/>
          </a:bodyPr>
          <a:lstStyle/>
          <a:p>
            <a:r>
              <a:rPr lang="en-IN" b="1" dirty="0">
                <a:solidFill>
                  <a:srgbClr val="C00000"/>
                </a:solidFill>
              </a:rPr>
              <a:t>                                                                                    9V Battery</a:t>
            </a:r>
          </a:p>
          <a:p>
            <a:endParaRPr lang="en-IN" dirty="0"/>
          </a:p>
          <a:p>
            <a:r>
              <a:rPr lang="en-IN" b="1" dirty="0">
                <a:solidFill>
                  <a:srgbClr val="002060"/>
                </a:solidFill>
              </a:rPr>
              <a:t>L2596 module                   Servo</a:t>
            </a:r>
          </a:p>
          <a:p>
            <a:r>
              <a:rPr lang="en-IN" b="1" dirty="0">
                <a:solidFill>
                  <a:srgbClr val="002060"/>
                </a:solidFill>
              </a:rPr>
              <a:t>  </a:t>
            </a:r>
            <a:r>
              <a:rPr lang="en-IN" dirty="0"/>
              <a:t>  Out+     -------------</a:t>
            </a:r>
            <a:r>
              <a:rPr lang="en-IN" dirty="0">
                <a:sym typeface="Wingdings" panose="05000000000000000000" pitchFamily="2" charset="2"/>
              </a:rPr>
              <a:t></a:t>
            </a:r>
            <a:r>
              <a:rPr lang="en-IN" dirty="0"/>
              <a:t>       </a:t>
            </a:r>
            <a:r>
              <a:rPr lang="en-IN" dirty="0" err="1"/>
              <a:t>Vcc</a:t>
            </a:r>
            <a:r>
              <a:rPr lang="en-IN" dirty="0"/>
              <a:t> wire                 </a:t>
            </a:r>
          </a:p>
          <a:p>
            <a:r>
              <a:rPr lang="en-IN" dirty="0"/>
              <a:t>     Out-  -------------</a:t>
            </a:r>
            <a:r>
              <a:rPr lang="en-IN" dirty="0">
                <a:sym typeface="Wingdings" panose="05000000000000000000" pitchFamily="2" charset="2"/>
              </a:rPr>
              <a:t></a:t>
            </a:r>
            <a:r>
              <a:rPr lang="en-IN" dirty="0"/>
              <a:t>          GND wire</a:t>
            </a:r>
          </a:p>
        </p:txBody>
      </p:sp>
      <p:pic>
        <p:nvPicPr>
          <p:cNvPr id="11" name="Picture 10">
            <a:extLst>
              <a:ext uri="{FF2B5EF4-FFF2-40B4-BE49-F238E27FC236}">
                <a16:creationId xmlns:a16="http://schemas.microsoft.com/office/drawing/2014/main" id="{1F4B94D2-77B2-4E58-B7E1-62C716CDAE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87129" y="1734550"/>
            <a:ext cx="2387775" cy="1694450"/>
          </a:xfrm>
          <a:prstGeom prst="rect">
            <a:avLst/>
          </a:prstGeom>
        </p:spPr>
      </p:pic>
      <p:pic>
        <p:nvPicPr>
          <p:cNvPr id="5" name="Picture 4">
            <a:extLst>
              <a:ext uri="{FF2B5EF4-FFF2-40B4-BE49-F238E27FC236}">
                <a16:creationId xmlns:a16="http://schemas.microsoft.com/office/drawing/2014/main" id="{C32C3514-7F89-4C96-B5F7-10BCE1388957}"/>
              </a:ext>
            </a:extLst>
          </p:cNvPr>
          <p:cNvPicPr>
            <a:picLocks noChangeAspect="1"/>
          </p:cNvPicPr>
          <p:nvPr/>
        </p:nvPicPr>
        <p:blipFill>
          <a:blip r:embed="rId4"/>
          <a:stretch>
            <a:fillRect/>
          </a:stretch>
        </p:blipFill>
        <p:spPr>
          <a:xfrm>
            <a:off x="7981951" y="3862437"/>
            <a:ext cx="3914775" cy="2724150"/>
          </a:xfrm>
          <a:prstGeom prst="rect">
            <a:avLst/>
          </a:prstGeom>
        </p:spPr>
      </p:pic>
      <p:sp>
        <p:nvSpPr>
          <p:cNvPr id="8" name="Arrow: Right 7">
            <a:extLst>
              <a:ext uri="{FF2B5EF4-FFF2-40B4-BE49-F238E27FC236}">
                <a16:creationId xmlns:a16="http://schemas.microsoft.com/office/drawing/2014/main" id="{DE59CEA0-782C-43BF-9FEB-DC3AA30A0914}"/>
              </a:ext>
            </a:extLst>
          </p:cNvPr>
          <p:cNvSpPr/>
          <p:nvPr/>
        </p:nvSpPr>
        <p:spPr>
          <a:xfrm>
            <a:off x="7600950" y="4407115"/>
            <a:ext cx="314325" cy="21251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098638A-5B10-49BF-959D-1926EF5211FD}"/>
              </a:ext>
            </a:extLst>
          </p:cNvPr>
          <p:cNvSpPr txBox="1"/>
          <p:nvPr/>
        </p:nvSpPr>
        <p:spPr>
          <a:xfrm>
            <a:off x="10227143" y="3556840"/>
            <a:ext cx="1107607" cy="338554"/>
          </a:xfrm>
          <a:prstGeom prst="rect">
            <a:avLst/>
          </a:prstGeom>
          <a:noFill/>
        </p:spPr>
        <p:txBody>
          <a:bodyPr wrap="square">
            <a:spAutoFit/>
          </a:bodyPr>
          <a:lstStyle/>
          <a:p>
            <a:r>
              <a:rPr lang="en-IN" sz="1600" b="1" dirty="0">
                <a:solidFill>
                  <a:srgbClr val="FF0000"/>
                </a:solidFill>
              </a:rPr>
              <a:t>To pin ~9</a:t>
            </a:r>
            <a:endParaRPr lang="en-IN" sz="1600" dirty="0"/>
          </a:p>
        </p:txBody>
      </p:sp>
    </p:spTree>
    <p:extLst>
      <p:ext uri="{BB962C8B-B14F-4D97-AF65-F5344CB8AC3E}">
        <p14:creationId xmlns:p14="http://schemas.microsoft.com/office/powerpoint/2010/main" val="389605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A66409-6005-476F-9E56-2D93BF4E4AAF}"/>
              </a:ext>
            </a:extLst>
          </p:cNvPr>
          <p:cNvSpPr>
            <a:spLocks noGrp="1"/>
          </p:cNvSpPr>
          <p:nvPr>
            <p:ph type="body" sz="quarter" idx="10"/>
          </p:nvPr>
        </p:nvSpPr>
        <p:spPr/>
        <p:txBody>
          <a:bodyPr/>
          <a:lstStyle/>
          <a:p>
            <a:r>
              <a:rPr lang="en-IN" dirty="0"/>
              <a:t>CIRCUIT CONNECTIONS</a:t>
            </a:r>
          </a:p>
        </p:txBody>
      </p:sp>
      <p:sp>
        <p:nvSpPr>
          <p:cNvPr id="4" name="TextBox 3">
            <a:extLst>
              <a:ext uri="{FF2B5EF4-FFF2-40B4-BE49-F238E27FC236}">
                <a16:creationId xmlns:a16="http://schemas.microsoft.com/office/drawing/2014/main" id="{33FE6EAE-7980-445C-8E27-2AB93B58D2DB}"/>
              </a:ext>
            </a:extLst>
          </p:cNvPr>
          <p:cNvSpPr txBox="1"/>
          <p:nvPr/>
        </p:nvSpPr>
        <p:spPr>
          <a:xfrm>
            <a:off x="945682" y="1685725"/>
            <a:ext cx="6107228" cy="1754326"/>
          </a:xfrm>
          <a:prstGeom prst="rect">
            <a:avLst/>
          </a:prstGeom>
          <a:noFill/>
        </p:spPr>
        <p:txBody>
          <a:bodyPr wrap="square">
            <a:spAutoFit/>
          </a:bodyPr>
          <a:lstStyle/>
          <a:p>
            <a:endParaRPr lang="en-IN" dirty="0"/>
          </a:p>
          <a:p>
            <a:endParaRPr lang="en-IN" dirty="0"/>
          </a:p>
          <a:p>
            <a:endParaRPr lang="en-IN" dirty="0"/>
          </a:p>
          <a:p>
            <a:r>
              <a:rPr lang="en-IN" b="1" dirty="0">
                <a:solidFill>
                  <a:srgbClr val="FF0000"/>
                </a:solidFill>
              </a:rPr>
              <a:t>Arduino                   Red LED</a:t>
            </a:r>
          </a:p>
          <a:p>
            <a:r>
              <a:rPr lang="en-IN" b="1" dirty="0">
                <a:solidFill>
                  <a:srgbClr val="FF0000"/>
                </a:solidFill>
              </a:rPr>
              <a:t>Red LED</a:t>
            </a:r>
            <a:r>
              <a:rPr lang="en-IN" dirty="0"/>
              <a:t>   -------------</a:t>
            </a:r>
            <a:r>
              <a:rPr lang="en-IN" dirty="0">
                <a:sym typeface="Wingdings" panose="05000000000000000000" pitchFamily="2" charset="2"/>
              </a:rPr>
              <a:t></a:t>
            </a:r>
            <a:r>
              <a:rPr lang="en-IN" dirty="0"/>
              <a:t>      pin ~7                 </a:t>
            </a:r>
          </a:p>
          <a:p>
            <a:r>
              <a:rPr lang="en-IN" b="1" dirty="0">
                <a:solidFill>
                  <a:srgbClr val="00B050"/>
                </a:solidFill>
              </a:rPr>
              <a:t>Green LED  </a:t>
            </a:r>
            <a:r>
              <a:rPr lang="en-IN" dirty="0"/>
              <a:t>-------------</a:t>
            </a:r>
            <a:r>
              <a:rPr lang="en-IN" dirty="0">
                <a:sym typeface="Wingdings" panose="05000000000000000000" pitchFamily="2" charset="2"/>
              </a:rPr>
              <a:t></a:t>
            </a:r>
            <a:r>
              <a:rPr lang="en-IN" dirty="0"/>
              <a:t>    pin ~5</a:t>
            </a:r>
          </a:p>
        </p:txBody>
      </p:sp>
      <p:pic>
        <p:nvPicPr>
          <p:cNvPr id="1026" name="Picture 2">
            <a:extLst>
              <a:ext uri="{FF2B5EF4-FFF2-40B4-BE49-F238E27FC236}">
                <a16:creationId xmlns:a16="http://schemas.microsoft.com/office/drawing/2014/main" id="{CFE1B70E-57E6-4E50-B821-1B52AD6D6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1219201"/>
            <a:ext cx="2921468" cy="29214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D 5mm Green, Green Light Emitting Diode, हरी एलईडी, ग्रीन एलईडी - Micron,  Mumbai | ID: 15350831433">
            <a:extLst>
              <a:ext uri="{FF2B5EF4-FFF2-40B4-BE49-F238E27FC236}">
                <a16:creationId xmlns:a16="http://schemas.microsoft.com/office/drawing/2014/main" id="{D578284B-6F3E-426B-A1B9-B877D70CE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568" y="4011881"/>
            <a:ext cx="26860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18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7138922A-3410-4085-8310-C545E8C5400B}"/>
              </a:ext>
            </a:extLst>
          </p:cNvPr>
          <p:cNvSpPr>
            <a:spLocks noGrp="1"/>
          </p:cNvSpPr>
          <p:nvPr>
            <p:ph type="body" sz="quarter" idx="10"/>
          </p:nvPr>
        </p:nvSpPr>
        <p:spPr/>
        <p:txBody>
          <a:bodyPr/>
          <a:lstStyle/>
          <a:p>
            <a:r>
              <a:rPr lang="en-IN" b="1" dirty="0"/>
              <a:t>CODE PART</a:t>
            </a:r>
          </a:p>
        </p:txBody>
      </p:sp>
      <p:sp>
        <p:nvSpPr>
          <p:cNvPr id="4" name="TextBox 3">
            <a:extLst>
              <a:ext uri="{FF2B5EF4-FFF2-40B4-BE49-F238E27FC236}">
                <a16:creationId xmlns:a16="http://schemas.microsoft.com/office/drawing/2014/main" id="{B32A54D7-F572-46C5-BF0B-7CFC8EF5E18A}"/>
              </a:ext>
            </a:extLst>
          </p:cNvPr>
          <p:cNvSpPr txBox="1"/>
          <p:nvPr/>
        </p:nvSpPr>
        <p:spPr>
          <a:xfrm>
            <a:off x="3057365" y="1321415"/>
            <a:ext cx="6105524" cy="461665"/>
          </a:xfrm>
          <a:prstGeom prst="rect">
            <a:avLst/>
          </a:prstGeom>
          <a:noFill/>
        </p:spPr>
        <p:txBody>
          <a:bodyPr wrap="square">
            <a:spAutoFit/>
          </a:bodyPr>
          <a:lstStyle/>
          <a:p>
            <a:pPr algn="ctr"/>
            <a:r>
              <a:rPr lang="en-IN" sz="2400" b="1" dirty="0">
                <a:solidFill>
                  <a:schemeClr val="accent4">
                    <a:lumMod val="50000"/>
                  </a:schemeClr>
                </a:solidFill>
              </a:rPr>
              <a:t>ARDUINO SOURCE CODE</a:t>
            </a:r>
          </a:p>
        </p:txBody>
      </p:sp>
      <p:sp>
        <p:nvSpPr>
          <p:cNvPr id="6" name="TextBox 5">
            <a:extLst>
              <a:ext uri="{FF2B5EF4-FFF2-40B4-BE49-F238E27FC236}">
                <a16:creationId xmlns:a16="http://schemas.microsoft.com/office/drawing/2014/main" id="{3C1B15C6-4867-4C8B-BC78-C7B3BE0FC965}"/>
              </a:ext>
            </a:extLst>
          </p:cNvPr>
          <p:cNvSpPr txBox="1"/>
          <p:nvPr/>
        </p:nvSpPr>
        <p:spPr>
          <a:xfrm>
            <a:off x="761999" y="2016502"/>
            <a:ext cx="10810875" cy="3520083"/>
          </a:xfrm>
          <a:prstGeom prst="rect">
            <a:avLst/>
          </a:prstGeom>
          <a:noFill/>
        </p:spPr>
        <p:txBody>
          <a:bodyPr wrap="square" numCol="2">
            <a:spAutoFit/>
          </a:bodyPr>
          <a:lstStyle/>
          <a:p>
            <a:r>
              <a:rPr lang="en-US" sz="1600" dirty="0">
                <a:solidFill>
                  <a:srgbClr val="0070C0"/>
                </a:solidFill>
                <a:effectLst/>
                <a:latin typeface="Times New Roman" panose="02020603050405020304" pitchFamily="18" charset="0"/>
                <a:ea typeface="Calibri" panose="020F0502020204030204" pitchFamily="34" charset="0"/>
              </a:rPr>
              <a:t>void loop()</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char </a:t>
            </a:r>
            <a:r>
              <a:rPr lang="en-US" sz="1600" dirty="0" err="1">
                <a:solidFill>
                  <a:srgbClr val="0070C0"/>
                </a:solidFill>
                <a:effectLst/>
                <a:latin typeface="Times New Roman" panose="02020603050405020304" pitchFamily="18" charset="0"/>
                <a:ea typeface="Calibri" panose="020F0502020204030204" pitchFamily="34" charset="0"/>
              </a:rPr>
              <a:t>szData</a:t>
            </a:r>
            <a:r>
              <a:rPr lang="en-US" sz="1600" dirty="0">
                <a:solidFill>
                  <a:srgbClr val="0070C0"/>
                </a:solidFill>
                <a:effectLst/>
                <a:latin typeface="Times New Roman" panose="02020603050405020304" pitchFamily="18" charset="0"/>
                <a:ea typeface="Calibri" panose="020F0502020204030204" pitchFamily="34" charset="0"/>
              </a:rPr>
              <a:t>[30];</a:t>
            </a:r>
          </a:p>
          <a:p>
            <a:r>
              <a:rPr lang="en-US" sz="1600" dirty="0">
                <a:solidFill>
                  <a:srgbClr val="0070C0"/>
                </a:solidFill>
                <a:effectLst/>
                <a:latin typeface="Times New Roman" panose="02020603050405020304" pitchFamily="18" charset="0"/>
                <a:ea typeface="Calibri" panose="020F0502020204030204" pitchFamily="34" charset="0"/>
              </a:rPr>
              <a:t>  unsigned short </a:t>
            </a:r>
            <a:r>
              <a:rPr lang="en-US" sz="1600" dirty="0" err="1">
                <a:solidFill>
                  <a:srgbClr val="0070C0"/>
                </a:solidFill>
                <a:effectLst/>
                <a:latin typeface="Times New Roman" panose="02020603050405020304" pitchFamily="18" charset="0"/>
                <a:ea typeface="Calibri" panose="020F0502020204030204" pitchFamily="34" charset="0"/>
              </a:rPr>
              <a:t>usExit</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unsigned short </a:t>
            </a:r>
            <a:r>
              <a:rPr lang="en-US" sz="1600" dirty="0" err="1">
                <a:solidFill>
                  <a:srgbClr val="0070C0"/>
                </a:solidFill>
                <a:effectLst/>
                <a:latin typeface="Times New Roman" panose="02020603050405020304" pitchFamily="18" charset="0"/>
                <a:ea typeface="Calibri" panose="020F0502020204030204" pitchFamily="34" charset="0"/>
              </a:rPr>
              <a:t>usData_Len</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unsigned short </a:t>
            </a:r>
            <a:r>
              <a:rPr lang="en-US" sz="1600" dirty="0" err="1">
                <a:solidFill>
                  <a:srgbClr val="0070C0"/>
                </a:solidFill>
                <a:effectLst/>
                <a:latin typeface="Times New Roman" panose="02020603050405020304" pitchFamily="18" charset="0"/>
                <a:ea typeface="Calibri" panose="020F0502020204030204" pitchFamily="34" charset="0"/>
              </a:rPr>
              <a:t>usIsNeed_Rescan</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short </a:t>
            </a:r>
            <a:r>
              <a:rPr lang="en-US" sz="1600" dirty="0" err="1">
                <a:solidFill>
                  <a:srgbClr val="0070C0"/>
                </a:solidFill>
                <a:effectLst/>
                <a:latin typeface="Times New Roman" panose="02020603050405020304" pitchFamily="18" charset="0"/>
                <a:ea typeface="Calibri" panose="020F0502020204030204" pitchFamily="34" charset="0"/>
              </a:rPr>
              <a:t>sMask_Percent</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if(</a:t>
            </a:r>
            <a:r>
              <a:rPr lang="en-US" sz="1600" dirty="0" err="1">
                <a:solidFill>
                  <a:srgbClr val="0070C0"/>
                </a:solidFill>
                <a:effectLst/>
                <a:latin typeface="Times New Roman" panose="02020603050405020304" pitchFamily="18" charset="0"/>
                <a:ea typeface="Calibri" panose="020F0502020204030204" pitchFamily="34" charset="0"/>
              </a:rPr>
              <a:t>digitalRead</a:t>
            </a:r>
            <a:r>
              <a:rPr lang="en-US" sz="1600" dirty="0">
                <a:solidFill>
                  <a:srgbClr val="0070C0"/>
                </a:solidFill>
                <a:effectLst/>
                <a:latin typeface="Times New Roman" panose="02020603050405020304" pitchFamily="18" charset="0"/>
                <a:ea typeface="Calibri" panose="020F0502020204030204" pitchFamily="34" charset="0"/>
              </a:rPr>
              <a:t>(IR_SENSOR_PIN) == ON)</a:t>
            </a:r>
          </a:p>
          <a:p>
            <a:r>
              <a:rPr lang="en-US" sz="1600" dirty="0">
                <a:solidFill>
                  <a:srgbClr val="0070C0"/>
                </a:solidFill>
                <a:effectLst/>
                <a:latin typeface="Times New Roman" panose="02020603050405020304" pitchFamily="18" charset="0"/>
                <a:ea typeface="Calibri" panose="020F0502020204030204" pitchFamily="34" charset="0"/>
              </a:rPr>
              <a:t>  { </a:t>
            </a:r>
          </a:p>
          <a:p>
            <a:r>
              <a:rPr lang="en-US" sz="1600" dirty="0">
                <a:solidFill>
                  <a:srgbClr val="0070C0"/>
                </a:solidFill>
                <a:effectLst/>
                <a:latin typeface="Times New Roman" panose="02020603050405020304" pitchFamily="18" charset="0"/>
                <a:ea typeface="Calibri" panose="020F0502020204030204" pitchFamily="34" charset="0"/>
              </a:rPr>
              <a:t>    if(</a:t>
            </a:r>
            <a:r>
              <a:rPr lang="en-US" sz="1600" dirty="0" err="1">
                <a:solidFill>
                  <a:srgbClr val="0070C0"/>
                </a:solidFill>
                <a:effectLst/>
                <a:latin typeface="Times New Roman" panose="02020603050405020304" pitchFamily="18" charset="0"/>
                <a:ea typeface="Calibri" panose="020F0502020204030204" pitchFamily="34" charset="0"/>
              </a:rPr>
              <a:t>gusIsSensor_Detect_Bef</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vDisp_Scanning</a:t>
            </a:r>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memset</a:t>
            </a:r>
            <a:r>
              <a:rPr lang="en-US" sz="1600" dirty="0">
                <a:solidFill>
                  <a:srgbClr val="0070C0"/>
                </a:solidFill>
                <a:effectLst/>
                <a:latin typeface="Times New Roman" panose="02020603050405020304" pitchFamily="18" charset="0"/>
                <a:ea typeface="Calibri" panose="020F0502020204030204" pitchFamily="34" charset="0"/>
              </a:rPr>
              <a:t>(</a:t>
            </a:r>
            <a:r>
              <a:rPr lang="en-US" sz="1600" dirty="0" err="1">
                <a:solidFill>
                  <a:srgbClr val="0070C0"/>
                </a:solidFill>
                <a:effectLst/>
                <a:latin typeface="Times New Roman" panose="02020603050405020304" pitchFamily="18" charset="0"/>
                <a:ea typeface="Calibri" panose="020F0502020204030204" pitchFamily="34" charset="0"/>
              </a:rPr>
              <a:t>szData</a:t>
            </a:r>
            <a:r>
              <a:rPr lang="en-US" sz="1600" dirty="0">
                <a:solidFill>
                  <a:srgbClr val="0070C0"/>
                </a:solidFill>
                <a:effectLst/>
                <a:latin typeface="Times New Roman" panose="02020603050405020304" pitchFamily="18" charset="0"/>
                <a:ea typeface="Calibri" panose="020F0502020204030204" pitchFamily="34" charset="0"/>
              </a:rPr>
              <a:t>, '\0', </a:t>
            </a:r>
            <a:r>
              <a:rPr lang="en-US" sz="1600" dirty="0" err="1">
                <a:solidFill>
                  <a:srgbClr val="0070C0"/>
                </a:solidFill>
                <a:effectLst/>
                <a:latin typeface="Times New Roman" panose="02020603050405020304" pitchFamily="18" charset="0"/>
                <a:ea typeface="Calibri" panose="020F0502020204030204" pitchFamily="34" charset="0"/>
              </a:rPr>
              <a:t>sizeof</a:t>
            </a:r>
            <a:r>
              <a:rPr lang="en-US" sz="1600" dirty="0">
                <a:solidFill>
                  <a:srgbClr val="0070C0"/>
                </a:solidFill>
                <a:effectLst/>
                <a:latin typeface="Times New Roman" panose="02020603050405020304" pitchFamily="18" charset="0"/>
                <a:ea typeface="Calibri" panose="020F0502020204030204" pitchFamily="34" charset="0"/>
              </a:rPr>
              <a:t>(</a:t>
            </a:r>
            <a:r>
              <a:rPr lang="en-US" sz="1600" dirty="0" err="1">
                <a:solidFill>
                  <a:srgbClr val="0070C0"/>
                </a:solidFill>
                <a:effectLst/>
                <a:latin typeface="Times New Roman" panose="02020603050405020304" pitchFamily="18" charset="0"/>
                <a:ea typeface="Calibri" panose="020F0502020204030204" pitchFamily="34" charset="0"/>
              </a:rPr>
              <a:t>szData</a:t>
            </a:r>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do</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if(</a:t>
            </a:r>
            <a:r>
              <a:rPr lang="en-US" sz="1600" dirty="0" err="1">
                <a:solidFill>
                  <a:srgbClr val="0070C0"/>
                </a:solidFill>
                <a:effectLst/>
                <a:latin typeface="Times New Roman" panose="02020603050405020304" pitchFamily="18" charset="0"/>
                <a:ea typeface="Calibri" panose="020F0502020204030204" pitchFamily="34" charset="0"/>
              </a:rPr>
              <a:t>digitalRead</a:t>
            </a:r>
            <a:r>
              <a:rPr lang="en-US" sz="1600" dirty="0">
                <a:solidFill>
                  <a:srgbClr val="0070C0"/>
                </a:solidFill>
                <a:effectLst/>
                <a:latin typeface="Times New Roman" panose="02020603050405020304" pitchFamily="18" charset="0"/>
                <a:ea typeface="Calibri" panose="020F0502020204030204" pitchFamily="34" charset="0"/>
              </a:rPr>
              <a:t>(IR_SENSOR_PIN) == ON)</a:t>
            </a:r>
          </a:p>
          <a:p>
            <a:r>
              <a:rPr lang="en-US" sz="1600" dirty="0">
                <a:solidFill>
                  <a:srgbClr val="0070C0"/>
                </a:solidFill>
                <a:effectLst/>
                <a:latin typeface="Times New Roman" panose="02020603050405020304" pitchFamily="18" charset="0"/>
                <a:ea typeface="Calibri" panose="020F0502020204030204" pitchFamily="34" charset="0"/>
              </a:rPr>
              <a:t>       { </a:t>
            </a:r>
          </a:p>
          <a:p>
            <a:r>
              <a:rPr lang="en-US" sz="1600" dirty="0">
                <a:solidFill>
                  <a:srgbClr val="0070C0"/>
                </a:solidFill>
                <a:effectLst/>
                <a:latin typeface="Times New Roman" panose="02020603050405020304" pitchFamily="18" charset="0"/>
                <a:ea typeface="Calibri" panose="020F0502020204030204" pitchFamily="34" charset="0"/>
              </a:rPr>
              <a:t>          if(</a:t>
            </a:r>
            <a:r>
              <a:rPr lang="en-US" sz="1600" dirty="0" err="1">
                <a:solidFill>
                  <a:srgbClr val="0070C0"/>
                </a:solidFill>
                <a:effectLst/>
                <a:latin typeface="Times New Roman" panose="02020603050405020304" pitchFamily="18" charset="0"/>
                <a:ea typeface="Calibri" panose="020F0502020204030204" pitchFamily="34" charset="0"/>
              </a:rPr>
              <a:t>gusIsSend_Request</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Serial.println</a:t>
            </a:r>
            <a:r>
              <a:rPr lang="en-US" sz="1600" dirty="0">
                <a:solidFill>
                  <a:srgbClr val="0070C0"/>
                </a:solidFill>
                <a:effectLst/>
                <a:latin typeface="Times New Roman" panose="02020603050405020304" pitchFamily="18" charset="0"/>
                <a:ea typeface="Calibri" panose="020F0502020204030204" pitchFamily="34" charset="0"/>
              </a:rPr>
              <a:t>(START_RUN); </a:t>
            </a:r>
            <a:r>
              <a:rPr lang="en-US" sz="1600" dirty="0">
                <a:solidFill>
                  <a:srgbClr val="0070C0"/>
                </a:solidFill>
                <a:effectLst/>
                <a:highlight>
                  <a:srgbClr val="FFFF00"/>
                </a:highlight>
                <a:latin typeface="Times New Roman" panose="02020603050405020304" pitchFamily="18" charset="0"/>
                <a:ea typeface="Calibri" panose="020F0502020204030204" pitchFamily="34" charset="0"/>
              </a:rPr>
              <a:t>//send request to ESP32-CAM to scan face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gusIsSend_Request</a:t>
            </a:r>
            <a:r>
              <a:rPr lang="en-US" sz="1600" dirty="0">
                <a:solidFill>
                  <a:srgbClr val="0070C0"/>
                </a:solidFill>
                <a:effectLst/>
                <a:latin typeface="Times New Roman" panose="02020603050405020304" pitchFamily="18" charset="0"/>
                <a:ea typeface="Calibri" panose="020F0502020204030204" pitchFamily="34" charset="0"/>
              </a:rPr>
              <a:t> = 1;</a:t>
            </a:r>
          </a:p>
          <a:p>
            <a:r>
              <a:rPr lang="en-US" sz="1600" dirty="0">
                <a:solidFill>
                  <a:srgbClr val="0070C0"/>
                </a:solidFill>
                <a:effectLst/>
                <a:latin typeface="Times New Roman" panose="02020603050405020304" pitchFamily="18" charset="0"/>
                <a:ea typeface="Calibri" panose="020F0502020204030204" pitchFamily="34" charset="0"/>
              </a:rPr>
              <a:t>          }</a:t>
            </a:r>
          </a:p>
        </p:txBody>
      </p:sp>
      <p:sp>
        <p:nvSpPr>
          <p:cNvPr id="10" name="TextBox 9">
            <a:extLst>
              <a:ext uri="{FF2B5EF4-FFF2-40B4-BE49-F238E27FC236}">
                <a16:creationId xmlns:a16="http://schemas.microsoft.com/office/drawing/2014/main" id="{3554B0FF-6C09-431C-86E8-51166E035B69}"/>
              </a:ext>
            </a:extLst>
          </p:cNvPr>
          <p:cNvSpPr txBox="1"/>
          <p:nvPr/>
        </p:nvSpPr>
        <p:spPr>
          <a:xfrm>
            <a:off x="761999" y="6001821"/>
            <a:ext cx="10810875"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rgbClr val="000000"/>
                </a:solidFill>
                <a:latin typeface="Times New Roman" panose="02020603050405020304" pitchFamily="18" charset="0"/>
                <a:ea typeface="Calibri" panose="020F0502020204030204" pitchFamily="34" charset="0"/>
              </a:rPr>
              <a:t>When IR </a:t>
            </a:r>
            <a:r>
              <a:rPr lang="en-US" b="1" dirty="0" err="1">
                <a:solidFill>
                  <a:srgbClr val="000000"/>
                </a:solidFill>
                <a:latin typeface="Times New Roman" panose="02020603050405020304" pitchFamily="18" charset="0"/>
                <a:ea typeface="Calibri" panose="020F0502020204030204" pitchFamily="34" charset="0"/>
              </a:rPr>
              <a:t>ssensor</a:t>
            </a:r>
            <a:r>
              <a:rPr lang="en-US" b="1" dirty="0">
                <a:solidFill>
                  <a:srgbClr val="000000"/>
                </a:solidFill>
                <a:latin typeface="Times New Roman" panose="02020603050405020304" pitchFamily="18" charset="0"/>
                <a:ea typeface="Calibri" panose="020F0502020204030204" pitchFamily="34" charset="0"/>
              </a:rPr>
              <a:t> is active, Arduino will send a request to ESP32 to run face detection algorithm</a:t>
            </a:r>
            <a:endParaRPr lang="en-US" sz="1800" b="1"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5730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271413"/>
            <a:ext cx="11639085" cy="812670"/>
          </a:xfrm>
        </p:spPr>
        <p:txBody>
          <a:bodyPr/>
          <a:lstStyle/>
          <a:p>
            <a:r>
              <a:rPr lang="en-US" sz="2000" b="1" dirty="0"/>
              <a:t>AUTO TEMPERATURE AND  FACEMASK SCANNING SYSTEM</a:t>
            </a:r>
          </a:p>
          <a:p>
            <a:endParaRPr lang="en-US" sz="1400" dirty="0"/>
          </a:p>
        </p:txBody>
      </p:sp>
      <p:sp>
        <p:nvSpPr>
          <p:cNvPr id="8" name="TextBox 7">
            <a:extLst>
              <a:ext uri="{FF2B5EF4-FFF2-40B4-BE49-F238E27FC236}">
                <a16:creationId xmlns:a16="http://schemas.microsoft.com/office/drawing/2014/main" id="{B292EE2E-AE55-4CEF-A786-E71BF5734FEF}"/>
              </a:ext>
            </a:extLst>
          </p:cNvPr>
          <p:cNvSpPr txBox="1"/>
          <p:nvPr/>
        </p:nvSpPr>
        <p:spPr>
          <a:xfrm>
            <a:off x="666750" y="2352675"/>
            <a:ext cx="10201275" cy="2887608"/>
          </a:xfrm>
          <a:prstGeom prst="rect">
            <a:avLst/>
          </a:prstGeom>
          <a:noFill/>
        </p:spPr>
        <p:txBody>
          <a:bodyPr wrap="square" numCol="2">
            <a:spAutoFit/>
          </a:bodyPr>
          <a:lstStyle/>
          <a:p>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70C0"/>
                </a:solidFill>
                <a:effectLst/>
                <a:latin typeface="Times New Roman" panose="02020603050405020304" pitchFamily="18" charset="0"/>
                <a:ea typeface="Calibri" panose="020F0502020204030204" pitchFamily="34" charset="0"/>
              </a:rPr>
              <a:t>memset</a:t>
            </a:r>
            <a:r>
              <a:rPr lang="en-US" sz="1800" dirty="0">
                <a:solidFill>
                  <a:srgbClr val="0070C0"/>
                </a:solidFill>
                <a:effectLst/>
                <a:latin typeface="Times New Roman" panose="02020603050405020304" pitchFamily="18" charset="0"/>
                <a:ea typeface="Calibri" panose="020F0502020204030204" pitchFamily="34" charset="0"/>
              </a:rPr>
              <a:t>(</a:t>
            </a:r>
            <a:r>
              <a:rPr lang="en-US" sz="1800" dirty="0" err="1">
                <a:solidFill>
                  <a:srgbClr val="0070C0"/>
                </a:solidFill>
                <a:effectLst/>
                <a:latin typeface="Times New Roman" panose="02020603050405020304" pitchFamily="18" charset="0"/>
                <a:ea typeface="Calibri" panose="020F0502020204030204" pitchFamily="34" charset="0"/>
              </a:rPr>
              <a:t>szData</a:t>
            </a:r>
            <a:r>
              <a:rPr lang="en-US" sz="1800" dirty="0">
                <a:solidFill>
                  <a:srgbClr val="0070C0"/>
                </a:solidFill>
                <a:effectLst/>
                <a:latin typeface="Times New Roman" panose="02020603050405020304" pitchFamily="18" charset="0"/>
                <a:ea typeface="Calibri" panose="020F0502020204030204" pitchFamily="34" charset="0"/>
              </a:rPr>
              <a:t>, '\0', </a:t>
            </a:r>
            <a:r>
              <a:rPr lang="en-US" sz="1800" dirty="0" err="1">
                <a:solidFill>
                  <a:srgbClr val="0070C0"/>
                </a:solidFill>
                <a:effectLst/>
                <a:latin typeface="Times New Roman" panose="02020603050405020304" pitchFamily="18" charset="0"/>
                <a:ea typeface="Calibri" panose="020F0502020204030204" pitchFamily="34" charset="0"/>
              </a:rPr>
              <a:t>sizeof</a:t>
            </a:r>
            <a:r>
              <a:rPr lang="en-US" sz="1800" dirty="0">
                <a:solidFill>
                  <a:srgbClr val="0070C0"/>
                </a:solidFill>
                <a:effectLst/>
                <a:latin typeface="Times New Roman" panose="02020603050405020304" pitchFamily="18" charset="0"/>
                <a:ea typeface="Calibri" panose="020F0502020204030204" pitchFamily="34" charset="0"/>
              </a:rPr>
              <a:t>(</a:t>
            </a:r>
            <a:r>
              <a:rPr lang="en-US" sz="1800" dirty="0" err="1">
                <a:solidFill>
                  <a:srgbClr val="0070C0"/>
                </a:solidFill>
                <a:effectLst/>
                <a:latin typeface="Times New Roman" panose="02020603050405020304" pitchFamily="18" charset="0"/>
                <a:ea typeface="Calibri" panose="020F0502020204030204" pitchFamily="34" charset="0"/>
              </a:rPr>
              <a:t>szData</a:t>
            </a:r>
            <a:r>
              <a:rPr lang="en-US" sz="1800" dirty="0">
                <a:solidFill>
                  <a:srgbClr val="0070C0"/>
                </a:solidFill>
                <a:effectLst/>
                <a:latin typeface="Times New Roman" panose="02020603050405020304" pitchFamily="18" charset="0"/>
                <a:ea typeface="Calibri" panose="020F0502020204030204" pitchFamily="34" charset="0"/>
              </a:rPr>
              <a:t>));</a:t>
            </a:r>
          </a:p>
          <a:p>
            <a:r>
              <a:rPr lang="en-US" sz="1800" dirty="0">
                <a:solidFill>
                  <a:srgbClr val="0070C0"/>
                </a:solidFill>
                <a:effectLst/>
                <a:latin typeface="Times New Roman" panose="02020603050405020304" pitchFamily="18" charset="0"/>
                <a:ea typeface="Calibri" panose="020F0502020204030204" pitchFamily="34" charset="0"/>
              </a:rPr>
              <a:t>  if(</a:t>
            </a:r>
            <a:r>
              <a:rPr lang="en-US" sz="1800" dirty="0" err="1">
                <a:solidFill>
                  <a:srgbClr val="0070C0"/>
                </a:solidFill>
                <a:effectLst/>
                <a:latin typeface="Times New Roman" panose="02020603050405020304" pitchFamily="18" charset="0"/>
                <a:ea typeface="Calibri" panose="020F0502020204030204" pitchFamily="34" charset="0"/>
              </a:rPr>
              <a:t>usRead_Serial_Data</a:t>
            </a:r>
            <a:r>
              <a:rPr lang="en-US" sz="1800" dirty="0">
                <a:solidFill>
                  <a:srgbClr val="0070C0"/>
                </a:solidFill>
                <a:effectLst/>
                <a:latin typeface="Times New Roman" panose="02020603050405020304" pitchFamily="18" charset="0"/>
                <a:ea typeface="Calibri" panose="020F0502020204030204" pitchFamily="34" charset="0"/>
              </a:rPr>
              <a:t>(</a:t>
            </a:r>
            <a:r>
              <a:rPr lang="en-US" sz="1800" dirty="0" err="1">
                <a:solidFill>
                  <a:srgbClr val="0070C0"/>
                </a:solidFill>
                <a:effectLst/>
                <a:latin typeface="Times New Roman" panose="02020603050405020304" pitchFamily="18" charset="0"/>
                <a:ea typeface="Calibri" panose="020F0502020204030204" pitchFamily="34" charset="0"/>
              </a:rPr>
              <a:t>szData</a:t>
            </a:r>
            <a:r>
              <a:rPr lang="en-US" sz="1800" dirty="0">
                <a:solidFill>
                  <a:srgbClr val="0070C0"/>
                </a:solidFill>
                <a:effectLst/>
                <a:latin typeface="Times New Roman" panose="02020603050405020304" pitchFamily="18" charset="0"/>
                <a:ea typeface="Calibri" panose="020F0502020204030204" pitchFamily="34" charset="0"/>
              </a:rPr>
              <a:t>, </a:t>
            </a:r>
            <a:r>
              <a:rPr lang="en-US" sz="1800" dirty="0" err="1">
                <a:solidFill>
                  <a:srgbClr val="0070C0"/>
                </a:solidFill>
                <a:effectLst/>
                <a:latin typeface="Times New Roman" panose="02020603050405020304" pitchFamily="18" charset="0"/>
                <a:ea typeface="Calibri" panose="020F0502020204030204" pitchFamily="34" charset="0"/>
              </a:rPr>
              <a:t>sizeof</a:t>
            </a:r>
            <a:r>
              <a:rPr lang="en-US" sz="1800" dirty="0">
                <a:solidFill>
                  <a:srgbClr val="0070C0"/>
                </a:solidFill>
                <a:effectLst/>
                <a:latin typeface="Times New Roman" panose="02020603050405020304" pitchFamily="18" charset="0"/>
                <a:ea typeface="Calibri" panose="020F0502020204030204" pitchFamily="34" charset="0"/>
              </a:rPr>
              <a:t>(</a:t>
            </a:r>
            <a:r>
              <a:rPr lang="en-US" sz="1800" dirty="0" err="1">
                <a:solidFill>
                  <a:srgbClr val="0070C0"/>
                </a:solidFill>
                <a:effectLst/>
                <a:latin typeface="Times New Roman" panose="02020603050405020304" pitchFamily="18" charset="0"/>
                <a:ea typeface="Calibri" panose="020F0502020204030204" pitchFamily="34" charset="0"/>
              </a:rPr>
              <a:t>szData</a:t>
            </a:r>
            <a:r>
              <a:rPr lang="en-US" sz="1800" dirty="0">
                <a:solidFill>
                  <a:srgbClr val="0070C0"/>
                </a:solidFill>
                <a:effectLst/>
                <a:latin typeface="Times New Roman" panose="02020603050405020304" pitchFamily="18" charset="0"/>
                <a:ea typeface="Calibri" panose="020F0502020204030204" pitchFamily="34" charset="0"/>
              </a:rPr>
              <a:t>)) &gt; 0) //read data request from Arduino</a:t>
            </a:r>
          </a:p>
          <a:p>
            <a:r>
              <a:rPr lang="en-US" sz="1800" dirty="0">
                <a:solidFill>
                  <a:srgbClr val="0070C0"/>
                </a:solidFill>
                <a:effectLst/>
                <a:latin typeface="Times New Roman" panose="02020603050405020304" pitchFamily="18" charset="0"/>
                <a:ea typeface="Calibri" panose="020F0502020204030204" pitchFamily="34" charset="0"/>
              </a:rPr>
              <a:t>  {</a:t>
            </a:r>
          </a:p>
          <a:p>
            <a:r>
              <a:rPr lang="en-US" sz="1800" dirty="0">
                <a:solidFill>
                  <a:srgbClr val="0070C0"/>
                </a:solidFill>
                <a:effectLst/>
                <a:latin typeface="Times New Roman" panose="02020603050405020304" pitchFamily="18" charset="0"/>
                <a:ea typeface="Calibri" panose="020F0502020204030204" pitchFamily="34" charset="0"/>
              </a:rPr>
              <a:t>    if(</a:t>
            </a:r>
            <a:r>
              <a:rPr lang="en-US" sz="1800" dirty="0" err="1">
                <a:solidFill>
                  <a:srgbClr val="0070C0"/>
                </a:solidFill>
                <a:effectLst/>
                <a:latin typeface="Times New Roman" panose="02020603050405020304" pitchFamily="18" charset="0"/>
                <a:ea typeface="Calibri" panose="020F0502020204030204" pitchFamily="34" charset="0"/>
              </a:rPr>
              <a:t>szData</a:t>
            </a:r>
            <a:r>
              <a:rPr lang="en-US" sz="1800" dirty="0">
                <a:solidFill>
                  <a:srgbClr val="0070C0"/>
                </a:solidFill>
                <a:effectLst/>
                <a:latin typeface="Times New Roman" panose="02020603050405020304" pitchFamily="18" charset="0"/>
                <a:ea typeface="Calibri" panose="020F0502020204030204" pitchFamily="34" charset="0"/>
              </a:rPr>
              <a:t>[0] == START_RUN) </a:t>
            </a:r>
            <a:r>
              <a:rPr lang="en-US" sz="1800" dirty="0">
                <a:solidFill>
                  <a:srgbClr val="0070C0"/>
                </a:solidFill>
                <a:effectLst/>
                <a:highlight>
                  <a:srgbClr val="FFFF00"/>
                </a:highlight>
                <a:latin typeface="Times New Roman" panose="02020603050405020304" pitchFamily="18" charset="0"/>
                <a:ea typeface="Calibri" panose="020F0502020204030204" pitchFamily="34" charset="0"/>
              </a:rPr>
              <a:t>// start </a:t>
            </a:r>
            <a:r>
              <a:rPr lang="en-US" sz="1800" dirty="0" err="1">
                <a:solidFill>
                  <a:srgbClr val="0070C0"/>
                </a:solidFill>
                <a:effectLst/>
                <a:highlight>
                  <a:srgbClr val="FFFF00"/>
                </a:highlight>
                <a:latin typeface="Times New Roman" panose="02020603050405020304" pitchFamily="18" charset="0"/>
                <a:ea typeface="Calibri" panose="020F0502020204030204" pitchFamily="34" charset="0"/>
              </a:rPr>
              <a:t>face_detection</a:t>
            </a:r>
            <a:r>
              <a:rPr lang="en-US" sz="1800" dirty="0">
                <a:solidFill>
                  <a:srgbClr val="0070C0"/>
                </a:solidFill>
                <a:effectLst/>
                <a:highlight>
                  <a:srgbClr val="FFFF00"/>
                </a:highlight>
                <a:latin typeface="Times New Roman" panose="02020603050405020304" pitchFamily="18" charset="0"/>
                <a:ea typeface="Calibri" panose="020F0502020204030204" pitchFamily="34" charset="0"/>
              </a:rPr>
              <a:t> algorithm</a:t>
            </a:r>
          </a:p>
          <a:p>
            <a:r>
              <a:rPr lang="en-US" sz="1800" dirty="0">
                <a:solidFill>
                  <a:srgbClr val="0070C0"/>
                </a:solidFill>
                <a:effectLst/>
                <a:latin typeface="Times New Roman" panose="02020603050405020304" pitchFamily="18" charset="0"/>
                <a:ea typeface="Calibri" panose="020F0502020204030204" pitchFamily="34" charset="0"/>
              </a:rPr>
              <a:t>    {</a:t>
            </a:r>
          </a:p>
          <a:p>
            <a:r>
              <a:rPr lang="en-US" sz="1800" dirty="0">
                <a:solidFill>
                  <a:srgbClr val="0070C0"/>
                </a:solidFill>
                <a:effectLst/>
                <a:latin typeface="Times New Roman" panose="02020603050405020304" pitchFamily="18" charset="0"/>
                <a:ea typeface="Calibri" panose="020F0502020204030204" pitchFamily="34" charset="0"/>
              </a:rPr>
              <a:t>      </a:t>
            </a:r>
            <a:r>
              <a:rPr lang="en-US" sz="1800" dirty="0" err="1">
                <a:solidFill>
                  <a:srgbClr val="0070C0"/>
                </a:solidFill>
                <a:effectLst/>
                <a:latin typeface="Times New Roman" panose="02020603050405020304" pitchFamily="18" charset="0"/>
                <a:ea typeface="Calibri" panose="020F0502020204030204" pitchFamily="34" charset="0"/>
              </a:rPr>
              <a:t>gusIsStart</a:t>
            </a:r>
            <a:r>
              <a:rPr lang="en-US" sz="1800" dirty="0">
                <a:solidFill>
                  <a:srgbClr val="0070C0"/>
                </a:solidFill>
                <a:effectLst/>
                <a:latin typeface="Times New Roman" panose="02020603050405020304" pitchFamily="18" charset="0"/>
                <a:ea typeface="Calibri" panose="020F0502020204030204" pitchFamily="34" charset="0"/>
              </a:rPr>
              <a:t> = 1; </a:t>
            </a:r>
          </a:p>
          <a:p>
            <a:r>
              <a:rPr lang="en-US" sz="1800" dirty="0">
                <a:solidFill>
                  <a:srgbClr val="0070C0"/>
                </a:solidFill>
                <a:effectLst/>
                <a:latin typeface="Times New Roman" panose="02020603050405020304" pitchFamily="18" charset="0"/>
                <a:ea typeface="Calibri" panose="020F0502020204030204" pitchFamily="34" charset="0"/>
              </a:rPr>
              <a:t>      </a:t>
            </a:r>
            <a:r>
              <a:rPr lang="en-US" sz="1800" dirty="0" err="1">
                <a:solidFill>
                  <a:srgbClr val="0070C0"/>
                </a:solidFill>
                <a:effectLst/>
                <a:latin typeface="Times New Roman" panose="02020603050405020304" pitchFamily="18" charset="0"/>
                <a:ea typeface="Calibri" panose="020F0502020204030204" pitchFamily="34" charset="0"/>
              </a:rPr>
              <a:t>gusRestart_Scan</a:t>
            </a:r>
            <a:r>
              <a:rPr lang="en-US" sz="1800" dirty="0">
                <a:solidFill>
                  <a:srgbClr val="0070C0"/>
                </a:solidFill>
                <a:effectLst/>
                <a:latin typeface="Times New Roman" panose="02020603050405020304" pitchFamily="18" charset="0"/>
                <a:ea typeface="Calibri" panose="020F0502020204030204" pitchFamily="34" charset="0"/>
              </a:rPr>
              <a:t> = 0;</a:t>
            </a:r>
          </a:p>
          <a:p>
            <a:r>
              <a:rPr lang="en-US" sz="1800" dirty="0">
                <a:solidFill>
                  <a:srgbClr val="0070C0"/>
                </a:solidFill>
                <a:effectLst/>
                <a:latin typeface="Times New Roman" panose="02020603050405020304" pitchFamily="18" charset="0"/>
                <a:ea typeface="Calibri" panose="020F0502020204030204" pitchFamily="34" charset="0"/>
              </a:rPr>
              <a:t>      </a:t>
            </a:r>
            <a:r>
              <a:rPr lang="en-US" sz="1800" dirty="0" err="1">
                <a:solidFill>
                  <a:srgbClr val="0070C0"/>
                </a:solidFill>
                <a:effectLst/>
                <a:latin typeface="Times New Roman" panose="02020603050405020304" pitchFamily="18" charset="0"/>
                <a:ea typeface="Calibri" panose="020F0502020204030204" pitchFamily="34" charset="0"/>
              </a:rPr>
              <a:t>gusFrame_Count</a:t>
            </a:r>
            <a:r>
              <a:rPr lang="en-US" sz="1800" dirty="0">
                <a:solidFill>
                  <a:srgbClr val="0070C0"/>
                </a:solidFill>
                <a:effectLst/>
                <a:latin typeface="Times New Roman" panose="02020603050405020304" pitchFamily="18" charset="0"/>
                <a:ea typeface="Calibri" panose="020F0502020204030204" pitchFamily="34" charset="0"/>
              </a:rPr>
              <a:t> = 0; </a:t>
            </a:r>
          </a:p>
          <a:p>
            <a:r>
              <a:rPr lang="en-US" sz="1800" dirty="0">
                <a:solidFill>
                  <a:srgbClr val="0070C0"/>
                </a:solidFill>
                <a:effectLst/>
                <a:latin typeface="Times New Roman" panose="02020603050405020304" pitchFamily="18" charset="0"/>
                <a:ea typeface="Calibri" panose="020F0502020204030204" pitchFamily="34" charset="0"/>
              </a:rPr>
              <a:t>    }</a:t>
            </a:r>
          </a:p>
          <a:p>
            <a:r>
              <a:rPr lang="en-US" sz="1800" dirty="0">
                <a:solidFill>
                  <a:srgbClr val="0070C0"/>
                </a:solidFill>
                <a:effectLst/>
                <a:latin typeface="Times New Roman" panose="02020603050405020304" pitchFamily="18" charset="0"/>
                <a:ea typeface="Calibri" panose="020F0502020204030204" pitchFamily="34" charset="0"/>
              </a:rPr>
              <a:t>    else if(</a:t>
            </a:r>
            <a:r>
              <a:rPr lang="en-US" sz="1800" dirty="0" err="1">
                <a:solidFill>
                  <a:srgbClr val="0070C0"/>
                </a:solidFill>
                <a:effectLst/>
                <a:latin typeface="Times New Roman" panose="02020603050405020304" pitchFamily="18" charset="0"/>
                <a:ea typeface="Calibri" panose="020F0502020204030204" pitchFamily="34" charset="0"/>
              </a:rPr>
              <a:t>szData</a:t>
            </a:r>
            <a:r>
              <a:rPr lang="en-US" sz="1800" dirty="0">
                <a:solidFill>
                  <a:srgbClr val="0070C0"/>
                </a:solidFill>
                <a:effectLst/>
                <a:latin typeface="Times New Roman" panose="02020603050405020304" pitchFamily="18" charset="0"/>
                <a:ea typeface="Calibri" panose="020F0502020204030204" pitchFamily="34" charset="0"/>
              </a:rPr>
              <a:t>[0] == RESTART_ESP32) // restart ESP32-CAM in case of ESP32-CAM hung up</a:t>
            </a:r>
          </a:p>
          <a:p>
            <a:r>
              <a:rPr lang="en-US" sz="1800" dirty="0">
                <a:solidFill>
                  <a:srgbClr val="0070C0"/>
                </a:solidFill>
                <a:effectLst/>
                <a:latin typeface="Times New Roman" panose="02020603050405020304" pitchFamily="18" charset="0"/>
                <a:ea typeface="Calibri" panose="020F0502020204030204" pitchFamily="34" charset="0"/>
              </a:rPr>
              <a:t>    {</a:t>
            </a:r>
          </a:p>
          <a:p>
            <a:r>
              <a:rPr lang="en-US" sz="1800" dirty="0">
                <a:solidFill>
                  <a:srgbClr val="0070C0"/>
                </a:solidFill>
                <a:effectLst/>
                <a:latin typeface="Times New Roman" panose="02020603050405020304" pitchFamily="18" charset="0"/>
                <a:ea typeface="Calibri" panose="020F0502020204030204" pitchFamily="34" charset="0"/>
              </a:rPr>
              <a:t>      </a:t>
            </a:r>
            <a:r>
              <a:rPr lang="en-US" sz="1800" dirty="0" err="1">
                <a:solidFill>
                  <a:srgbClr val="0070C0"/>
                </a:solidFill>
                <a:effectLst/>
                <a:latin typeface="Times New Roman" panose="02020603050405020304" pitchFamily="18" charset="0"/>
                <a:ea typeface="Calibri" panose="020F0502020204030204" pitchFamily="34" charset="0"/>
              </a:rPr>
              <a:t>ESP.restart</a:t>
            </a:r>
            <a:r>
              <a:rPr lang="en-US" sz="1800" dirty="0">
                <a:solidFill>
                  <a:srgbClr val="0070C0"/>
                </a:solidFill>
                <a:effectLst/>
                <a:latin typeface="Times New Roman" panose="02020603050405020304" pitchFamily="18" charset="0"/>
                <a:ea typeface="Calibri" panose="020F0502020204030204" pitchFamily="34" charset="0"/>
              </a:rPr>
              <a:t>();</a:t>
            </a:r>
          </a:p>
          <a:p>
            <a:r>
              <a:rPr lang="en-US" sz="1800" dirty="0">
                <a:solidFill>
                  <a:srgbClr val="0070C0"/>
                </a:solidFill>
                <a:effectLst/>
                <a:latin typeface="Times New Roman" panose="02020603050405020304" pitchFamily="18" charset="0"/>
                <a:ea typeface="Calibri" panose="020F0502020204030204" pitchFamily="34" charset="0"/>
              </a:rPr>
              <a:t>    }</a:t>
            </a:r>
          </a:p>
        </p:txBody>
      </p:sp>
      <p:sp>
        <p:nvSpPr>
          <p:cNvPr id="9" name="TextBox 8">
            <a:extLst>
              <a:ext uri="{FF2B5EF4-FFF2-40B4-BE49-F238E27FC236}">
                <a16:creationId xmlns:a16="http://schemas.microsoft.com/office/drawing/2014/main" id="{3B035FB4-E49A-4300-960C-7ED5A29A816B}"/>
              </a:ext>
            </a:extLst>
          </p:cNvPr>
          <p:cNvSpPr txBox="1"/>
          <p:nvPr/>
        </p:nvSpPr>
        <p:spPr>
          <a:xfrm>
            <a:off x="666750" y="5240283"/>
            <a:ext cx="10401300" cy="1754326"/>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rgbClr val="000000"/>
                </a:solidFill>
                <a:latin typeface="Times New Roman" panose="02020603050405020304" pitchFamily="18" charset="0"/>
                <a:ea typeface="Calibri" panose="020F0502020204030204" pitchFamily="34" charset="0"/>
              </a:rPr>
              <a:t>Then ESP32 CAM start face detection algorithm. </a:t>
            </a:r>
          </a:p>
          <a:p>
            <a:pPr marL="285750" indent="-285750">
              <a:buFont typeface="Wingdings" panose="05000000000000000000" pitchFamily="2" charset="2"/>
              <a:buChar char="Ø"/>
            </a:pPr>
            <a:r>
              <a:rPr lang="en-US" sz="1800" b="1" dirty="0">
                <a:solidFill>
                  <a:srgbClr val="000000"/>
                </a:solidFill>
                <a:effectLst/>
                <a:latin typeface="Times New Roman" panose="02020603050405020304" pitchFamily="18" charset="0"/>
                <a:ea typeface="Calibri" panose="020F0502020204030204" pitchFamily="34" charset="0"/>
              </a:rPr>
              <a:t>It can start offline o</a:t>
            </a:r>
            <a:r>
              <a:rPr lang="en-US" b="1" dirty="0">
                <a:solidFill>
                  <a:srgbClr val="000000"/>
                </a:solidFill>
                <a:latin typeface="Times New Roman" panose="02020603050405020304" pitchFamily="18" charset="0"/>
                <a:ea typeface="Calibri" panose="020F0502020204030204" pitchFamily="34" charset="0"/>
              </a:rPr>
              <a:t>r online while streaming</a:t>
            </a:r>
          </a:p>
          <a:p>
            <a:pPr marL="285750" indent="-285750">
              <a:buFont typeface="Wingdings" panose="05000000000000000000" pitchFamily="2" charset="2"/>
              <a:buChar char="Ø"/>
            </a:pPr>
            <a:r>
              <a:rPr lang="en-US" b="1" dirty="0">
                <a:solidFill>
                  <a:srgbClr val="000000"/>
                </a:solidFill>
                <a:latin typeface="Times New Roman" panose="02020603050405020304" pitchFamily="18" charset="0"/>
                <a:ea typeface="Calibri" panose="020F0502020204030204" pitchFamily="34" charset="0"/>
              </a:rPr>
              <a:t>A yellow box on the face means face is detected</a:t>
            </a:r>
          </a:p>
          <a:p>
            <a:pPr marL="285750" indent="-285750">
              <a:buFont typeface="Wingdings" panose="05000000000000000000" pitchFamily="2" charset="2"/>
              <a:buChar char="Ø"/>
            </a:pPr>
            <a:r>
              <a:rPr lang="en-US" sz="1800" b="1" dirty="0">
                <a:solidFill>
                  <a:srgbClr val="000000"/>
                </a:solidFill>
                <a:effectLst/>
                <a:latin typeface="Times New Roman" panose="02020603050405020304" pitchFamily="18" charset="0"/>
                <a:ea typeface="Calibri" panose="020F0502020204030204" pitchFamily="34" charset="0"/>
              </a:rPr>
              <a:t>That means that person is not wearing a mask</a:t>
            </a:r>
          </a:p>
          <a:p>
            <a:pPr marL="285750" indent="-285750">
              <a:buFont typeface="Wingdings" panose="05000000000000000000" pitchFamily="2" charset="2"/>
              <a:buChar char="Ø"/>
            </a:pPr>
            <a:r>
              <a:rPr lang="en-US" b="1" dirty="0">
                <a:solidFill>
                  <a:srgbClr val="000000"/>
                </a:solidFill>
                <a:latin typeface="Times New Roman" panose="02020603050405020304" pitchFamily="18" charset="0"/>
                <a:ea typeface="Calibri" panose="020F0502020204030204" pitchFamily="34" charset="0"/>
              </a:rPr>
              <a:t>When wearing a mask, no face is detected meaning that person is wearing a mask.</a:t>
            </a:r>
            <a:endParaRPr lang="en-US" sz="1800" b="1" dirty="0">
              <a:solidFill>
                <a:srgbClr val="000000"/>
              </a:solidFill>
              <a:effectLst/>
              <a:latin typeface="Times New Roman" panose="02020603050405020304" pitchFamily="18" charset="0"/>
              <a:ea typeface="Calibri" panose="020F0502020204030204" pitchFamily="34" charset="0"/>
            </a:endParaRPr>
          </a:p>
          <a:p>
            <a:endParaRPr lang="en-US" sz="1800" b="1" dirty="0">
              <a:solidFill>
                <a:srgbClr val="000000"/>
              </a:solidFill>
              <a:effectLst/>
              <a:latin typeface="Times New Roman" panose="02020603050405020304" pitchFamily="18" charset="0"/>
              <a:ea typeface="Calibri" panose="020F0502020204030204" pitchFamily="34" charset="0"/>
            </a:endParaRPr>
          </a:p>
        </p:txBody>
      </p:sp>
      <p:sp>
        <p:nvSpPr>
          <p:cNvPr id="11" name="TextBox 10">
            <a:extLst>
              <a:ext uri="{FF2B5EF4-FFF2-40B4-BE49-F238E27FC236}">
                <a16:creationId xmlns:a16="http://schemas.microsoft.com/office/drawing/2014/main" id="{90D35BF8-6A4A-4685-A74E-96DB5D4E227C}"/>
              </a:ext>
            </a:extLst>
          </p:cNvPr>
          <p:cNvSpPr txBox="1"/>
          <p:nvPr/>
        </p:nvSpPr>
        <p:spPr>
          <a:xfrm>
            <a:off x="2714625" y="1617717"/>
            <a:ext cx="6105524" cy="369332"/>
          </a:xfrm>
          <a:prstGeom prst="rect">
            <a:avLst/>
          </a:prstGeom>
          <a:noFill/>
        </p:spPr>
        <p:txBody>
          <a:bodyPr wrap="square">
            <a:spAutoFit/>
          </a:bodyPr>
          <a:lstStyle/>
          <a:p>
            <a:pPr algn="ctr"/>
            <a:r>
              <a:rPr lang="en-IN" sz="1800" b="1" dirty="0">
                <a:solidFill>
                  <a:schemeClr val="accent4">
                    <a:lumMod val="50000"/>
                  </a:schemeClr>
                </a:solidFill>
              </a:rPr>
              <a:t>ESP32 CAM SOURCE CODE</a:t>
            </a:r>
          </a:p>
        </p:txBody>
      </p:sp>
    </p:spTree>
    <p:extLst>
      <p:ext uri="{BB962C8B-B14F-4D97-AF65-F5344CB8AC3E}">
        <p14:creationId xmlns:p14="http://schemas.microsoft.com/office/powerpoint/2010/main" val="134303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271413"/>
            <a:ext cx="11639085" cy="812670"/>
          </a:xfrm>
        </p:spPr>
        <p:txBody>
          <a:bodyPr/>
          <a:lstStyle/>
          <a:p>
            <a:r>
              <a:rPr lang="en-US" sz="2000" b="1" dirty="0"/>
              <a:t>AUTO TEMPERATURE AND  FACEMASK SCANNING SYSTEM</a:t>
            </a:r>
          </a:p>
          <a:p>
            <a:endParaRPr lang="en-US" sz="1400" dirty="0"/>
          </a:p>
        </p:txBody>
      </p:sp>
      <p:sp>
        <p:nvSpPr>
          <p:cNvPr id="6" name="TextBox 5">
            <a:extLst>
              <a:ext uri="{FF2B5EF4-FFF2-40B4-BE49-F238E27FC236}">
                <a16:creationId xmlns:a16="http://schemas.microsoft.com/office/drawing/2014/main" id="{BAD06196-73C9-499E-8C1F-BCEDC8AF4F88}"/>
              </a:ext>
            </a:extLst>
          </p:cNvPr>
          <p:cNvSpPr txBox="1"/>
          <p:nvPr/>
        </p:nvSpPr>
        <p:spPr>
          <a:xfrm>
            <a:off x="895349" y="1762187"/>
            <a:ext cx="10639425" cy="3785652"/>
          </a:xfrm>
          <a:prstGeom prst="rect">
            <a:avLst/>
          </a:prstGeom>
          <a:noFill/>
        </p:spPr>
        <p:txBody>
          <a:bodyPr wrap="square" numCol="2">
            <a:spAutoFit/>
          </a:bodyPr>
          <a:lstStyle/>
          <a:p>
            <a:r>
              <a:rPr lang="en-IN" sz="1600" dirty="0">
                <a:solidFill>
                  <a:srgbClr val="0070C0"/>
                </a:solidFill>
              </a:rPr>
              <a:t>if(</a:t>
            </a:r>
            <a:r>
              <a:rPr lang="en-IN" sz="1600" dirty="0" err="1">
                <a:solidFill>
                  <a:srgbClr val="0070C0"/>
                </a:solidFill>
              </a:rPr>
              <a:t>gusFrame_Count</a:t>
            </a:r>
            <a:r>
              <a:rPr lang="en-IN" sz="1600" dirty="0">
                <a:solidFill>
                  <a:srgbClr val="0070C0"/>
                </a:solidFill>
              </a:rPr>
              <a:t> &gt;= NUM_FRAME) </a:t>
            </a:r>
            <a:r>
              <a:rPr lang="en-IN" sz="1600" dirty="0">
                <a:solidFill>
                  <a:srgbClr val="0070C0"/>
                </a:solidFill>
                <a:highlight>
                  <a:srgbClr val="FFFF00"/>
                </a:highlight>
              </a:rPr>
              <a:t>// scanning for 10 times</a:t>
            </a:r>
          </a:p>
          <a:p>
            <a:r>
              <a:rPr lang="en-IN" sz="1600" dirty="0">
                <a:solidFill>
                  <a:srgbClr val="0070C0"/>
                </a:solidFill>
              </a:rPr>
              <a:t>  {</a:t>
            </a:r>
          </a:p>
          <a:p>
            <a:r>
              <a:rPr lang="en-IN" sz="1600" dirty="0">
                <a:solidFill>
                  <a:srgbClr val="0070C0"/>
                </a:solidFill>
              </a:rPr>
              <a:t>    for(short </a:t>
            </a:r>
            <a:r>
              <a:rPr lang="en-IN" sz="1600" dirty="0" err="1">
                <a:solidFill>
                  <a:srgbClr val="0070C0"/>
                </a:solidFill>
              </a:rPr>
              <a:t>i</a:t>
            </a:r>
            <a:r>
              <a:rPr lang="en-IN" sz="1600" dirty="0">
                <a:solidFill>
                  <a:srgbClr val="0070C0"/>
                </a:solidFill>
              </a:rPr>
              <a:t>=0; </a:t>
            </a:r>
            <a:r>
              <a:rPr lang="en-IN" sz="1600" dirty="0" err="1">
                <a:solidFill>
                  <a:srgbClr val="0070C0"/>
                </a:solidFill>
              </a:rPr>
              <a:t>i</a:t>
            </a:r>
            <a:r>
              <a:rPr lang="en-IN" sz="1600" dirty="0">
                <a:solidFill>
                  <a:srgbClr val="0070C0"/>
                </a:solidFill>
              </a:rPr>
              <a:t>&lt;NUM_FRAME; </a:t>
            </a:r>
            <a:r>
              <a:rPr lang="en-IN" sz="1600" dirty="0" err="1">
                <a:solidFill>
                  <a:srgbClr val="0070C0"/>
                </a:solidFill>
              </a:rPr>
              <a:t>i</a:t>
            </a:r>
            <a:r>
              <a:rPr lang="en-IN" sz="1600" dirty="0">
                <a:solidFill>
                  <a:srgbClr val="0070C0"/>
                </a:solidFill>
              </a:rPr>
              <a:t>++)</a:t>
            </a:r>
          </a:p>
          <a:p>
            <a:r>
              <a:rPr lang="en-IN" sz="1600" dirty="0">
                <a:solidFill>
                  <a:srgbClr val="0070C0"/>
                </a:solidFill>
              </a:rPr>
              <a:t>    {</a:t>
            </a:r>
          </a:p>
          <a:p>
            <a:r>
              <a:rPr lang="en-IN" sz="1600" dirty="0">
                <a:solidFill>
                  <a:srgbClr val="0070C0"/>
                </a:solidFill>
              </a:rPr>
              <a:t>      if(</a:t>
            </a:r>
            <a:r>
              <a:rPr lang="en-IN" sz="1600" dirty="0" err="1">
                <a:solidFill>
                  <a:srgbClr val="0070C0"/>
                </a:solidFill>
              </a:rPr>
              <a:t>gsArrayIsFaceDetect</a:t>
            </a:r>
            <a:r>
              <a:rPr lang="en-IN" sz="1600" dirty="0">
                <a:solidFill>
                  <a:srgbClr val="0070C0"/>
                </a:solidFill>
              </a:rPr>
              <a:t>[</a:t>
            </a:r>
            <a:r>
              <a:rPr lang="en-IN" sz="1600" dirty="0" err="1">
                <a:solidFill>
                  <a:srgbClr val="0070C0"/>
                </a:solidFill>
              </a:rPr>
              <a:t>i</a:t>
            </a:r>
            <a:r>
              <a:rPr lang="en-IN" sz="1600" dirty="0">
                <a:solidFill>
                  <a:srgbClr val="0070C0"/>
                </a:solidFill>
              </a:rPr>
              <a:t>] == 0)</a:t>
            </a:r>
          </a:p>
          <a:p>
            <a:r>
              <a:rPr lang="en-IN" sz="1600" dirty="0">
                <a:solidFill>
                  <a:srgbClr val="0070C0"/>
                </a:solidFill>
              </a:rPr>
              <a:t>      {</a:t>
            </a:r>
          </a:p>
          <a:p>
            <a:r>
              <a:rPr lang="en-IN" sz="1600" dirty="0">
                <a:solidFill>
                  <a:srgbClr val="0070C0"/>
                </a:solidFill>
              </a:rPr>
              <a:t>        </a:t>
            </a:r>
            <a:r>
              <a:rPr lang="en-IN" sz="1600" dirty="0" err="1">
                <a:solidFill>
                  <a:srgbClr val="0070C0"/>
                </a:solidFill>
              </a:rPr>
              <a:t>sNum_Detect</a:t>
            </a:r>
            <a:r>
              <a:rPr lang="en-IN" sz="1600" dirty="0">
                <a:solidFill>
                  <a:srgbClr val="0070C0"/>
                </a:solidFill>
              </a:rPr>
              <a:t>++; // number of face not detected</a:t>
            </a:r>
          </a:p>
          <a:p>
            <a:r>
              <a:rPr lang="en-IN" sz="1600" dirty="0">
                <a:solidFill>
                  <a:srgbClr val="0070C0"/>
                </a:solidFill>
              </a:rPr>
              <a:t>      }</a:t>
            </a:r>
          </a:p>
          <a:p>
            <a:r>
              <a:rPr lang="en-IN" sz="1600" dirty="0">
                <a:solidFill>
                  <a:srgbClr val="0070C0"/>
                </a:solidFill>
              </a:rPr>
              <a:t>    }</a:t>
            </a:r>
          </a:p>
          <a:p>
            <a:r>
              <a:rPr lang="en-IN" sz="1600" dirty="0">
                <a:solidFill>
                  <a:srgbClr val="0070C0"/>
                </a:solidFill>
              </a:rPr>
              <a:t>    </a:t>
            </a:r>
            <a:r>
              <a:rPr lang="en-IN" sz="1600" dirty="0" err="1">
                <a:solidFill>
                  <a:srgbClr val="0070C0"/>
                </a:solidFill>
              </a:rPr>
              <a:t>sPercent_Wear_Mask</a:t>
            </a:r>
            <a:r>
              <a:rPr lang="en-IN" sz="1600" dirty="0">
                <a:solidFill>
                  <a:srgbClr val="0070C0"/>
                </a:solidFill>
              </a:rPr>
              <a:t> = map(</a:t>
            </a:r>
            <a:r>
              <a:rPr lang="en-IN" sz="1600" dirty="0" err="1">
                <a:solidFill>
                  <a:srgbClr val="0070C0"/>
                </a:solidFill>
              </a:rPr>
              <a:t>sNum_Detect</a:t>
            </a:r>
            <a:r>
              <a:rPr lang="en-IN" sz="1600" dirty="0">
                <a:solidFill>
                  <a:srgbClr val="0070C0"/>
                </a:solidFill>
              </a:rPr>
              <a:t>, 0, NUM_FRAME, 0, 100);  //calculate the percentage of face not detected</a:t>
            </a:r>
          </a:p>
          <a:p>
            <a:endParaRPr lang="en-IN" sz="1600" dirty="0">
              <a:solidFill>
                <a:srgbClr val="0070C0"/>
              </a:solidFill>
            </a:endParaRPr>
          </a:p>
          <a:p>
            <a:r>
              <a:rPr lang="en-IN" sz="1600" dirty="0">
                <a:solidFill>
                  <a:srgbClr val="0070C0"/>
                </a:solidFill>
              </a:rPr>
              <a:t>    if(</a:t>
            </a:r>
            <a:r>
              <a:rPr lang="en-IN" sz="1600" dirty="0" err="1">
                <a:solidFill>
                  <a:srgbClr val="0070C0"/>
                </a:solidFill>
              </a:rPr>
              <a:t>gusRestart_Scan</a:t>
            </a:r>
            <a:r>
              <a:rPr lang="en-IN" sz="1600" dirty="0">
                <a:solidFill>
                  <a:srgbClr val="0070C0"/>
                </a:solidFill>
              </a:rPr>
              <a:t> == 1)</a:t>
            </a:r>
          </a:p>
          <a:p>
            <a:r>
              <a:rPr lang="en-IN" sz="1600" dirty="0">
                <a:solidFill>
                  <a:srgbClr val="0070C0"/>
                </a:solidFill>
              </a:rPr>
              <a:t>    {</a:t>
            </a:r>
          </a:p>
          <a:p>
            <a:r>
              <a:rPr lang="en-IN" sz="1600" dirty="0">
                <a:solidFill>
                  <a:srgbClr val="0070C0"/>
                </a:solidFill>
              </a:rPr>
              <a:t>      </a:t>
            </a:r>
            <a:r>
              <a:rPr lang="en-IN" sz="1600" dirty="0" err="1">
                <a:solidFill>
                  <a:srgbClr val="0070C0"/>
                </a:solidFill>
              </a:rPr>
              <a:t>Serial.println</a:t>
            </a:r>
            <a:r>
              <a:rPr lang="en-IN" sz="1600" dirty="0">
                <a:solidFill>
                  <a:srgbClr val="0070C0"/>
                </a:solidFill>
              </a:rPr>
              <a:t>('\0');</a:t>
            </a:r>
          </a:p>
          <a:p>
            <a:r>
              <a:rPr lang="en-IN" sz="1600" dirty="0">
                <a:solidFill>
                  <a:srgbClr val="0070C0"/>
                </a:solidFill>
              </a:rPr>
              <a:t>    }</a:t>
            </a:r>
          </a:p>
          <a:p>
            <a:r>
              <a:rPr lang="en-IN" sz="1600" dirty="0">
                <a:solidFill>
                  <a:srgbClr val="0070C0"/>
                </a:solidFill>
              </a:rPr>
              <a:t>    else </a:t>
            </a:r>
          </a:p>
          <a:p>
            <a:r>
              <a:rPr lang="en-IN" sz="1600" dirty="0">
                <a:solidFill>
                  <a:srgbClr val="0070C0"/>
                </a:solidFill>
              </a:rPr>
              <a:t>    {</a:t>
            </a:r>
          </a:p>
          <a:p>
            <a:r>
              <a:rPr lang="en-IN" sz="1600" dirty="0">
                <a:solidFill>
                  <a:srgbClr val="0070C0"/>
                </a:solidFill>
              </a:rPr>
              <a:t>      </a:t>
            </a:r>
            <a:r>
              <a:rPr lang="en-IN" sz="1600" dirty="0" err="1">
                <a:solidFill>
                  <a:srgbClr val="0070C0"/>
                </a:solidFill>
              </a:rPr>
              <a:t>memset</a:t>
            </a:r>
            <a:r>
              <a:rPr lang="en-IN" sz="1600" dirty="0">
                <a:solidFill>
                  <a:srgbClr val="0070C0"/>
                </a:solidFill>
              </a:rPr>
              <a:t>(</a:t>
            </a:r>
            <a:r>
              <a:rPr lang="en-IN" sz="1600" dirty="0" err="1">
                <a:solidFill>
                  <a:srgbClr val="0070C0"/>
                </a:solidFill>
              </a:rPr>
              <a:t>szTemp</a:t>
            </a:r>
            <a:r>
              <a:rPr lang="en-IN" sz="1600" dirty="0">
                <a:solidFill>
                  <a:srgbClr val="0070C0"/>
                </a:solidFill>
              </a:rPr>
              <a:t>, '\0', </a:t>
            </a:r>
            <a:r>
              <a:rPr lang="en-IN" sz="1600" dirty="0" err="1">
                <a:solidFill>
                  <a:srgbClr val="0070C0"/>
                </a:solidFill>
              </a:rPr>
              <a:t>sizeof</a:t>
            </a:r>
            <a:r>
              <a:rPr lang="en-IN" sz="1600" dirty="0">
                <a:solidFill>
                  <a:srgbClr val="0070C0"/>
                </a:solidFill>
              </a:rPr>
              <a:t>(</a:t>
            </a:r>
            <a:r>
              <a:rPr lang="en-IN" sz="1600" dirty="0" err="1">
                <a:solidFill>
                  <a:srgbClr val="0070C0"/>
                </a:solidFill>
              </a:rPr>
              <a:t>szTemp</a:t>
            </a:r>
            <a:r>
              <a:rPr lang="en-IN" sz="1600" dirty="0">
                <a:solidFill>
                  <a:srgbClr val="0070C0"/>
                </a:solidFill>
              </a:rPr>
              <a:t>));</a:t>
            </a:r>
          </a:p>
          <a:p>
            <a:r>
              <a:rPr lang="en-IN" sz="1600" dirty="0">
                <a:solidFill>
                  <a:srgbClr val="0070C0"/>
                </a:solidFill>
              </a:rPr>
              <a:t>      </a:t>
            </a:r>
            <a:r>
              <a:rPr lang="en-IN" sz="1600" dirty="0" err="1">
                <a:solidFill>
                  <a:srgbClr val="0070C0"/>
                </a:solidFill>
              </a:rPr>
              <a:t>sprintf</a:t>
            </a:r>
            <a:r>
              <a:rPr lang="en-IN" sz="1600" dirty="0">
                <a:solidFill>
                  <a:srgbClr val="0070C0"/>
                </a:solidFill>
              </a:rPr>
              <a:t>(</a:t>
            </a:r>
            <a:r>
              <a:rPr lang="en-IN" sz="1600" dirty="0" err="1">
                <a:solidFill>
                  <a:srgbClr val="0070C0"/>
                </a:solidFill>
              </a:rPr>
              <a:t>szTemp</a:t>
            </a:r>
            <a:r>
              <a:rPr lang="en-IN" sz="1600" dirty="0">
                <a:solidFill>
                  <a:srgbClr val="0070C0"/>
                </a:solidFill>
              </a:rPr>
              <a:t>, "*%d,",</a:t>
            </a:r>
            <a:r>
              <a:rPr lang="en-IN" sz="1600" dirty="0" err="1">
                <a:solidFill>
                  <a:srgbClr val="0070C0"/>
                </a:solidFill>
              </a:rPr>
              <a:t>sPercent_Wear_Mask</a:t>
            </a:r>
            <a:r>
              <a:rPr lang="en-IN" sz="1600" dirty="0">
                <a:solidFill>
                  <a:srgbClr val="0070C0"/>
                </a:solidFill>
              </a:rPr>
              <a:t>);</a:t>
            </a:r>
          </a:p>
          <a:p>
            <a:r>
              <a:rPr lang="en-IN" sz="1600" dirty="0">
                <a:solidFill>
                  <a:srgbClr val="0070C0"/>
                </a:solidFill>
              </a:rPr>
              <a:t>      </a:t>
            </a:r>
            <a:r>
              <a:rPr lang="en-IN" sz="1600" dirty="0" err="1">
                <a:solidFill>
                  <a:srgbClr val="0070C0"/>
                </a:solidFill>
              </a:rPr>
              <a:t>Serial.println</a:t>
            </a:r>
            <a:r>
              <a:rPr lang="en-IN" sz="1600" dirty="0">
                <a:solidFill>
                  <a:srgbClr val="0070C0"/>
                </a:solidFill>
              </a:rPr>
              <a:t>(</a:t>
            </a:r>
            <a:r>
              <a:rPr lang="en-IN" sz="1600" dirty="0" err="1">
                <a:solidFill>
                  <a:srgbClr val="0070C0"/>
                </a:solidFill>
              </a:rPr>
              <a:t>szTemp</a:t>
            </a:r>
            <a:r>
              <a:rPr lang="en-IN" sz="1600" dirty="0">
                <a:solidFill>
                  <a:srgbClr val="0070C0"/>
                </a:solidFill>
              </a:rPr>
              <a:t>);       </a:t>
            </a:r>
            <a:r>
              <a:rPr lang="en-IN" sz="1600" dirty="0">
                <a:solidFill>
                  <a:srgbClr val="0070C0"/>
                </a:solidFill>
                <a:highlight>
                  <a:srgbClr val="FFFF00"/>
                </a:highlight>
              </a:rPr>
              <a:t>//send percentage number to Arduino  </a:t>
            </a:r>
          </a:p>
          <a:p>
            <a:r>
              <a:rPr lang="en-IN" sz="1600" dirty="0">
                <a:solidFill>
                  <a:srgbClr val="0070C0"/>
                </a:solidFill>
              </a:rPr>
              <a:t>    }</a:t>
            </a:r>
          </a:p>
          <a:p>
            <a:r>
              <a:rPr lang="en-IN" sz="1600" dirty="0">
                <a:solidFill>
                  <a:srgbClr val="0070C0"/>
                </a:solidFill>
              </a:rPr>
              <a:t>    </a:t>
            </a:r>
            <a:r>
              <a:rPr lang="en-IN" sz="1600" dirty="0" err="1">
                <a:solidFill>
                  <a:srgbClr val="0070C0"/>
                </a:solidFill>
              </a:rPr>
              <a:t>gusFrame_Count</a:t>
            </a:r>
            <a:r>
              <a:rPr lang="en-IN" sz="1600" dirty="0">
                <a:solidFill>
                  <a:srgbClr val="0070C0"/>
                </a:solidFill>
              </a:rPr>
              <a:t> = 0;</a:t>
            </a:r>
          </a:p>
          <a:p>
            <a:r>
              <a:rPr lang="en-IN" sz="1600" dirty="0">
                <a:solidFill>
                  <a:srgbClr val="0070C0"/>
                </a:solidFill>
              </a:rPr>
              <a:t>    </a:t>
            </a:r>
            <a:r>
              <a:rPr lang="en-IN" sz="1600" dirty="0" err="1">
                <a:solidFill>
                  <a:srgbClr val="0070C0"/>
                </a:solidFill>
              </a:rPr>
              <a:t>gusIsStart</a:t>
            </a:r>
            <a:r>
              <a:rPr lang="en-IN" sz="1600" dirty="0">
                <a:solidFill>
                  <a:srgbClr val="0070C0"/>
                </a:solidFill>
              </a:rPr>
              <a:t> = 0;</a:t>
            </a:r>
          </a:p>
          <a:p>
            <a:r>
              <a:rPr lang="en-IN" sz="1600" dirty="0">
                <a:solidFill>
                  <a:srgbClr val="0070C0"/>
                </a:solidFill>
              </a:rPr>
              <a:t>  }</a:t>
            </a:r>
          </a:p>
          <a:p>
            <a:r>
              <a:rPr lang="en-IN" sz="1600" dirty="0">
                <a:solidFill>
                  <a:srgbClr val="0070C0"/>
                </a:solidFill>
              </a:rPr>
              <a:t>}</a:t>
            </a:r>
          </a:p>
        </p:txBody>
      </p:sp>
      <p:sp>
        <p:nvSpPr>
          <p:cNvPr id="10" name="TextBox 9">
            <a:extLst>
              <a:ext uri="{FF2B5EF4-FFF2-40B4-BE49-F238E27FC236}">
                <a16:creationId xmlns:a16="http://schemas.microsoft.com/office/drawing/2014/main" id="{443DB5D6-9148-4EC4-9206-46EA945B8148}"/>
              </a:ext>
            </a:extLst>
          </p:cNvPr>
          <p:cNvSpPr txBox="1"/>
          <p:nvPr/>
        </p:nvSpPr>
        <p:spPr>
          <a:xfrm>
            <a:off x="895350" y="5448238"/>
            <a:ext cx="10639425" cy="923330"/>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rgbClr val="000000"/>
                </a:solidFill>
                <a:latin typeface="Times New Roman" panose="02020603050405020304" pitchFamily="18" charset="0"/>
                <a:ea typeface="Calibri" panose="020F0502020204030204" pitchFamily="34" charset="0"/>
              </a:rPr>
              <a:t>After completing 10 scans, ESP32 CAM will calculate the percentage of face not detected and send it to Arduino.</a:t>
            </a:r>
          </a:p>
          <a:p>
            <a:pPr marL="285750" indent="-285750">
              <a:buFont typeface="Wingdings" panose="05000000000000000000" pitchFamily="2" charset="2"/>
              <a:buChar char="Ø"/>
            </a:pPr>
            <a:r>
              <a:rPr lang="en-US" b="1" dirty="0">
                <a:solidFill>
                  <a:srgbClr val="000000"/>
                </a:solidFill>
                <a:latin typeface="Times New Roman" panose="02020603050405020304" pitchFamily="18" charset="0"/>
                <a:ea typeface="Calibri" panose="020F0502020204030204" pitchFamily="34" charset="0"/>
              </a:rPr>
              <a:t>LCD will display the percentage of face not detected(or mask detected)</a:t>
            </a:r>
          </a:p>
        </p:txBody>
      </p:sp>
      <p:sp>
        <p:nvSpPr>
          <p:cNvPr id="11" name="TextBox 10">
            <a:extLst>
              <a:ext uri="{FF2B5EF4-FFF2-40B4-BE49-F238E27FC236}">
                <a16:creationId xmlns:a16="http://schemas.microsoft.com/office/drawing/2014/main" id="{01DF747D-A89A-4844-8A3B-DA49EC119A2D}"/>
              </a:ext>
            </a:extLst>
          </p:cNvPr>
          <p:cNvSpPr txBox="1"/>
          <p:nvPr/>
        </p:nvSpPr>
        <p:spPr>
          <a:xfrm>
            <a:off x="3090309" y="1310161"/>
            <a:ext cx="6105524" cy="369332"/>
          </a:xfrm>
          <a:prstGeom prst="rect">
            <a:avLst/>
          </a:prstGeom>
          <a:noFill/>
        </p:spPr>
        <p:txBody>
          <a:bodyPr wrap="square">
            <a:spAutoFit/>
          </a:bodyPr>
          <a:lstStyle/>
          <a:p>
            <a:pPr algn="ctr"/>
            <a:r>
              <a:rPr lang="en-IN" sz="1800" b="1" dirty="0">
                <a:solidFill>
                  <a:schemeClr val="accent4">
                    <a:lumMod val="50000"/>
                  </a:schemeClr>
                </a:solidFill>
              </a:rPr>
              <a:t>ESP32 CAM SOURCE CODE</a:t>
            </a:r>
          </a:p>
        </p:txBody>
      </p:sp>
    </p:spTree>
    <p:extLst>
      <p:ext uri="{BB962C8B-B14F-4D97-AF65-F5344CB8AC3E}">
        <p14:creationId xmlns:p14="http://schemas.microsoft.com/office/powerpoint/2010/main" val="191237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271413"/>
            <a:ext cx="11639085" cy="812670"/>
          </a:xfrm>
        </p:spPr>
        <p:txBody>
          <a:bodyPr/>
          <a:lstStyle/>
          <a:p>
            <a:r>
              <a:rPr lang="en-US" sz="2000" b="1" dirty="0"/>
              <a:t>AUTO TEMPERATURE AND  FACEMASK SCANNING SYSTEM</a:t>
            </a:r>
          </a:p>
          <a:p>
            <a:endParaRPr lang="en-US" sz="1400" dirty="0"/>
          </a:p>
        </p:txBody>
      </p:sp>
      <p:sp>
        <p:nvSpPr>
          <p:cNvPr id="8" name="TextBox 7">
            <a:extLst>
              <a:ext uri="{FF2B5EF4-FFF2-40B4-BE49-F238E27FC236}">
                <a16:creationId xmlns:a16="http://schemas.microsoft.com/office/drawing/2014/main" id="{B292EE2E-AE55-4CEF-A786-E71BF5734FEF}"/>
              </a:ext>
            </a:extLst>
          </p:cNvPr>
          <p:cNvSpPr txBox="1"/>
          <p:nvPr/>
        </p:nvSpPr>
        <p:spPr>
          <a:xfrm>
            <a:off x="980521" y="2237511"/>
            <a:ext cx="10325100" cy="3278133"/>
          </a:xfrm>
          <a:prstGeom prst="rect">
            <a:avLst/>
          </a:prstGeom>
          <a:noFill/>
        </p:spPr>
        <p:txBody>
          <a:bodyPr wrap="square" numCol="2">
            <a:spAutoFit/>
          </a:bodyPr>
          <a:lstStyle/>
          <a:p>
            <a:r>
              <a:rPr lang="en-US" sz="1600" dirty="0">
                <a:solidFill>
                  <a:srgbClr val="00000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Serial.println</a:t>
            </a:r>
            <a:r>
              <a:rPr lang="en-US" sz="1600" dirty="0">
                <a:solidFill>
                  <a:srgbClr val="0070C0"/>
                </a:solidFill>
                <a:effectLst/>
                <a:latin typeface="Times New Roman" panose="02020603050405020304" pitchFamily="18" charset="0"/>
                <a:ea typeface="Calibri" panose="020F0502020204030204" pitchFamily="34" charset="0"/>
              </a:rPr>
              <a:t>(START_RUN); //send request to ESP32-CAM to scan face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gusIsSend_Request</a:t>
            </a:r>
            <a:r>
              <a:rPr lang="en-US" sz="1600" dirty="0">
                <a:solidFill>
                  <a:srgbClr val="0070C0"/>
                </a:solidFill>
                <a:effectLst/>
                <a:latin typeface="Times New Roman" panose="02020603050405020304" pitchFamily="18" charset="0"/>
                <a:ea typeface="Calibri" panose="020F0502020204030204" pitchFamily="34" charset="0"/>
              </a:rPr>
              <a:t> = 1;</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usData_Len</a:t>
            </a:r>
            <a:r>
              <a:rPr lang="en-US" sz="1600" dirty="0">
                <a:solidFill>
                  <a:srgbClr val="0070C0"/>
                </a:solidFill>
                <a:effectLst/>
                <a:latin typeface="Times New Roman" panose="02020603050405020304" pitchFamily="18" charset="0"/>
                <a:ea typeface="Calibri" panose="020F0502020204030204" pitchFamily="34" charset="0"/>
              </a:rPr>
              <a:t> = </a:t>
            </a:r>
            <a:r>
              <a:rPr lang="en-US" sz="1600" dirty="0" err="1">
                <a:solidFill>
                  <a:srgbClr val="0070C0"/>
                </a:solidFill>
                <a:effectLst/>
                <a:latin typeface="Times New Roman" panose="02020603050405020304" pitchFamily="18" charset="0"/>
                <a:ea typeface="Calibri" panose="020F0502020204030204" pitchFamily="34" charset="0"/>
              </a:rPr>
              <a:t>usRead_Serial_Data</a:t>
            </a:r>
            <a:r>
              <a:rPr lang="en-US" sz="1600" dirty="0">
                <a:solidFill>
                  <a:srgbClr val="0070C0"/>
                </a:solidFill>
                <a:effectLst/>
                <a:latin typeface="Times New Roman" panose="02020603050405020304" pitchFamily="18" charset="0"/>
                <a:ea typeface="Calibri" panose="020F0502020204030204" pitchFamily="34" charset="0"/>
              </a:rPr>
              <a:t>(</a:t>
            </a:r>
            <a:r>
              <a:rPr lang="en-US" sz="1600" dirty="0" err="1">
                <a:solidFill>
                  <a:srgbClr val="0070C0"/>
                </a:solidFill>
                <a:effectLst/>
                <a:latin typeface="Times New Roman" panose="02020603050405020304" pitchFamily="18" charset="0"/>
                <a:ea typeface="Calibri" panose="020F0502020204030204" pitchFamily="34" charset="0"/>
              </a:rPr>
              <a:t>szData</a:t>
            </a:r>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sizeof</a:t>
            </a:r>
            <a:r>
              <a:rPr lang="en-US" sz="1600" dirty="0">
                <a:solidFill>
                  <a:srgbClr val="0070C0"/>
                </a:solidFill>
                <a:effectLst/>
                <a:latin typeface="Times New Roman" panose="02020603050405020304" pitchFamily="18" charset="0"/>
                <a:ea typeface="Calibri" panose="020F0502020204030204" pitchFamily="34" charset="0"/>
              </a:rPr>
              <a:t>(</a:t>
            </a:r>
            <a:r>
              <a:rPr lang="en-US" sz="1600" dirty="0" err="1">
                <a:solidFill>
                  <a:srgbClr val="0070C0"/>
                </a:solidFill>
                <a:effectLst/>
                <a:latin typeface="Times New Roman" panose="02020603050405020304" pitchFamily="18" charset="0"/>
                <a:ea typeface="Calibri" panose="020F0502020204030204" pitchFamily="34" charset="0"/>
              </a:rPr>
              <a:t>szData</a:t>
            </a:r>
            <a:r>
              <a:rPr lang="en-US" sz="1600" dirty="0">
                <a:solidFill>
                  <a:srgbClr val="0070C0"/>
                </a:solidFill>
                <a:effectLst/>
                <a:highlight>
                  <a:srgbClr val="FFFF00"/>
                </a:highlight>
                <a:latin typeface="Times New Roman" panose="02020603050405020304" pitchFamily="18" charset="0"/>
                <a:ea typeface="Calibri" panose="020F0502020204030204" pitchFamily="34" charset="0"/>
              </a:rPr>
              <a:t>)); //Read data from ESP32-CAM</a:t>
            </a:r>
          </a:p>
          <a:p>
            <a:r>
              <a:rPr lang="en-US" sz="1600" dirty="0">
                <a:solidFill>
                  <a:srgbClr val="0070C0"/>
                </a:solidFill>
                <a:effectLst/>
                <a:latin typeface="Times New Roman" panose="02020603050405020304" pitchFamily="18" charset="0"/>
                <a:ea typeface="Calibri" panose="020F0502020204030204" pitchFamily="34" charset="0"/>
              </a:rPr>
              <a:t>          if(</a:t>
            </a:r>
            <a:r>
              <a:rPr lang="en-US" sz="1600" dirty="0" err="1">
                <a:solidFill>
                  <a:srgbClr val="0070C0"/>
                </a:solidFill>
                <a:effectLst/>
                <a:latin typeface="Times New Roman" panose="02020603050405020304" pitchFamily="18" charset="0"/>
                <a:ea typeface="Calibri" panose="020F0502020204030204" pitchFamily="34" charset="0"/>
              </a:rPr>
              <a:t>usData_Len</a:t>
            </a:r>
            <a:r>
              <a:rPr lang="en-US" sz="1600" dirty="0">
                <a:solidFill>
                  <a:srgbClr val="0070C0"/>
                </a:solidFill>
                <a:effectLst/>
                <a:latin typeface="Times New Roman" panose="02020603050405020304" pitchFamily="18" charset="0"/>
                <a:ea typeface="Calibri" panose="020F0502020204030204" pitchFamily="34" charset="0"/>
              </a:rPr>
              <a:t> &gt; 0)</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if(</a:t>
            </a:r>
            <a:r>
              <a:rPr lang="en-US" sz="1600" dirty="0" err="1">
                <a:solidFill>
                  <a:srgbClr val="0070C0"/>
                </a:solidFill>
                <a:effectLst/>
                <a:latin typeface="Times New Roman" panose="02020603050405020304" pitchFamily="18" charset="0"/>
                <a:ea typeface="Calibri" panose="020F0502020204030204" pitchFamily="34" charset="0"/>
              </a:rPr>
              <a:t>szData</a:t>
            </a:r>
            <a:r>
              <a:rPr lang="en-US" sz="1600" dirty="0">
                <a:solidFill>
                  <a:srgbClr val="0070C0"/>
                </a:solidFill>
                <a:effectLst/>
                <a:latin typeface="Times New Roman" panose="02020603050405020304" pitchFamily="18" charset="0"/>
                <a:ea typeface="Calibri" panose="020F0502020204030204" pitchFamily="34" charset="0"/>
              </a:rPr>
              <a:t>[0] == '*')</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sscanf</a:t>
            </a:r>
            <a:r>
              <a:rPr lang="en-US" sz="1600" dirty="0">
                <a:solidFill>
                  <a:srgbClr val="0070C0"/>
                </a:solidFill>
                <a:effectLst/>
                <a:latin typeface="Times New Roman" panose="02020603050405020304" pitchFamily="18" charset="0"/>
                <a:ea typeface="Calibri" panose="020F0502020204030204" pitchFamily="34" charset="0"/>
              </a:rPr>
              <a:t>(</a:t>
            </a:r>
            <a:r>
              <a:rPr lang="en-US" sz="1600" dirty="0" err="1">
                <a:solidFill>
                  <a:srgbClr val="0070C0"/>
                </a:solidFill>
                <a:effectLst/>
                <a:latin typeface="Times New Roman" panose="02020603050405020304" pitchFamily="18" charset="0"/>
                <a:ea typeface="Calibri" panose="020F0502020204030204" pitchFamily="34" charset="0"/>
              </a:rPr>
              <a:t>szData</a:t>
            </a:r>
            <a:r>
              <a:rPr lang="en-US" sz="1600" dirty="0">
                <a:solidFill>
                  <a:srgbClr val="0070C0"/>
                </a:solidFill>
                <a:effectLst/>
                <a:latin typeface="Times New Roman" panose="02020603050405020304" pitchFamily="18" charset="0"/>
                <a:ea typeface="Calibri" panose="020F0502020204030204" pitchFamily="34" charset="0"/>
              </a:rPr>
              <a:t>, "*%d,", &amp;</a:t>
            </a:r>
            <a:r>
              <a:rPr lang="en-US" sz="1600" dirty="0" err="1">
                <a:solidFill>
                  <a:srgbClr val="0070C0"/>
                </a:solidFill>
                <a:effectLst/>
                <a:latin typeface="Times New Roman" panose="02020603050405020304" pitchFamily="18" charset="0"/>
                <a:ea typeface="Calibri" panose="020F0502020204030204" pitchFamily="34" charset="0"/>
              </a:rPr>
              <a:t>sMask_Percent</a:t>
            </a:r>
            <a:r>
              <a:rPr lang="en-US" sz="1600" dirty="0">
                <a:solidFill>
                  <a:srgbClr val="0070C0"/>
                </a:solidFill>
                <a:effectLst/>
                <a:highlight>
                  <a:srgbClr val="FFFF00"/>
                </a:highlight>
                <a:latin typeface="Times New Roman" panose="02020603050405020304" pitchFamily="18" charset="0"/>
                <a:ea typeface="Calibri" panose="020F0502020204030204" pitchFamily="34" charset="0"/>
              </a:rPr>
              <a:t>);// ESP32-CAM will return mask percent to Arduino</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usIsNeed_Rescan</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gusIsSend_Request</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usExit</a:t>
            </a:r>
            <a:r>
              <a:rPr lang="en-US" sz="1600" dirty="0">
                <a:solidFill>
                  <a:srgbClr val="0070C0"/>
                </a:solidFill>
                <a:effectLst/>
                <a:latin typeface="Times New Roman" panose="02020603050405020304" pitchFamily="18" charset="0"/>
                <a:ea typeface="Calibri" panose="020F0502020204030204" pitchFamily="34" charset="0"/>
              </a:rPr>
              <a:t> = 1;</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      </a:t>
            </a:r>
            <a:r>
              <a:rPr lang="en-US" sz="1600" dirty="0" err="1">
                <a:solidFill>
                  <a:srgbClr val="0070C0"/>
                </a:solidFill>
                <a:effectLst/>
                <a:latin typeface="Times New Roman" panose="02020603050405020304" pitchFamily="18" charset="0"/>
                <a:ea typeface="Calibri" panose="020F0502020204030204" pitchFamily="34" charset="0"/>
              </a:rPr>
              <a:t>ESP.restart</a:t>
            </a:r>
            <a:r>
              <a:rPr lang="en-US" sz="1600" dirty="0">
                <a:solidFill>
                  <a:srgbClr val="0070C0"/>
                </a:solidFill>
                <a:effectLst/>
                <a:latin typeface="Times New Roman" panose="02020603050405020304" pitchFamily="18" charset="0"/>
                <a:ea typeface="Calibri" panose="020F0502020204030204" pitchFamily="34" charset="0"/>
              </a:rPr>
              <a:t>();</a:t>
            </a:r>
          </a:p>
          <a:p>
            <a:r>
              <a:rPr lang="en-US" sz="1600" dirty="0">
                <a:solidFill>
                  <a:srgbClr val="0070C0"/>
                </a:solidFill>
                <a:effectLst/>
                <a:latin typeface="Times New Roman" panose="02020603050405020304" pitchFamily="18" charset="0"/>
                <a:ea typeface="Calibri" panose="020F0502020204030204" pitchFamily="34" charset="0"/>
              </a:rPr>
              <a:t>    }</a:t>
            </a:r>
          </a:p>
        </p:txBody>
      </p:sp>
      <p:sp>
        <p:nvSpPr>
          <p:cNvPr id="9" name="TextBox 8">
            <a:extLst>
              <a:ext uri="{FF2B5EF4-FFF2-40B4-BE49-F238E27FC236}">
                <a16:creationId xmlns:a16="http://schemas.microsoft.com/office/drawing/2014/main" id="{3B035FB4-E49A-4300-960C-7ED5A29A816B}"/>
              </a:ext>
            </a:extLst>
          </p:cNvPr>
          <p:cNvSpPr txBox="1"/>
          <p:nvPr/>
        </p:nvSpPr>
        <p:spPr>
          <a:xfrm>
            <a:off x="895350" y="5746477"/>
            <a:ext cx="10401300" cy="646331"/>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rgbClr val="000000"/>
                </a:solidFill>
                <a:latin typeface="Times New Roman" panose="02020603050405020304" pitchFamily="18" charset="0"/>
                <a:ea typeface="Calibri" panose="020F0502020204030204" pitchFamily="34" charset="0"/>
              </a:rPr>
              <a:t>Arduino will receive the percentage value from ESP32CAM.</a:t>
            </a:r>
          </a:p>
          <a:p>
            <a:pPr marL="285750" indent="-285750">
              <a:buFont typeface="Wingdings" panose="05000000000000000000" pitchFamily="2" charset="2"/>
              <a:buChar char="Ø"/>
            </a:pPr>
            <a:r>
              <a:rPr lang="en-US" sz="1800" b="1" dirty="0">
                <a:solidFill>
                  <a:srgbClr val="000000"/>
                </a:solidFill>
                <a:effectLst/>
                <a:latin typeface="Times New Roman" panose="02020603050405020304" pitchFamily="18" charset="0"/>
                <a:ea typeface="Calibri" panose="020F0502020204030204" pitchFamily="34" charset="0"/>
              </a:rPr>
              <a:t>The</a:t>
            </a:r>
            <a:r>
              <a:rPr lang="en-US" b="1" dirty="0">
                <a:solidFill>
                  <a:srgbClr val="000000"/>
                </a:solidFill>
                <a:latin typeface="Times New Roman" panose="02020603050405020304" pitchFamily="18" charset="0"/>
                <a:ea typeface="Calibri" panose="020F0502020204030204" pitchFamily="34" charset="0"/>
              </a:rPr>
              <a:t>n it will open or close the door based on the percentage value</a:t>
            </a:r>
            <a:endParaRPr lang="en-US" sz="1800" b="1" dirty="0">
              <a:solidFill>
                <a:srgbClr val="000000"/>
              </a:solidFill>
              <a:effectLst/>
              <a:latin typeface="Times New Roman" panose="02020603050405020304" pitchFamily="18" charset="0"/>
              <a:ea typeface="Calibri" panose="020F0502020204030204" pitchFamily="34" charset="0"/>
            </a:endParaRPr>
          </a:p>
        </p:txBody>
      </p:sp>
      <p:sp>
        <p:nvSpPr>
          <p:cNvPr id="6" name="TextBox 5">
            <a:extLst>
              <a:ext uri="{FF2B5EF4-FFF2-40B4-BE49-F238E27FC236}">
                <a16:creationId xmlns:a16="http://schemas.microsoft.com/office/drawing/2014/main" id="{003B3F9A-EFFE-4B6F-B32F-A0FC5DE06063}"/>
              </a:ext>
            </a:extLst>
          </p:cNvPr>
          <p:cNvSpPr txBox="1"/>
          <p:nvPr/>
        </p:nvSpPr>
        <p:spPr>
          <a:xfrm>
            <a:off x="3043238" y="1637347"/>
            <a:ext cx="6105524" cy="369332"/>
          </a:xfrm>
          <a:prstGeom prst="rect">
            <a:avLst/>
          </a:prstGeom>
          <a:noFill/>
        </p:spPr>
        <p:txBody>
          <a:bodyPr wrap="square">
            <a:spAutoFit/>
          </a:bodyPr>
          <a:lstStyle/>
          <a:p>
            <a:pPr algn="ctr"/>
            <a:r>
              <a:rPr lang="en-IN" sz="1800" b="1" dirty="0">
                <a:solidFill>
                  <a:schemeClr val="accent4">
                    <a:lumMod val="50000"/>
                  </a:schemeClr>
                </a:solidFill>
              </a:rPr>
              <a:t>ARDUINO SOURCE CODE</a:t>
            </a:r>
          </a:p>
        </p:txBody>
      </p:sp>
    </p:spTree>
    <p:extLst>
      <p:ext uri="{BB962C8B-B14F-4D97-AF65-F5344CB8AC3E}">
        <p14:creationId xmlns:p14="http://schemas.microsoft.com/office/powerpoint/2010/main" val="50814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271413"/>
            <a:ext cx="11639085" cy="812670"/>
          </a:xfrm>
        </p:spPr>
        <p:txBody>
          <a:bodyPr/>
          <a:lstStyle/>
          <a:p>
            <a:r>
              <a:rPr lang="en-US" sz="2000" b="1" dirty="0"/>
              <a:t>AUTO TEMPERATURE AND  FACEMASK SCANNING SYSTEM</a:t>
            </a:r>
          </a:p>
          <a:p>
            <a:endParaRPr lang="en-US" sz="1400" dirty="0"/>
          </a:p>
        </p:txBody>
      </p:sp>
      <p:sp>
        <p:nvSpPr>
          <p:cNvPr id="8" name="TextBox 7">
            <a:extLst>
              <a:ext uri="{FF2B5EF4-FFF2-40B4-BE49-F238E27FC236}">
                <a16:creationId xmlns:a16="http://schemas.microsoft.com/office/drawing/2014/main" id="{B292EE2E-AE55-4CEF-A786-E71BF5734FEF}"/>
              </a:ext>
            </a:extLst>
          </p:cNvPr>
          <p:cNvSpPr txBox="1"/>
          <p:nvPr/>
        </p:nvSpPr>
        <p:spPr>
          <a:xfrm>
            <a:off x="942421" y="2139203"/>
            <a:ext cx="10401300" cy="4060716"/>
          </a:xfrm>
          <a:prstGeom prst="rect">
            <a:avLst/>
          </a:prstGeom>
          <a:noFill/>
        </p:spPr>
        <p:txBody>
          <a:bodyPr wrap="square" numCol="2">
            <a:spAutoFit/>
          </a:bodyPr>
          <a:lstStyle/>
          <a:p>
            <a:r>
              <a:rPr lang="en-US" sz="1800" dirty="0">
                <a:solidFill>
                  <a:srgbClr val="0070C0"/>
                </a:solidFill>
                <a:effectLst/>
                <a:latin typeface="Times New Roman" panose="02020603050405020304" pitchFamily="18" charset="0"/>
                <a:ea typeface="Calibri" panose="020F0502020204030204" pitchFamily="34" charset="0"/>
              </a:rPr>
              <a:t> </a:t>
            </a:r>
            <a:r>
              <a:rPr lang="en-US" sz="1600" dirty="0">
                <a:solidFill>
                  <a:srgbClr val="0070C0"/>
                </a:solidFill>
                <a:effectLst/>
                <a:latin typeface="Times New Roman" panose="02020603050405020304" pitchFamily="18" charset="0"/>
                <a:ea typeface="Calibri" panose="020F0502020204030204" pitchFamily="34" charset="0"/>
              </a:rPr>
              <a:t>if(</a:t>
            </a:r>
            <a:r>
              <a:rPr lang="en-US" sz="1600" dirty="0" err="1">
                <a:solidFill>
                  <a:srgbClr val="0070C0"/>
                </a:solidFill>
                <a:effectLst/>
                <a:latin typeface="Times New Roman" panose="02020603050405020304" pitchFamily="18" charset="0"/>
                <a:ea typeface="Calibri" panose="020F0502020204030204" pitchFamily="34" charset="0"/>
              </a:rPr>
              <a:t>usIsNeed_Rescan</a:t>
            </a:r>
            <a:r>
              <a:rPr lang="en-US" sz="1600" dirty="0">
                <a:solidFill>
                  <a:srgbClr val="0070C0"/>
                </a:solidFill>
                <a:effectLst/>
                <a:latin typeface="Times New Roman" panose="02020603050405020304" pitchFamily="18" charset="0"/>
                <a:ea typeface="Calibri" panose="020F0502020204030204" pitchFamily="34" charset="0"/>
              </a:rPr>
              <a:t> == 0)</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vLCD_Disp_Status</a:t>
            </a:r>
            <a:r>
              <a:rPr lang="en-US" sz="1600" dirty="0">
                <a:solidFill>
                  <a:srgbClr val="0070C0"/>
                </a:solidFill>
                <a:effectLst/>
                <a:latin typeface="Times New Roman" panose="02020603050405020304" pitchFamily="18" charset="0"/>
                <a:ea typeface="Calibri" panose="020F0502020204030204" pitchFamily="34" charset="0"/>
              </a:rPr>
              <a:t>(</a:t>
            </a:r>
            <a:r>
              <a:rPr lang="en-US" sz="1600" dirty="0" err="1">
                <a:solidFill>
                  <a:srgbClr val="0070C0"/>
                </a:solidFill>
                <a:effectLst/>
                <a:latin typeface="Times New Roman" panose="02020603050405020304" pitchFamily="18" charset="0"/>
                <a:ea typeface="Calibri" panose="020F0502020204030204" pitchFamily="34" charset="0"/>
              </a:rPr>
              <a:t>sMask_Percent</a:t>
            </a:r>
            <a:r>
              <a:rPr lang="en-US" sz="1600" dirty="0">
                <a:solidFill>
                  <a:srgbClr val="0070C0"/>
                </a:solidFill>
                <a:effectLst/>
                <a:latin typeface="Times New Roman" panose="02020603050405020304" pitchFamily="18" charset="0"/>
                <a:ea typeface="Calibri" panose="020F0502020204030204" pitchFamily="34" charset="0"/>
              </a:rPr>
              <a:t>);</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if(</a:t>
            </a:r>
            <a:r>
              <a:rPr lang="en-US" sz="1600" dirty="0" err="1">
                <a:solidFill>
                  <a:srgbClr val="0070C0"/>
                </a:solidFill>
                <a:effectLst/>
                <a:latin typeface="Times New Roman" panose="02020603050405020304" pitchFamily="18" charset="0"/>
                <a:ea typeface="Calibri" panose="020F0502020204030204" pitchFamily="34" charset="0"/>
              </a:rPr>
              <a:t>sMask_Percent</a:t>
            </a:r>
            <a:r>
              <a:rPr lang="en-US" sz="1600" dirty="0">
                <a:solidFill>
                  <a:srgbClr val="0070C0"/>
                </a:solidFill>
                <a:effectLst/>
                <a:latin typeface="Times New Roman" panose="02020603050405020304" pitchFamily="18" charset="0"/>
                <a:ea typeface="Calibri" panose="020F0502020204030204" pitchFamily="34" charset="0"/>
              </a:rPr>
              <a:t> &gt;= MASK_DETECT_TH) </a:t>
            </a:r>
            <a:r>
              <a:rPr lang="en-US" sz="1600" dirty="0">
                <a:solidFill>
                  <a:srgbClr val="0070C0"/>
                </a:solidFill>
                <a:effectLst/>
                <a:highlight>
                  <a:srgbClr val="FFFF00"/>
                </a:highlight>
                <a:latin typeface="Times New Roman" panose="02020603050405020304" pitchFamily="18" charset="0"/>
                <a:ea typeface="Calibri" panose="020F0502020204030204" pitchFamily="34" charset="0"/>
              </a:rPr>
              <a:t>//if the percentage is higher than MASK_DETECT_TH (80%), door will open</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vLED_Control</a:t>
            </a:r>
            <a:r>
              <a:rPr lang="en-US" sz="1600" dirty="0">
                <a:solidFill>
                  <a:srgbClr val="0070C0"/>
                </a:solidFill>
                <a:effectLst/>
                <a:latin typeface="Times New Roman" panose="02020603050405020304" pitchFamily="18" charset="0"/>
                <a:ea typeface="Calibri" panose="020F0502020204030204" pitchFamily="34" charset="0"/>
              </a:rPr>
              <a:t>(SCAN_PASS);</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vServo_Control</a:t>
            </a:r>
            <a:r>
              <a:rPr lang="en-US" sz="1600" dirty="0">
                <a:solidFill>
                  <a:srgbClr val="0070C0"/>
                </a:solidFill>
                <a:effectLst/>
                <a:latin typeface="Times New Roman" panose="02020603050405020304" pitchFamily="18" charset="0"/>
                <a:ea typeface="Calibri" panose="020F0502020204030204" pitchFamily="34" charset="0"/>
              </a:rPr>
              <a:t>(OPEN_DOOR);</a:t>
            </a:r>
          </a:p>
          <a:p>
            <a:r>
              <a:rPr lang="en-US" sz="1600" dirty="0">
                <a:solidFill>
                  <a:srgbClr val="0070C0"/>
                </a:solidFill>
                <a:effectLst/>
                <a:latin typeface="Times New Roman" panose="02020603050405020304" pitchFamily="18" charset="0"/>
                <a:ea typeface="Calibri" panose="020F0502020204030204" pitchFamily="34" charset="0"/>
              </a:rPr>
              <a:t>          delay(OPEN_DOOR_TIME);</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vServo_Control</a:t>
            </a:r>
            <a:r>
              <a:rPr lang="en-US" sz="1600" dirty="0">
                <a:solidFill>
                  <a:srgbClr val="0070C0"/>
                </a:solidFill>
                <a:effectLst/>
                <a:latin typeface="Times New Roman" panose="02020603050405020304" pitchFamily="18" charset="0"/>
                <a:ea typeface="Calibri" panose="020F0502020204030204" pitchFamily="34" charset="0"/>
              </a:rPr>
              <a:t>(CLOSE_DOOR);</a:t>
            </a:r>
          </a:p>
          <a:p>
            <a:r>
              <a:rPr lang="en-US" sz="1600" dirty="0">
                <a:solidFill>
                  <a:srgbClr val="0070C0"/>
                </a:solidFill>
                <a:effectLst/>
                <a:latin typeface="Times New Roman" panose="02020603050405020304" pitchFamily="18" charset="0"/>
                <a:ea typeface="Calibri" panose="020F0502020204030204" pitchFamily="34" charset="0"/>
              </a:rPr>
              <a:t>          delay(CLOSE_DOOR_TIME);</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else </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vServo_Control</a:t>
            </a:r>
            <a:r>
              <a:rPr lang="en-US" sz="1600" dirty="0">
                <a:solidFill>
                  <a:srgbClr val="0070C0"/>
                </a:solidFill>
                <a:effectLst/>
                <a:latin typeface="Times New Roman" panose="02020603050405020304" pitchFamily="18" charset="0"/>
                <a:ea typeface="Calibri" panose="020F0502020204030204" pitchFamily="34" charset="0"/>
              </a:rPr>
              <a:t>(DOOR_LOCK);</a:t>
            </a:r>
          </a:p>
          <a:p>
            <a:r>
              <a:rPr lang="en-US" sz="1600" dirty="0">
                <a:solidFill>
                  <a:srgbClr val="0070C0"/>
                </a:solidFill>
                <a:effectLst/>
                <a:latin typeface="Times New Roman" panose="02020603050405020304" pitchFamily="18" charset="0"/>
                <a:ea typeface="Calibri" panose="020F0502020204030204" pitchFamily="34" charset="0"/>
              </a:rPr>
              <a:t>          </a:t>
            </a:r>
            <a:r>
              <a:rPr lang="en-US" sz="1600" dirty="0" err="1">
                <a:solidFill>
                  <a:srgbClr val="0070C0"/>
                </a:solidFill>
                <a:effectLst/>
                <a:latin typeface="Times New Roman" panose="02020603050405020304" pitchFamily="18" charset="0"/>
                <a:ea typeface="Calibri" panose="020F0502020204030204" pitchFamily="34" charset="0"/>
              </a:rPr>
              <a:t>vLED_Control</a:t>
            </a:r>
            <a:r>
              <a:rPr lang="en-US" sz="1600" dirty="0">
                <a:solidFill>
                  <a:srgbClr val="0070C0"/>
                </a:solidFill>
                <a:effectLst/>
                <a:latin typeface="Times New Roman" panose="02020603050405020304" pitchFamily="18" charset="0"/>
                <a:ea typeface="Calibri" panose="020F0502020204030204" pitchFamily="34" charset="0"/>
              </a:rPr>
              <a:t>(SCAN_ERROR);</a:t>
            </a:r>
          </a:p>
          <a:p>
            <a:r>
              <a:rPr lang="en-US" sz="1600" dirty="0">
                <a:solidFill>
                  <a:srgbClr val="0070C0"/>
                </a:solidFill>
                <a:effectLst/>
                <a:latin typeface="Times New Roman" panose="02020603050405020304" pitchFamily="18" charset="0"/>
                <a:ea typeface="Calibri" panose="020F0502020204030204" pitchFamily="34" charset="0"/>
              </a:rPr>
              <a:t>          delay(1000);</a:t>
            </a:r>
          </a:p>
          <a:p>
            <a:r>
              <a:rPr lang="en-US" sz="1600" dirty="0">
                <a:solidFill>
                  <a:srgbClr val="0070C0"/>
                </a:solidFill>
                <a:effectLst/>
                <a:latin typeface="Times New Roman" panose="02020603050405020304" pitchFamily="18" charset="0"/>
                <a:ea typeface="Calibri" panose="020F0502020204030204" pitchFamily="34" charset="0"/>
              </a:rPr>
              <a:t>        }</a:t>
            </a:r>
          </a:p>
          <a:p>
            <a:r>
              <a:rPr lang="en-US" sz="1600" dirty="0">
                <a:solidFill>
                  <a:srgbClr val="0070C0"/>
                </a:solidFill>
                <a:effectLst/>
                <a:latin typeface="Times New Roman" panose="02020603050405020304" pitchFamily="18" charset="0"/>
                <a:ea typeface="Calibri" panose="020F0502020204030204" pitchFamily="34" charset="0"/>
              </a:rPr>
              <a:t>      }</a:t>
            </a:r>
          </a:p>
        </p:txBody>
      </p:sp>
      <p:sp>
        <p:nvSpPr>
          <p:cNvPr id="9" name="TextBox 8">
            <a:extLst>
              <a:ext uri="{FF2B5EF4-FFF2-40B4-BE49-F238E27FC236}">
                <a16:creationId xmlns:a16="http://schemas.microsoft.com/office/drawing/2014/main" id="{3B035FB4-E49A-4300-960C-7ED5A29A816B}"/>
              </a:ext>
            </a:extLst>
          </p:cNvPr>
          <p:cNvSpPr txBox="1"/>
          <p:nvPr/>
        </p:nvSpPr>
        <p:spPr>
          <a:xfrm>
            <a:off x="885825" y="6199919"/>
            <a:ext cx="10401300" cy="369332"/>
          </a:xfrm>
          <a:prstGeom prst="rect">
            <a:avLst/>
          </a:prstGeom>
          <a:noFill/>
        </p:spPr>
        <p:txBody>
          <a:bodyPr wrap="square">
            <a:spAutoFit/>
          </a:bodyPr>
          <a:lstStyle/>
          <a:p>
            <a:pPr marL="285750" indent="-285750">
              <a:buFont typeface="Wingdings" panose="05000000000000000000" pitchFamily="2" charset="2"/>
              <a:buChar char="Ø"/>
            </a:pPr>
            <a:r>
              <a:rPr lang="en-US" sz="1800" b="1" dirty="0">
                <a:solidFill>
                  <a:srgbClr val="000000"/>
                </a:solidFill>
                <a:effectLst/>
                <a:latin typeface="Times New Roman" panose="02020603050405020304" pitchFamily="18" charset="0"/>
                <a:ea typeface="Calibri" panose="020F0502020204030204" pitchFamily="34" charset="0"/>
              </a:rPr>
              <a:t>If the percentage of mask detected is higher than 80%(considering some error), door will open.</a:t>
            </a:r>
          </a:p>
        </p:txBody>
      </p:sp>
      <p:sp>
        <p:nvSpPr>
          <p:cNvPr id="6" name="TextBox 5">
            <a:extLst>
              <a:ext uri="{FF2B5EF4-FFF2-40B4-BE49-F238E27FC236}">
                <a16:creationId xmlns:a16="http://schemas.microsoft.com/office/drawing/2014/main" id="{6B09651F-60A4-4824-9541-FD1D67EBADB1}"/>
              </a:ext>
            </a:extLst>
          </p:cNvPr>
          <p:cNvSpPr txBox="1"/>
          <p:nvPr/>
        </p:nvSpPr>
        <p:spPr>
          <a:xfrm>
            <a:off x="3033713" y="1426977"/>
            <a:ext cx="6105524" cy="369332"/>
          </a:xfrm>
          <a:prstGeom prst="rect">
            <a:avLst/>
          </a:prstGeom>
          <a:noFill/>
        </p:spPr>
        <p:txBody>
          <a:bodyPr wrap="square">
            <a:spAutoFit/>
          </a:bodyPr>
          <a:lstStyle/>
          <a:p>
            <a:pPr algn="ctr"/>
            <a:r>
              <a:rPr lang="en-IN" sz="1800" b="1" dirty="0">
                <a:solidFill>
                  <a:schemeClr val="accent4">
                    <a:lumMod val="50000"/>
                  </a:schemeClr>
                </a:solidFill>
              </a:rPr>
              <a:t>ARDUINO SOURCE CODE</a:t>
            </a:r>
          </a:p>
        </p:txBody>
      </p:sp>
    </p:spTree>
    <p:extLst>
      <p:ext uri="{BB962C8B-B14F-4D97-AF65-F5344CB8AC3E}">
        <p14:creationId xmlns:p14="http://schemas.microsoft.com/office/powerpoint/2010/main" val="282559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1769BCD-C5B2-46E3-8D4B-0960BA243DA7}"/>
              </a:ext>
            </a:extLst>
          </p:cNvPr>
          <p:cNvSpPr>
            <a:spLocks noGrp="1"/>
          </p:cNvSpPr>
          <p:nvPr>
            <p:ph type="body" sz="quarter" idx="10"/>
          </p:nvPr>
        </p:nvSpPr>
        <p:spPr/>
        <p:txBody>
          <a:bodyPr/>
          <a:lstStyle/>
          <a:p>
            <a:r>
              <a:rPr lang="en-IN" b="1" dirty="0"/>
              <a:t>APPLICATIONS</a:t>
            </a:r>
          </a:p>
        </p:txBody>
      </p:sp>
      <p:sp>
        <p:nvSpPr>
          <p:cNvPr id="2" name="TextBox 1">
            <a:extLst>
              <a:ext uri="{FF2B5EF4-FFF2-40B4-BE49-F238E27FC236}">
                <a16:creationId xmlns:a16="http://schemas.microsoft.com/office/drawing/2014/main" id="{B347FC5E-753C-4189-BE65-0AE25C2000D9}"/>
              </a:ext>
            </a:extLst>
          </p:cNvPr>
          <p:cNvSpPr txBox="1"/>
          <p:nvPr/>
        </p:nvSpPr>
        <p:spPr>
          <a:xfrm>
            <a:off x="1513840" y="1899920"/>
            <a:ext cx="9621520" cy="1938992"/>
          </a:xfrm>
          <a:prstGeom prst="rect">
            <a:avLst/>
          </a:prstGeom>
          <a:noFill/>
        </p:spPr>
        <p:txBody>
          <a:bodyPr wrap="square" rtlCol="0">
            <a:spAutoFit/>
          </a:bodyPr>
          <a:lstStyle/>
          <a:p>
            <a:pPr marL="342900" indent="-342900">
              <a:buFont typeface="+mj-lt"/>
              <a:buAutoNum type="arabicPeriod"/>
            </a:pPr>
            <a:r>
              <a:rPr lang="en-IN" sz="2400" b="1" dirty="0">
                <a:solidFill>
                  <a:schemeClr val="accent4">
                    <a:lumMod val="75000"/>
                  </a:schemeClr>
                </a:solidFill>
              </a:rPr>
              <a:t>Railways</a:t>
            </a:r>
          </a:p>
          <a:p>
            <a:pPr marL="342900" indent="-342900">
              <a:buFont typeface="+mj-lt"/>
              <a:buAutoNum type="arabicPeriod"/>
            </a:pPr>
            <a:r>
              <a:rPr lang="en-IN" sz="2400" b="1" dirty="0">
                <a:solidFill>
                  <a:schemeClr val="accent4">
                    <a:lumMod val="75000"/>
                  </a:schemeClr>
                </a:solidFill>
              </a:rPr>
              <a:t>Airport entry</a:t>
            </a:r>
          </a:p>
          <a:p>
            <a:pPr marL="342900" indent="-342900">
              <a:buFont typeface="+mj-lt"/>
              <a:buAutoNum type="arabicPeriod"/>
            </a:pPr>
            <a:r>
              <a:rPr lang="en-IN" sz="2400" b="1" dirty="0">
                <a:solidFill>
                  <a:schemeClr val="accent4">
                    <a:lumMod val="75000"/>
                  </a:schemeClr>
                </a:solidFill>
              </a:rPr>
              <a:t>Offices entry</a:t>
            </a:r>
          </a:p>
          <a:p>
            <a:pPr marL="342900" indent="-342900">
              <a:buFont typeface="+mj-lt"/>
              <a:buAutoNum type="arabicPeriod"/>
            </a:pPr>
            <a:r>
              <a:rPr lang="en-IN" sz="2400" b="1" dirty="0">
                <a:solidFill>
                  <a:schemeClr val="accent4">
                    <a:lumMod val="75000"/>
                  </a:schemeClr>
                </a:solidFill>
              </a:rPr>
              <a:t>Museums and amusement parks</a:t>
            </a:r>
          </a:p>
          <a:p>
            <a:pPr marL="342900" indent="-342900">
              <a:buFont typeface="+mj-lt"/>
              <a:buAutoNum type="arabicPeriod"/>
            </a:pPr>
            <a:r>
              <a:rPr lang="en-IN" sz="2400" b="1" dirty="0">
                <a:solidFill>
                  <a:schemeClr val="accent4">
                    <a:lumMod val="75000"/>
                  </a:schemeClr>
                </a:solidFill>
              </a:rPr>
              <a:t>Other public places</a:t>
            </a:r>
          </a:p>
        </p:txBody>
      </p:sp>
    </p:spTree>
    <p:extLst>
      <p:ext uri="{BB962C8B-B14F-4D97-AF65-F5344CB8AC3E}">
        <p14:creationId xmlns:p14="http://schemas.microsoft.com/office/powerpoint/2010/main" val="382729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4CF329-5843-435C-8240-93C90362E1D1}"/>
              </a:ext>
            </a:extLst>
          </p:cNvPr>
          <p:cNvSpPr>
            <a:spLocks noGrp="1"/>
          </p:cNvSpPr>
          <p:nvPr>
            <p:ph type="body" sz="quarter" idx="10"/>
          </p:nvPr>
        </p:nvSpPr>
        <p:spPr/>
        <p:txBody>
          <a:bodyPr/>
          <a:lstStyle/>
          <a:p>
            <a:r>
              <a:rPr lang="en-IN" sz="3200" b="1" dirty="0"/>
              <a:t>ADVANTAGES AND DISADVANTAGES</a:t>
            </a:r>
          </a:p>
        </p:txBody>
      </p:sp>
      <p:sp>
        <p:nvSpPr>
          <p:cNvPr id="3" name="TextBox 2">
            <a:extLst>
              <a:ext uri="{FF2B5EF4-FFF2-40B4-BE49-F238E27FC236}">
                <a16:creationId xmlns:a16="http://schemas.microsoft.com/office/drawing/2014/main" id="{8D95F11E-E092-43F1-9648-FC5ABE0D35D9}"/>
              </a:ext>
            </a:extLst>
          </p:cNvPr>
          <p:cNvSpPr txBox="1"/>
          <p:nvPr/>
        </p:nvSpPr>
        <p:spPr>
          <a:xfrm>
            <a:off x="2636519" y="1554480"/>
            <a:ext cx="6954521" cy="4154984"/>
          </a:xfrm>
          <a:prstGeom prst="rect">
            <a:avLst/>
          </a:prstGeom>
          <a:noFill/>
        </p:spPr>
        <p:txBody>
          <a:bodyPr wrap="square" rtlCol="0">
            <a:spAutoFit/>
          </a:bodyPr>
          <a:lstStyle/>
          <a:p>
            <a:r>
              <a:rPr lang="en-IN" sz="2400" b="1" dirty="0"/>
              <a:t>Advantages:</a:t>
            </a:r>
          </a:p>
          <a:p>
            <a:pPr marL="342900" indent="-342900">
              <a:buFont typeface="+mj-lt"/>
              <a:buAutoNum type="arabicPeriod"/>
            </a:pPr>
            <a:r>
              <a:rPr lang="en-IN" sz="2400" dirty="0"/>
              <a:t>Full automatic detection</a:t>
            </a:r>
          </a:p>
          <a:p>
            <a:pPr marL="342900" indent="-342900">
              <a:buFont typeface="+mj-lt"/>
              <a:buAutoNum type="arabicPeriod"/>
            </a:pPr>
            <a:r>
              <a:rPr lang="en-IN" sz="2400" dirty="0"/>
              <a:t>Automatic operation without any human interventions</a:t>
            </a:r>
          </a:p>
          <a:p>
            <a:endParaRPr lang="en-IN" sz="2400" dirty="0"/>
          </a:p>
          <a:p>
            <a:endParaRPr lang="en-IN" sz="2400" dirty="0"/>
          </a:p>
          <a:p>
            <a:endParaRPr lang="en-IN" sz="2400" dirty="0"/>
          </a:p>
          <a:p>
            <a:endParaRPr lang="en-IN" sz="2400" dirty="0"/>
          </a:p>
          <a:p>
            <a:r>
              <a:rPr lang="en-IN" sz="2400" b="1" dirty="0"/>
              <a:t>Disadvantages:</a:t>
            </a:r>
          </a:p>
          <a:p>
            <a:pPr marL="342900" indent="-342900">
              <a:buFont typeface="+mj-lt"/>
              <a:buAutoNum type="arabicPeriod"/>
            </a:pPr>
            <a:r>
              <a:rPr lang="en-IN" sz="2400" dirty="0"/>
              <a:t>Heavy load on servo</a:t>
            </a:r>
          </a:p>
          <a:p>
            <a:pPr marL="342900" indent="-342900">
              <a:buFont typeface="+mj-lt"/>
              <a:buAutoNum type="arabicPeriod"/>
            </a:pPr>
            <a:r>
              <a:rPr lang="en-IN" sz="2400" dirty="0"/>
              <a:t>Face detection algorithm is not the best</a:t>
            </a:r>
          </a:p>
        </p:txBody>
      </p:sp>
    </p:spTree>
    <p:extLst>
      <p:ext uri="{BB962C8B-B14F-4D97-AF65-F5344CB8AC3E}">
        <p14:creationId xmlns:p14="http://schemas.microsoft.com/office/powerpoint/2010/main" val="205259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4B280DF9-8037-401E-8C98-EAA03E42D176}"/>
              </a:ext>
            </a:extLst>
          </p:cNvPr>
          <p:cNvSpPr>
            <a:spLocks noGrp="1"/>
          </p:cNvSpPr>
          <p:nvPr>
            <p:ph type="body" sz="quarter" idx="10"/>
          </p:nvPr>
        </p:nvSpPr>
        <p:spPr/>
        <p:txBody>
          <a:bodyPr/>
          <a:lstStyle/>
          <a:p>
            <a:r>
              <a:rPr lang="en-IN" b="1" dirty="0"/>
              <a:t>FUTURE SCOPE</a:t>
            </a:r>
          </a:p>
        </p:txBody>
      </p:sp>
      <p:sp>
        <p:nvSpPr>
          <p:cNvPr id="4" name="TextBox 3">
            <a:extLst>
              <a:ext uri="{FF2B5EF4-FFF2-40B4-BE49-F238E27FC236}">
                <a16:creationId xmlns:a16="http://schemas.microsoft.com/office/drawing/2014/main" id="{6F7A1E3C-A921-4605-998F-D89A46CC4E11}"/>
              </a:ext>
            </a:extLst>
          </p:cNvPr>
          <p:cNvSpPr txBox="1"/>
          <p:nvPr/>
        </p:nvSpPr>
        <p:spPr>
          <a:xfrm>
            <a:off x="1476375" y="1997839"/>
            <a:ext cx="9048750" cy="2308324"/>
          </a:xfrm>
          <a:prstGeom prst="rect">
            <a:avLst/>
          </a:prstGeom>
          <a:noFill/>
        </p:spPr>
        <p:txBody>
          <a:bodyPr wrap="square">
            <a:spAutoFit/>
          </a:bodyPr>
          <a:lstStyle/>
          <a:p>
            <a:pPr marL="285750" indent="-285750">
              <a:buFont typeface="Wingdings" panose="05000000000000000000" pitchFamily="2" charset="2"/>
              <a:buChar char="Ø"/>
            </a:pPr>
            <a:r>
              <a:rPr lang="en-IN" sz="2400" dirty="0">
                <a:solidFill>
                  <a:schemeClr val="accent1">
                    <a:lumMod val="50000"/>
                  </a:schemeClr>
                </a:solidFill>
              </a:rPr>
              <a:t>Use improved </a:t>
            </a:r>
            <a:r>
              <a:rPr lang="en-IN" sz="2400" dirty="0" err="1">
                <a:solidFill>
                  <a:schemeClr val="accent1">
                    <a:lumMod val="50000"/>
                  </a:schemeClr>
                </a:solidFill>
              </a:rPr>
              <a:t>facecam</a:t>
            </a:r>
            <a:r>
              <a:rPr lang="en-IN" sz="2400" dirty="0">
                <a:solidFill>
                  <a:schemeClr val="accent1">
                    <a:lumMod val="50000"/>
                  </a:schemeClr>
                </a:solidFill>
              </a:rPr>
              <a:t> modules for better detection</a:t>
            </a:r>
          </a:p>
          <a:p>
            <a:pPr marL="285750" indent="-285750">
              <a:buFont typeface="Wingdings" panose="05000000000000000000" pitchFamily="2" charset="2"/>
              <a:buChar char="Ø"/>
            </a:pPr>
            <a:r>
              <a:rPr lang="en-IN" sz="2400" dirty="0">
                <a:solidFill>
                  <a:schemeClr val="accent1">
                    <a:lumMod val="50000"/>
                  </a:schemeClr>
                </a:solidFill>
              </a:rPr>
              <a:t>Improved interaction using better interfaces instead of LCD</a:t>
            </a:r>
          </a:p>
          <a:p>
            <a:pPr marL="285750" indent="-285750">
              <a:buFont typeface="Wingdings" panose="05000000000000000000" pitchFamily="2" charset="2"/>
              <a:buChar char="Ø"/>
            </a:pPr>
            <a:r>
              <a:rPr lang="en-IN" sz="2400" dirty="0">
                <a:solidFill>
                  <a:schemeClr val="accent1">
                    <a:lumMod val="50000"/>
                  </a:schemeClr>
                </a:solidFill>
              </a:rPr>
              <a:t>Use better IR non contact temperature sensor for better accuracy at distance</a:t>
            </a:r>
          </a:p>
          <a:p>
            <a:pPr marL="285750" indent="-285750">
              <a:buFont typeface="Wingdings" panose="05000000000000000000" pitchFamily="2" charset="2"/>
              <a:buChar char="Ø"/>
            </a:pPr>
            <a:r>
              <a:rPr lang="en-IN" sz="2400" dirty="0">
                <a:solidFill>
                  <a:schemeClr val="accent1">
                    <a:lumMod val="50000"/>
                  </a:schemeClr>
                </a:solidFill>
              </a:rPr>
              <a:t>Adding features to store data about people suspected with covid and uploading to official clouds</a:t>
            </a:r>
          </a:p>
        </p:txBody>
      </p:sp>
    </p:spTree>
    <p:extLst>
      <p:ext uri="{BB962C8B-B14F-4D97-AF65-F5344CB8AC3E}">
        <p14:creationId xmlns:p14="http://schemas.microsoft.com/office/powerpoint/2010/main" val="418460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09307229-873F-420D-AB89-45EF8731F009}"/>
              </a:ext>
            </a:extLst>
          </p:cNvPr>
          <p:cNvSpPr>
            <a:spLocks noGrp="1"/>
          </p:cNvSpPr>
          <p:nvPr>
            <p:ph type="body" sz="quarter" idx="10"/>
          </p:nvPr>
        </p:nvSpPr>
        <p:spPr/>
        <p:txBody>
          <a:bodyPr/>
          <a:lstStyle/>
          <a:p>
            <a:r>
              <a:rPr lang="en-IN" b="1" dirty="0"/>
              <a:t>INDEX</a:t>
            </a:r>
          </a:p>
        </p:txBody>
      </p:sp>
      <p:sp>
        <p:nvSpPr>
          <p:cNvPr id="30" name="TextBox 29">
            <a:extLst>
              <a:ext uri="{FF2B5EF4-FFF2-40B4-BE49-F238E27FC236}">
                <a16:creationId xmlns:a16="http://schemas.microsoft.com/office/drawing/2014/main" id="{DAB65960-99FD-4EA9-B610-7671E5C5CB94}"/>
              </a:ext>
            </a:extLst>
          </p:cNvPr>
          <p:cNvSpPr txBox="1"/>
          <p:nvPr/>
        </p:nvSpPr>
        <p:spPr>
          <a:xfrm>
            <a:off x="2045110" y="2094271"/>
            <a:ext cx="8327922" cy="3785652"/>
          </a:xfrm>
          <a:prstGeom prst="rect">
            <a:avLst/>
          </a:prstGeom>
          <a:noFill/>
        </p:spPr>
        <p:txBody>
          <a:bodyPr wrap="square" rtlCol="0">
            <a:spAutoFit/>
          </a:bodyPr>
          <a:lstStyle/>
          <a:p>
            <a:pPr marL="342900" indent="-342900">
              <a:buFont typeface="+mj-lt"/>
              <a:buAutoNum type="arabicPeriod"/>
            </a:pPr>
            <a:r>
              <a:rPr lang="en-IN" sz="2400" dirty="0">
                <a:latin typeface="Algerian" panose="04020705040A02060702" pitchFamily="82" charset="0"/>
              </a:rPr>
              <a:t>Problem statement</a:t>
            </a:r>
          </a:p>
          <a:p>
            <a:pPr marL="342900" indent="-342900">
              <a:buFont typeface="+mj-lt"/>
              <a:buAutoNum type="arabicPeriod"/>
            </a:pPr>
            <a:r>
              <a:rPr lang="en-IN" sz="2400" dirty="0">
                <a:latin typeface="Algerian" panose="04020705040A02060702" pitchFamily="82" charset="0"/>
              </a:rPr>
              <a:t>Components used</a:t>
            </a:r>
          </a:p>
          <a:p>
            <a:pPr marL="342900" indent="-342900">
              <a:buFont typeface="+mj-lt"/>
              <a:buAutoNum type="arabicPeriod"/>
            </a:pPr>
            <a:r>
              <a:rPr lang="en-IN" sz="2400" dirty="0">
                <a:latin typeface="Algerian" panose="04020705040A02060702" pitchFamily="82" charset="0"/>
              </a:rPr>
              <a:t>Block diagram</a:t>
            </a:r>
          </a:p>
          <a:p>
            <a:pPr marL="342900" indent="-342900">
              <a:buFont typeface="+mj-lt"/>
              <a:buAutoNum type="arabicPeriod"/>
            </a:pPr>
            <a:r>
              <a:rPr lang="en-IN" sz="2400" dirty="0">
                <a:latin typeface="Algerian" panose="04020705040A02060702" pitchFamily="82" charset="0"/>
              </a:rPr>
              <a:t>Circuit diagram</a:t>
            </a:r>
          </a:p>
          <a:p>
            <a:pPr marL="342900" indent="-342900">
              <a:buFont typeface="+mj-lt"/>
              <a:buAutoNum type="arabicPeriod"/>
            </a:pPr>
            <a:r>
              <a:rPr lang="en-IN" sz="2400" dirty="0">
                <a:latin typeface="Algerian" panose="04020705040A02060702" pitchFamily="82" charset="0"/>
              </a:rPr>
              <a:t>CIRCUIT CONNECTION</a:t>
            </a:r>
          </a:p>
          <a:p>
            <a:pPr marL="342900" indent="-342900">
              <a:buFont typeface="+mj-lt"/>
              <a:buAutoNum type="arabicPeriod"/>
            </a:pPr>
            <a:r>
              <a:rPr lang="en-IN" sz="2400" dirty="0">
                <a:latin typeface="Algerian" panose="04020705040A02060702" pitchFamily="82" charset="0"/>
              </a:rPr>
              <a:t>Code part </a:t>
            </a:r>
          </a:p>
          <a:p>
            <a:pPr marL="342900" indent="-342900">
              <a:buFont typeface="+mj-lt"/>
              <a:buAutoNum type="arabicPeriod"/>
            </a:pPr>
            <a:r>
              <a:rPr lang="en-IN" sz="2400" dirty="0">
                <a:latin typeface="Algerian" panose="04020705040A02060702" pitchFamily="82" charset="0"/>
              </a:rPr>
              <a:t>Applications </a:t>
            </a:r>
          </a:p>
          <a:p>
            <a:pPr marL="342900" indent="-342900">
              <a:buFont typeface="+mj-lt"/>
              <a:buAutoNum type="arabicPeriod"/>
            </a:pPr>
            <a:r>
              <a:rPr lang="en-IN" sz="2400" dirty="0">
                <a:latin typeface="Algerian" panose="04020705040A02060702" pitchFamily="82" charset="0"/>
              </a:rPr>
              <a:t>Future scope</a:t>
            </a:r>
          </a:p>
          <a:p>
            <a:pPr marL="342900" indent="-342900">
              <a:buFont typeface="+mj-lt"/>
              <a:buAutoNum type="arabicPeriod"/>
            </a:pPr>
            <a:endParaRPr lang="en-IN" sz="2400" dirty="0">
              <a:latin typeface="Algerian" panose="04020705040A02060702" pitchFamily="82" charset="0"/>
            </a:endParaRPr>
          </a:p>
          <a:p>
            <a:pPr marL="342900" indent="-342900">
              <a:buFont typeface="+mj-lt"/>
              <a:buAutoNum type="arabicPeriod"/>
            </a:pPr>
            <a:endParaRPr lang="en-IN" sz="2400" dirty="0">
              <a:latin typeface="Algerian" panose="04020705040A02060702" pitchFamily="82" charset="0"/>
            </a:endParaRPr>
          </a:p>
        </p:txBody>
      </p:sp>
    </p:spTree>
    <p:extLst>
      <p:ext uri="{BB962C8B-B14F-4D97-AF65-F5344CB8AC3E}">
        <p14:creationId xmlns:p14="http://schemas.microsoft.com/office/powerpoint/2010/main" val="3940008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5C1ABDE3-2125-47F9-845B-4CAB23623072}"/>
              </a:ext>
            </a:extLst>
          </p:cNvPr>
          <p:cNvSpPr>
            <a:spLocks noGrp="1"/>
          </p:cNvSpPr>
          <p:nvPr>
            <p:ph type="body" sz="quarter" idx="10"/>
          </p:nvPr>
        </p:nvSpPr>
        <p:spPr/>
        <p:txBody>
          <a:bodyPr/>
          <a:lstStyle/>
          <a:p>
            <a:r>
              <a:rPr lang="en-IN" b="1" dirty="0"/>
              <a:t>CONTRIBUTION</a:t>
            </a:r>
          </a:p>
        </p:txBody>
      </p:sp>
      <p:sp>
        <p:nvSpPr>
          <p:cNvPr id="4" name="TextBox 3">
            <a:extLst>
              <a:ext uri="{FF2B5EF4-FFF2-40B4-BE49-F238E27FC236}">
                <a16:creationId xmlns:a16="http://schemas.microsoft.com/office/drawing/2014/main" id="{C383F912-B06F-4FA7-9C4F-EC4CA5AA2A8A}"/>
              </a:ext>
            </a:extLst>
          </p:cNvPr>
          <p:cNvSpPr txBox="1"/>
          <p:nvPr/>
        </p:nvSpPr>
        <p:spPr>
          <a:xfrm>
            <a:off x="1547652" y="2656998"/>
            <a:ext cx="9124950" cy="2585323"/>
          </a:xfrm>
          <a:prstGeom prst="rect">
            <a:avLst/>
          </a:prstGeom>
          <a:noFill/>
        </p:spPr>
        <p:txBody>
          <a:bodyPr wrap="square">
            <a:spAutoFit/>
          </a:bodyPr>
          <a:lstStyle/>
          <a:p>
            <a:r>
              <a:rPr lang="en-IN" altLang="ko-KR" sz="1800" b="1" dirty="0">
                <a:solidFill>
                  <a:schemeClr val="accent4">
                    <a:lumMod val="75000"/>
                  </a:schemeClr>
                </a:solidFill>
                <a:cs typeface="Arial" pitchFamily="34" charset="0"/>
              </a:rPr>
              <a:t>LAIPHRAKPAM RISHIKANTA SINGH : </a:t>
            </a:r>
            <a:r>
              <a:rPr lang="en-IN" altLang="ko-KR" sz="1800" dirty="0">
                <a:cs typeface="Arial" pitchFamily="34" charset="0"/>
              </a:rPr>
              <a:t>SUGGESTING PROJECT IDEAS,RESEARCH AND LEARNING CODINGS, CODING IN ARDUINO AND ESP32, SHOPING AND FINDING COMPONENTS, MAKING CIRCUITDIAGRAMS AND BLOCK DIAGRAMS</a:t>
            </a:r>
          </a:p>
          <a:p>
            <a:r>
              <a:rPr lang="en-IN" altLang="ko-KR" sz="1800" b="1" dirty="0">
                <a:solidFill>
                  <a:schemeClr val="accent4">
                    <a:lumMod val="75000"/>
                  </a:schemeClr>
                </a:solidFill>
                <a:cs typeface="Arial" pitchFamily="34" charset="0"/>
              </a:rPr>
              <a:t>PERURI ASRITH: </a:t>
            </a:r>
            <a:r>
              <a:rPr lang="en-IN" altLang="ko-KR" sz="1800" dirty="0">
                <a:cs typeface="Arial" pitchFamily="34" charset="0"/>
              </a:rPr>
              <a:t>SUGGESTING PROJECT IDEAS,RESEARCH AND COMPONENTS CONNECTION, SHOPING AND FINDING COMPONENTS, DESIGNING AND FORMATING OF PPT.</a:t>
            </a:r>
          </a:p>
          <a:p>
            <a:r>
              <a:rPr lang="en-IN" altLang="ko-KR" sz="1800" b="1" dirty="0">
                <a:solidFill>
                  <a:schemeClr val="accent4">
                    <a:lumMod val="75000"/>
                  </a:schemeClr>
                </a:solidFill>
                <a:cs typeface="Arial" pitchFamily="34" charset="0"/>
              </a:rPr>
              <a:t>ADARSH KUMAR GUPTA: </a:t>
            </a:r>
            <a:r>
              <a:rPr lang="en-IN" altLang="ko-KR" sz="1800" dirty="0">
                <a:cs typeface="Arial" pitchFamily="34" charset="0"/>
              </a:rPr>
              <a:t>SUGGESTING PROJECT IDEAS,RESEARCH AND COMPONENTS CONNECTION, WIRING, DESIGNING AND MAKING PPT.</a:t>
            </a:r>
            <a:endParaRPr lang="ko-KR" altLang="en-US" sz="1800" dirty="0">
              <a:cs typeface="Arial" pitchFamily="34" charset="0"/>
            </a:endParaRPr>
          </a:p>
          <a:p>
            <a:endParaRPr lang="en-IN" sz="1800" dirty="0">
              <a:solidFill>
                <a:schemeClr val="accent1">
                  <a:lumMod val="50000"/>
                </a:schemeClr>
              </a:solidFill>
            </a:endParaRPr>
          </a:p>
        </p:txBody>
      </p:sp>
    </p:spTree>
    <p:extLst>
      <p:ext uri="{BB962C8B-B14F-4D97-AF65-F5344CB8AC3E}">
        <p14:creationId xmlns:p14="http://schemas.microsoft.com/office/powerpoint/2010/main" val="84821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070579-6F03-474B-AE81-BC0EF41048BD}"/>
              </a:ext>
            </a:extLst>
          </p:cNvPr>
          <p:cNvGrpSpPr/>
          <p:nvPr/>
        </p:nvGrpSpPr>
        <p:grpSpPr>
          <a:xfrm>
            <a:off x="0" y="2769507"/>
            <a:ext cx="12192000" cy="1318987"/>
            <a:chOff x="0" y="2759605"/>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275960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3698936"/>
              <a:ext cx="12191852" cy="379656"/>
            </a:xfrm>
            <a:prstGeom prst="rect">
              <a:avLst/>
            </a:prstGeom>
            <a:noFill/>
          </p:spPr>
          <p:txBody>
            <a:bodyPr wrap="square" rtlCol="0" anchor="ctr">
              <a:spAutoFit/>
            </a:bodyPr>
            <a:lstStyle/>
            <a:p>
              <a:pPr algn="ct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24115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23529" y="271413"/>
            <a:ext cx="11639085" cy="812670"/>
          </a:xfrm>
        </p:spPr>
        <p:txBody>
          <a:bodyPr/>
          <a:lstStyle/>
          <a:p>
            <a:r>
              <a:rPr lang="en-US" sz="2000" b="1" dirty="0"/>
              <a:t>AUTO TEMPERATURE AND  FACEMASK SCANNING SYSTEM</a:t>
            </a:r>
          </a:p>
          <a:p>
            <a:endParaRPr lang="en-US" sz="1400" dirty="0"/>
          </a:p>
        </p:txBody>
      </p:sp>
      <p:sp>
        <p:nvSpPr>
          <p:cNvPr id="7" name="TextBox 6">
            <a:extLst>
              <a:ext uri="{FF2B5EF4-FFF2-40B4-BE49-F238E27FC236}">
                <a16:creationId xmlns:a16="http://schemas.microsoft.com/office/drawing/2014/main" id="{523E5DCB-63C0-46D8-90E0-4DE14AA8AE2D}"/>
              </a:ext>
            </a:extLst>
          </p:cNvPr>
          <p:cNvSpPr txBox="1"/>
          <p:nvPr/>
        </p:nvSpPr>
        <p:spPr>
          <a:xfrm>
            <a:off x="4166647" y="1376313"/>
            <a:ext cx="4013792" cy="523220"/>
          </a:xfrm>
          <a:prstGeom prst="rect">
            <a:avLst/>
          </a:prstGeom>
          <a:noFill/>
        </p:spPr>
        <p:txBody>
          <a:bodyPr wrap="square" rtlCol="0">
            <a:spAutoFit/>
          </a:bodyPr>
          <a:lstStyle/>
          <a:p>
            <a:r>
              <a:rPr lang="en-IN" sz="2800" dirty="0"/>
              <a:t>Problem statement</a:t>
            </a:r>
          </a:p>
        </p:txBody>
      </p:sp>
      <p:sp>
        <p:nvSpPr>
          <p:cNvPr id="3" name="TextBox 2">
            <a:extLst>
              <a:ext uri="{FF2B5EF4-FFF2-40B4-BE49-F238E27FC236}">
                <a16:creationId xmlns:a16="http://schemas.microsoft.com/office/drawing/2014/main" id="{FDD3D586-8F6E-4706-BE28-DFBFCC4B1FAF}"/>
              </a:ext>
            </a:extLst>
          </p:cNvPr>
          <p:cNvSpPr txBox="1"/>
          <p:nvPr/>
        </p:nvSpPr>
        <p:spPr>
          <a:xfrm>
            <a:off x="1145458" y="2191763"/>
            <a:ext cx="9901084" cy="369331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In these trying times, due to the covid pandemic, we are at a lot at risk of exposer to covid19, especially in public places. So, when we enter public places like train stations, airports, offices or an amusement park, we need to check if they are not showing covid symptoms and wearing masks at all times. But we need extra personal to check each person of body temperature. But sometimes manual scanning is disadvantageous.</a:t>
            </a:r>
            <a:r>
              <a:rPr lang="en-US" sz="1800" dirty="0">
                <a:solidFill>
                  <a:srgbClr val="000000"/>
                </a:solidFill>
                <a:effectLst/>
                <a:latin typeface="Times New Roman" panose="02020603050405020304" pitchFamily="18" charset="0"/>
                <a:ea typeface="Calibri" panose="020F0502020204030204" pitchFamily="34" charset="0"/>
              </a:rPr>
              <a:t> The personnel are not well trained on using temperature scanner devices. There is human error in reading values. Many a times people are not barred from entry even after higher temperature readings or no masks. </a:t>
            </a:r>
          </a:p>
          <a:p>
            <a:endParaRPr lang="en-US" dirty="0">
              <a:solidFill>
                <a:srgbClr val="000000"/>
              </a:solidFill>
              <a:latin typeface="Times New Roman" panose="02020603050405020304" pitchFamily="18" charset="0"/>
              <a:ea typeface="Calibri" panose="020F0502020204030204" pitchFamily="34" charset="0"/>
            </a:endParaRPr>
          </a:p>
          <a:p>
            <a:r>
              <a:rPr lang="en-US" sz="1800" dirty="0">
                <a:solidFill>
                  <a:srgbClr val="000000"/>
                </a:solidFill>
                <a:effectLst/>
                <a:latin typeface="Times New Roman" panose="02020603050405020304" pitchFamily="18" charset="0"/>
                <a:ea typeface="Calibri" panose="020F0502020204030204" pitchFamily="34" charset="0"/>
              </a:rPr>
              <a:t>To solve this problem, we here propose a fully automated temperature and facemask scanner and entry provider system</a:t>
            </a:r>
            <a:r>
              <a:rPr lang="en-US" sz="1800" dirty="0">
                <a:effectLst/>
                <a:latin typeface="Times New Roman" panose="02020603050405020304" pitchFamily="18" charset="0"/>
                <a:ea typeface="Calibri" panose="020F0502020204030204" pitchFamily="34" charset="0"/>
              </a:rPr>
              <a:t>. </a:t>
            </a:r>
            <a:r>
              <a:rPr lang="en-US" sz="1800" dirty="0">
                <a:solidFill>
                  <a:srgbClr val="000000"/>
                </a:solidFill>
                <a:effectLst/>
                <a:latin typeface="Times New Roman" panose="02020603050405020304" pitchFamily="18" charset="0"/>
                <a:ea typeface="Calibri" panose="020F0502020204030204" pitchFamily="34" charset="0"/>
              </a:rPr>
              <a:t>The system makes use of a  temperature scanner and a mask monitor. The scanner is connected directly with a human barrier to bar entry if high temperature or no mask is detected.</a:t>
            </a:r>
          </a:p>
          <a:p>
            <a:r>
              <a:rPr lang="en-US" sz="1800" dirty="0">
                <a:solidFill>
                  <a:srgbClr val="000000"/>
                </a:solidFill>
                <a:effectLst/>
                <a:latin typeface="Times New Roman" panose="02020603050405020304" pitchFamily="18" charset="0"/>
                <a:ea typeface="Calibri" panose="020F0502020204030204" pitchFamily="34" charset="0"/>
              </a:rPr>
              <a:t>Any person will not be provided entry without temperature and mask scan. Thus, the system provides a 100% automated system to prevent the spread of COVID.</a:t>
            </a:r>
            <a:endParaRPr lang="en-IN" dirty="0"/>
          </a:p>
        </p:txBody>
      </p:sp>
    </p:spTree>
    <p:extLst>
      <p:ext uri="{BB962C8B-B14F-4D97-AF65-F5344CB8AC3E}">
        <p14:creationId xmlns:p14="http://schemas.microsoft.com/office/powerpoint/2010/main" val="39619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Placeholder 53">
            <a:extLst>
              <a:ext uri="{FF2B5EF4-FFF2-40B4-BE49-F238E27FC236}">
                <a16:creationId xmlns:a16="http://schemas.microsoft.com/office/drawing/2014/main" id="{1E10FAA3-FF8D-445A-892F-554547863FDA}"/>
              </a:ext>
            </a:extLst>
          </p:cNvPr>
          <p:cNvSpPr txBox="1">
            <a:spLocks noGrp="1"/>
          </p:cNvSpPr>
          <p:nvPr>
            <p:ph type="body" sz="quarter" idx="10"/>
          </p:nvPr>
        </p:nvSpPr>
        <p:spPr>
          <a:xfrm>
            <a:off x="323850" y="282547"/>
            <a:ext cx="11572875" cy="701731"/>
          </a:xfrm>
          <a:prstGeom prst="rect">
            <a:avLst/>
          </a:prstGeom>
          <a:noFill/>
        </p:spPr>
        <p:txBody>
          <a:bodyPr wrap="square" rtlCol="0">
            <a:spAutoFit/>
          </a:bodyPr>
          <a:lstStyle/>
          <a:p>
            <a:r>
              <a:rPr lang="en-IN" sz="4400" b="1" dirty="0"/>
              <a:t>COMPONENTS USED</a:t>
            </a:r>
          </a:p>
        </p:txBody>
      </p:sp>
      <p:sp>
        <p:nvSpPr>
          <p:cNvPr id="2" name="TextBox 1">
            <a:extLst>
              <a:ext uri="{FF2B5EF4-FFF2-40B4-BE49-F238E27FC236}">
                <a16:creationId xmlns:a16="http://schemas.microsoft.com/office/drawing/2014/main" id="{B7E79105-6036-48F2-940E-2F2389C52241}"/>
              </a:ext>
            </a:extLst>
          </p:cNvPr>
          <p:cNvSpPr txBox="1"/>
          <p:nvPr/>
        </p:nvSpPr>
        <p:spPr>
          <a:xfrm>
            <a:off x="1506638" y="1516282"/>
            <a:ext cx="9178724" cy="3139321"/>
          </a:xfrm>
          <a:prstGeom prst="rect">
            <a:avLst/>
          </a:prstGeom>
          <a:noFill/>
        </p:spPr>
        <p:txBody>
          <a:bodyPr wrap="square" rtlCol="0">
            <a:spAutoFit/>
          </a:bodyPr>
          <a:lstStyle/>
          <a:p>
            <a:pPr marL="342900" indent="-342900">
              <a:buFont typeface="+mj-lt"/>
              <a:buAutoNum type="arabicPeriod"/>
            </a:pPr>
            <a:r>
              <a:rPr lang="en-IN" dirty="0"/>
              <a:t>Arduino uno</a:t>
            </a:r>
          </a:p>
          <a:p>
            <a:pPr marL="342900" indent="-342900">
              <a:buFont typeface="+mj-lt"/>
              <a:buAutoNum type="arabicPeriod"/>
            </a:pPr>
            <a:r>
              <a:rPr lang="en-US" dirty="0"/>
              <a:t>16 X 2 l2C LCD DISPLAY</a:t>
            </a:r>
          </a:p>
          <a:p>
            <a:pPr marL="342900" indent="-342900">
              <a:buFont typeface="+mj-lt"/>
              <a:buAutoNum type="arabicPeriod"/>
            </a:pPr>
            <a:r>
              <a:rPr lang="en-IN" dirty="0"/>
              <a:t>E18-D80NK Adjustable IR Sensor</a:t>
            </a:r>
          </a:p>
          <a:p>
            <a:pPr marL="342900" indent="-342900">
              <a:buFont typeface="+mj-lt"/>
              <a:buAutoNum type="arabicPeriod"/>
            </a:pPr>
            <a:r>
              <a:rPr lang="en-IN" dirty="0"/>
              <a:t>green and red LED</a:t>
            </a:r>
          </a:p>
          <a:p>
            <a:pPr marL="342900" indent="-342900">
              <a:buFont typeface="+mj-lt"/>
              <a:buAutoNum type="arabicPeriod"/>
            </a:pPr>
            <a:r>
              <a:rPr lang="en-IN" dirty="0"/>
              <a:t>Servo motor</a:t>
            </a:r>
          </a:p>
          <a:p>
            <a:pPr marL="342900" indent="-342900">
              <a:buFont typeface="+mj-lt"/>
              <a:buAutoNum type="arabicPeriod"/>
            </a:pPr>
            <a:r>
              <a:rPr lang="en-IN" dirty="0"/>
              <a:t>Lm2596 adjustable dc-dc controller</a:t>
            </a:r>
          </a:p>
          <a:p>
            <a:pPr marL="342900" indent="-342900">
              <a:buFont typeface="+mj-lt"/>
              <a:buAutoNum type="arabicPeriod"/>
            </a:pPr>
            <a:r>
              <a:rPr lang="en-IN" dirty="0"/>
              <a:t>9v battery</a:t>
            </a:r>
          </a:p>
          <a:p>
            <a:pPr marL="342900" indent="-342900">
              <a:buFont typeface="+mj-lt"/>
              <a:buAutoNum type="arabicPeriod"/>
            </a:pPr>
            <a:r>
              <a:rPr lang="en-IN" dirty="0"/>
              <a:t>Esp32-CAM WIFI</a:t>
            </a:r>
          </a:p>
          <a:p>
            <a:pPr marL="342900" indent="-342900">
              <a:buFont typeface="+mj-lt"/>
              <a:buAutoNum type="arabicPeriod"/>
            </a:pPr>
            <a:r>
              <a:rPr lang="en-US" dirty="0"/>
              <a:t>CH340G USB to TTL serial converter</a:t>
            </a:r>
          </a:p>
          <a:p>
            <a:pPr marL="342900" indent="-342900">
              <a:buFont typeface="+mj-lt"/>
              <a:buAutoNum type="arabicPeriod"/>
            </a:pPr>
            <a:r>
              <a:rPr lang="en-IN" dirty="0"/>
              <a:t>Resistors(1k)</a:t>
            </a: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Jumper wires</a:t>
            </a:r>
            <a:endParaRPr lang="en-IN" dirty="0"/>
          </a:p>
        </p:txBody>
      </p:sp>
    </p:spTree>
    <p:extLst>
      <p:ext uri="{BB962C8B-B14F-4D97-AF65-F5344CB8AC3E}">
        <p14:creationId xmlns:p14="http://schemas.microsoft.com/office/powerpoint/2010/main" val="130978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Placeholder 74">
            <a:extLst>
              <a:ext uri="{FF2B5EF4-FFF2-40B4-BE49-F238E27FC236}">
                <a16:creationId xmlns:a16="http://schemas.microsoft.com/office/drawing/2014/main" id="{9338EE54-CF02-405F-90A9-9593F583E4DE}"/>
              </a:ext>
            </a:extLst>
          </p:cNvPr>
          <p:cNvSpPr>
            <a:spLocks noGrp="1"/>
          </p:cNvSpPr>
          <p:nvPr>
            <p:ph type="body" sz="quarter" idx="10"/>
          </p:nvPr>
        </p:nvSpPr>
        <p:spPr/>
        <p:txBody>
          <a:bodyPr/>
          <a:lstStyle/>
          <a:p>
            <a:r>
              <a:rPr lang="en-IN" b="1" dirty="0"/>
              <a:t>BLOCK DIAGRAM</a:t>
            </a:r>
          </a:p>
        </p:txBody>
      </p:sp>
      <p:pic>
        <p:nvPicPr>
          <p:cNvPr id="3" name="Picture 2">
            <a:extLst>
              <a:ext uri="{FF2B5EF4-FFF2-40B4-BE49-F238E27FC236}">
                <a16:creationId xmlns:a16="http://schemas.microsoft.com/office/drawing/2014/main" id="{F366596D-91D8-48A8-B842-BDBDF39F7070}"/>
              </a:ext>
            </a:extLst>
          </p:cNvPr>
          <p:cNvPicPr>
            <a:picLocks noChangeAspect="1"/>
          </p:cNvPicPr>
          <p:nvPr/>
        </p:nvPicPr>
        <p:blipFill>
          <a:blip r:embed="rId2"/>
          <a:stretch>
            <a:fillRect/>
          </a:stretch>
        </p:blipFill>
        <p:spPr>
          <a:xfrm>
            <a:off x="1934141" y="1741487"/>
            <a:ext cx="8323717" cy="38769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12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F849A85-62EF-40A1-A36C-189F2DD2B589}"/>
              </a:ext>
            </a:extLst>
          </p:cNvPr>
          <p:cNvSpPr>
            <a:spLocks noGrp="1"/>
          </p:cNvSpPr>
          <p:nvPr>
            <p:ph type="body" sz="quarter" idx="10"/>
          </p:nvPr>
        </p:nvSpPr>
        <p:spPr/>
        <p:txBody>
          <a:bodyPr/>
          <a:lstStyle/>
          <a:p>
            <a:r>
              <a:rPr lang="en-IN" b="1" dirty="0"/>
              <a:t>CIRCUIT DIAGRAM</a:t>
            </a:r>
          </a:p>
        </p:txBody>
      </p:sp>
      <p:pic>
        <p:nvPicPr>
          <p:cNvPr id="3" name="Picture 2">
            <a:extLst>
              <a:ext uri="{FF2B5EF4-FFF2-40B4-BE49-F238E27FC236}">
                <a16:creationId xmlns:a16="http://schemas.microsoft.com/office/drawing/2014/main" id="{F007BB9F-817A-46AF-9EBD-814FBD40A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40" y="1642146"/>
            <a:ext cx="10474960" cy="4809038"/>
          </a:xfrm>
          <a:prstGeom prst="rect">
            <a:avLst/>
          </a:prstGeom>
        </p:spPr>
      </p:pic>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9FEA1C2C-9A02-491C-B609-6B39EA86F964}"/>
              </a:ext>
            </a:extLst>
          </p:cNvPr>
          <p:cNvSpPr>
            <a:spLocks noGrp="1"/>
          </p:cNvSpPr>
          <p:nvPr>
            <p:ph type="body" sz="quarter" idx="10"/>
          </p:nvPr>
        </p:nvSpPr>
        <p:spPr/>
        <p:txBody>
          <a:bodyPr/>
          <a:lstStyle/>
          <a:p>
            <a:r>
              <a:rPr lang="en-IN" dirty="0"/>
              <a:t>CIRCUIT CONNECTIONS</a:t>
            </a:r>
          </a:p>
        </p:txBody>
      </p:sp>
      <p:sp>
        <p:nvSpPr>
          <p:cNvPr id="2" name="Rectangle: Rounded Corners 1">
            <a:extLst>
              <a:ext uri="{FF2B5EF4-FFF2-40B4-BE49-F238E27FC236}">
                <a16:creationId xmlns:a16="http://schemas.microsoft.com/office/drawing/2014/main" id="{1684816F-E473-419D-BCB9-D82BC3FF32FC}"/>
              </a:ext>
            </a:extLst>
          </p:cNvPr>
          <p:cNvSpPr/>
          <p:nvPr/>
        </p:nvSpPr>
        <p:spPr>
          <a:xfrm>
            <a:off x="1174282" y="2146434"/>
            <a:ext cx="1857676" cy="539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ESP-32</a:t>
            </a:r>
          </a:p>
        </p:txBody>
      </p:sp>
      <p:sp>
        <p:nvSpPr>
          <p:cNvPr id="4" name="Rectangle: Rounded Corners 3">
            <a:extLst>
              <a:ext uri="{FF2B5EF4-FFF2-40B4-BE49-F238E27FC236}">
                <a16:creationId xmlns:a16="http://schemas.microsoft.com/office/drawing/2014/main" id="{DF6BFC2F-901F-4FB1-A5FA-EA2199A5B080}"/>
              </a:ext>
            </a:extLst>
          </p:cNvPr>
          <p:cNvSpPr/>
          <p:nvPr/>
        </p:nvSpPr>
        <p:spPr>
          <a:xfrm>
            <a:off x="4137259" y="2146434"/>
            <a:ext cx="1857676" cy="539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USB-TTL</a:t>
            </a:r>
          </a:p>
        </p:txBody>
      </p:sp>
      <p:sp>
        <p:nvSpPr>
          <p:cNvPr id="5" name="Rectangle: Rounded Corners 4">
            <a:extLst>
              <a:ext uri="{FF2B5EF4-FFF2-40B4-BE49-F238E27FC236}">
                <a16:creationId xmlns:a16="http://schemas.microsoft.com/office/drawing/2014/main" id="{DB740132-526B-4C94-99D8-09BC23A6E175}"/>
              </a:ext>
            </a:extLst>
          </p:cNvPr>
          <p:cNvSpPr/>
          <p:nvPr/>
        </p:nvSpPr>
        <p:spPr>
          <a:xfrm>
            <a:off x="7583103" y="2146434"/>
            <a:ext cx="1857676" cy="539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Laptop</a:t>
            </a:r>
          </a:p>
        </p:txBody>
      </p:sp>
      <p:sp>
        <p:nvSpPr>
          <p:cNvPr id="7" name="Arrow: Right 6">
            <a:extLst>
              <a:ext uri="{FF2B5EF4-FFF2-40B4-BE49-F238E27FC236}">
                <a16:creationId xmlns:a16="http://schemas.microsoft.com/office/drawing/2014/main" id="{8F850C66-A3E6-4556-BDBA-921A09A7C76B}"/>
              </a:ext>
            </a:extLst>
          </p:cNvPr>
          <p:cNvSpPr/>
          <p:nvPr/>
        </p:nvSpPr>
        <p:spPr>
          <a:xfrm>
            <a:off x="3130351" y="2348564"/>
            <a:ext cx="854508" cy="96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2817C325-E509-40B4-AA24-5EA2A8200B70}"/>
              </a:ext>
            </a:extLst>
          </p:cNvPr>
          <p:cNvSpPr/>
          <p:nvPr/>
        </p:nvSpPr>
        <p:spPr>
          <a:xfrm>
            <a:off x="6361765" y="2366210"/>
            <a:ext cx="854508" cy="96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39AB070-CC5B-40A7-B5EA-19CC133BCBB1}"/>
              </a:ext>
            </a:extLst>
          </p:cNvPr>
          <p:cNvSpPr txBox="1"/>
          <p:nvPr/>
        </p:nvSpPr>
        <p:spPr>
          <a:xfrm>
            <a:off x="1318661" y="3674520"/>
            <a:ext cx="4206240" cy="1477328"/>
          </a:xfrm>
          <a:prstGeom prst="rect">
            <a:avLst/>
          </a:prstGeom>
          <a:noFill/>
        </p:spPr>
        <p:txBody>
          <a:bodyPr wrap="square" rtlCol="0">
            <a:spAutoFit/>
          </a:bodyPr>
          <a:lstStyle/>
          <a:p>
            <a:pPr marL="0" algn="l" rtl="0" eaLnBrk="1" fontAlgn="t" latinLnBrk="0" hangingPunct="1">
              <a:spcBef>
                <a:spcPts val="0"/>
              </a:spcBef>
              <a:spcAft>
                <a:spcPts val="0"/>
              </a:spcAft>
            </a:pPr>
            <a:r>
              <a:rPr lang="en-IN" sz="1800" b="1" i="0" u="none" strike="noStrike" kern="1200" dirty="0">
                <a:solidFill>
                  <a:srgbClr val="000000"/>
                </a:solidFill>
                <a:effectLst/>
                <a:latin typeface="Arial" panose="020B0604020202020204" pitchFamily="34" charset="0"/>
                <a:ea typeface="Arial Unicode MS"/>
              </a:rPr>
              <a:t>5v          ---------</a:t>
            </a:r>
            <a:r>
              <a:rPr lang="en-IN" sz="1800" b="1" i="0" u="none" strike="noStrike" kern="1200" dirty="0">
                <a:solidFill>
                  <a:srgbClr val="000000"/>
                </a:solidFill>
                <a:effectLst/>
                <a:latin typeface="Arial" panose="020B0604020202020204" pitchFamily="34" charset="0"/>
                <a:ea typeface="Arial Unicode MS"/>
                <a:sym typeface="Wingdings" panose="05000000000000000000" pitchFamily="2" charset="2"/>
              </a:rPr>
              <a:t></a:t>
            </a:r>
            <a:r>
              <a:rPr lang="en-IN" sz="1800" b="1" i="0" u="none" strike="noStrike" kern="1200" dirty="0">
                <a:solidFill>
                  <a:srgbClr val="000000"/>
                </a:solidFill>
                <a:effectLst/>
                <a:latin typeface="Arial" panose="020B0604020202020204" pitchFamily="34" charset="0"/>
                <a:ea typeface="Arial Unicode MS"/>
              </a:rPr>
              <a:t>                 5v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ea typeface="Arial Unicode MS"/>
              </a:rPr>
              <a:t>GND</a:t>
            </a:r>
            <a:r>
              <a:rPr lang="en-IN" dirty="0">
                <a:latin typeface="Arial" panose="020B0604020202020204" pitchFamily="34" charset="0"/>
              </a:rPr>
              <a:t>      </a:t>
            </a:r>
            <a:r>
              <a:rPr lang="en-IN" sz="1800" b="1" i="0" u="none" strike="noStrike" kern="1200" dirty="0">
                <a:solidFill>
                  <a:srgbClr val="000000"/>
                </a:solidFill>
                <a:effectLst/>
                <a:latin typeface="Arial" panose="020B0604020202020204" pitchFamily="34" charset="0"/>
                <a:ea typeface="Arial Unicode MS"/>
              </a:rPr>
              <a:t>---------</a:t>
            </a:r>
            <a:r>
              <a:rPr lang="en-IN" sz="1800" b="1" i="0" u="none" strike="noStrike" kern="1200" dirty="0">
                <a:solidFill>
                  <a:srgbClr val="000000"/>
                </a:solidFill>
                <a:effectLst/>
                <a:latin typeface="Arial" panose="020B0604020202020204" pitchFamily="34" charset="0"/>
                <a:ea typeface="Arial Unicode MS"/>
                <a:sym typeface="Wingdings" panose="05000000000000000000" pitchFamily="2" charset="2"/>
              </a:rPr>
              <a:t></a:t>
            </a:r>
            <a:r>
              <a:rPr lang="en-IN" dirty="0">
                <a:latin typeface="Arial" panose="020B0604020202020204" pitchFamily="34" charset="0"/>
              </a:rPr>
              <a:t>                 </a:t>
            </a:r>
            <a:r>
              <a:rPr lang="en-IN" sz="1800" b="0" i="0" u="none" strike="noStrike" kern="1200" dirty="0">
                <a:solidFill>
                  <a:srgbClr val="000000"/>
                </a:solidFill>
                <a:effectLst/>
                <a:latin typeface="Arial" panose="020B0604020202020204" pitchFamily="34" charset="0"/>
                <a:ea typeface="Arial Unicode MS"/>
              </a:rPr>
              <a:t>GND</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ea typeface="Arial Unicode MS"/>
              </a:rPr>
              <a:t>TX</a:t>
            </a:r>
            <a:r>
              <a:rPr lang="en-IN" dirty="0">
                <a:latin typeface="Arial" panose="020B0604020202020204" pitchFamily="34" charset="0"/>
              </a:rPr>
              <a:t>          </a:t>
            </a:r>
            <a:r>
              <a:rPr lang="en-IN" sz="1800" b="1" i="0" u="none" strike="noStrike" kern="1200" dirty="0">
                <a:solidFill>
                  <a:srgbClr val="000000"/>
                </a:solidFill>
                <a:effectLst/>
                <a:latin typeface="Arial" panose="020B0604020202020204" pitchFamily="34" charset="0"/>
                <a:ea typeface="Arial Unicode MS"/>
              </a:rPr>
              <a:t>---------</a:t>
            </a:r>
            <a:r>
              <a:rPr lang="en-IN" sz="1800" b="1" i="0" u="none" strike="noStrike" kern="1200" dirty="0">
                <a:solidFill>
                  <a:srgbClr val="000000"/>
                </a:solidFill>
                <a:effectLst/>
                <a:latin typeface="Arial" panose="020B0604020202020204" pitchFamily="34" charset="0"/>
                <a:ea typeface="Arial Unicode MS"/>
                <a:sym typeface="Wingdings" panose="05000000000000000000" pitchFamily="2" charset="2"/>
              </a:rPr>
              <a:t></a:t>
            </a:r>
            <a:r>
              <a:rPr lang="en-IN" dirty="0">
                <a:latin typeface="Arial" panose="020B0604020202020204" pitchFamily="34" charset="0"/>
              </a:rPr>
              <a:t>                </a:t>
            </a:r>
            <a:r>
              <a:rPr lang="en-IN" sz="1800" b="0" i="0" u="none" strike="noStrike" kern="1200" dirty="0">
                <a:solidFill>
                  <a:srgbClr val="000000"/>
                </a:solidFill>
                <a:effectLst/>
                <a:latin typeface="Arial" panose="020B0604020202020204" pitchFamily="34" charset="0"/>
                <a:ea typeface="Arial Unicode MS"/>
              </a:rPr>
              <a:t>UORXD</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ea typeface="Arial Unicode MS"/>
              </a:rPr>
              <a:t>RX</a:t>
            </a:r>
            <a:r>
              <a:rPr lang="en-IN" dirty="0">
                <a:latin typeface="Arial" panose="020B0604020202020204" pitchFamily="34" charset="0"/>
              </a:rPr>
              <a:t>         </a:t>
            </a:r>
            <a:r>
              <a:rPr lang="en-IN" sz="1800" b="1" i="0" u="none" strike="noStrike" kern="1200" dirty="0">
                <a:solidFill>
                  <a:srgbClr val="000000"/>
                </a:solidFill>
                <a:effectLst/>
                <a:latin typeface="Arial" panose="020B0604020202020204" pitchFamily="34" charset="0"/>
                <a:ea typeface="Arial Unicode MS"/>
              </a:rPr>
              <a:t>---------</a:t>
            </a:r>
            <a:r>
              <a:rPr lang="en-IN" sz="1800" b="1" i="0" u="none" strike="noStrike" kern="1200" dirty="0">
                <a:solidFill>
                  <a:srgbClr val="000000"/>
                </a:solidFill>
                <a:effectLst/>
                <a:latin typeface="Arial" panose="020B0604020202020204" pitchFamily="34" charset="0"/>
                <a:ea typeface="Arial Unicode MS"/>
                <a:sym typeface="Wingdings" panose="05000000000000000000" pitchFamily="2" charset="2"/>
              </a:rPr>
              <a:t></a:t>
            </a:r>
            <a:r>
              <a:rPr lang="en-IN" dirty="0">
                <a:latin typeface="Arial" panose="020B0604020202020204" pitchFamily="34" charset="0"/>
              </a:rPr>
              <a:t>                 </a:t>
            </a:r>
            <a:r>
              <a:rPr lang="en-IN" dirty="0">
                <a:solidFill>
                  <a:srgbClr val="000000"/>
                </a:solidFill>
                <a:latin typeface="Arial" panose="020B0604020202020204" pitchFamily="34" charset="0"/>
              </a:rPr>
              <a:t>U</a:t>
            </a:r>
            <a:r>
              <a:rPr lang="en-IN" sz="1800" b="0" i="0" u="none" strike="noStrike" kern="1200" dirty="0">
                <a:solidFill>
                  <a:srgbClr val="000000"/>
                </a:solidFill>
                <a:effectLst/>
                <a:latin typeface="Arial" panose="020B0604020202020204" pitchFamily="34" charset="0"/>
                <a:ea typeface="Arial Unicode MS"/>
              </a:rPr>
              <a:t>OTXD</a:t>
            </a:r>
            <a:endParaRPr lang="en-IN"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19838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982225-CD63-4A62-998F-2DE8CEE3298F}"/>
              </a:ext>
            </a:extLst>
          </p:cNvPr>
          <p:cNvSpPr>
            <a:spLocks noGrp="1"/>
          </p:cNvSpPr>
          <p:nvPr>
            <p:ph type="body" sz="quarter" idx="10"/>
          </p:nvPr>
        </p:nvSpPr>
        <p:spPr/>
        <p:txBody>
          <a:bodyPr/>
          <a:lstStyle/>
          <a:p>
            <a:r>
              <a:rPr lang="en-IN" dirty="0"/>
              <a:t>CIRCUIT CONNECTIONS</a:t>
            </a:r>
          </a:p>
        </p:txBody>
      </p:sp>
      <p:sp>
        <p:nvSpPr>
          <p:cNvPr id="3" name="Rectangle: Rounded Corners 2">
            <a:extLst>
              <a:ext uri="{FF2B5EF4-FFF2-40B4-BE49-F238E27FC236}">
                <a16:creationId xmlns:a16="http://schemas.microsoft.com/office/drawing/2014/main" id="{EAC51027-C5D1-4BE0-9D67-B773FF475A68}"/>
              </a:ext>
            </a:extLst>
          </p:cNvPr>
          <p:cNvSpPr/>
          <p:nvPr/>
        </p:nvSpPr>
        <p:spPr>
          <a:xfrm>
            <a:off x="673769" y="1655545"/>
            <a:ext cx="1982804" cy="45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Tools</a:t>
            </a:r>
          </a:p>
        </p:txBody>
      </p:sp>
      <p:sp>
        <p:nvSpPr>
          <p:cNvPr id="6" name="Rectangle: Rounded Corners 5">
            <a:extLst>
              <a:ext uri="{FF2B5EF4-FFF2-40B4-BE49-F238E27FC236}">
                <a16:creationId xmlns:a16="http://schemas.microsoft.com/office/drawing/2014/main" id="{C86F7439-D91E-454A-875B-6C55FA2AFC02}"/>
              </a:ext>
            </a:extLst>
          </p:cNvPr>
          <p:cNvSpPr/>
          <p:nvPr/>
        </p:nvSpPr>
        <p:spPr>
          <a:xfrm>
            <a:off x="8861659" y="1807945"/>
            <a:ext cx="2329312" cy="45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ESP-32  </a:t>
            </a:r>
            <a:r>
              <a:rPr lang="en-IN" dirty="0" err="1">
                <a:solidFill>
                  <a:schemeClr val="tx1"/>
                </a:solidFill>
              </a:rPr>
              <a:t>wrover</a:t>
            </a:r>
            <a:r>
              <a:rPr lang="en-IN" dirty="0">
                <a:solidFill>
                  <a:schemeClr val="tx1"/>
                </a:solidFill>
              </a:rPr>
              <a:t> module</a:t>
            </a:r>
          </a:p>
        </p:txBody>
      </p:sp>
      <p:sp>
        <p:nvSpPr>
          <p:cNvPr id="7" name="Rectangle: Rounded Corners 6">
            <a:extLst>
              <a:ext uri="{FF2B5EF4-FFF2-40B4-BE49-F238E27FC236}">
                <a16:creationId xmlns:a16="http://schemas.microsoft.com/office/drawing/2014/main" id="{F630010C-325F-495E-B290-B818E147AFB3}"/>
              </a:ext>
            </a:extLst>
          </p:cNvPr>
          <p:cNvSpPr/>
          <p:nvPr/>
        </p:nvSpPr>
        <p:spPr>
          <a:xfrm>
            <a:off x="6246795" y="1733348"/>
            <a:ext cx="1982804" cy="45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Esp-32 Arduino</a:t>
            </a:r>
          </a:p>
        </p:txBody>
      </p:sp>
      <p:sp>
        <p:nvSpPr>
          <p:cNvPr id="8" name="Rectangle: Rounded Corners 7">
            <a:extLst>
              <a:ext uri="{FF2B5EF4-FFF2-40B4-BE49-F238E27FC236}">
                <a16:creationId xmlns:a16="http://schemas.microsoft.com/office/drawing/2014/main" id="{8A59DF04-F28A-4F17-A993-350BC76489D0}"/>
              </a:ext>
            </a:extLst>
          </p:cNvPr>
          <p:cNvSpPr/>
          <p:nvPr/>
        </p:nvSpPr>
        <p:spPr>
          <a:xfrm>
            <a:off x="3622307" y="1675597"/>
            <a:ext cx="1982804" cy="45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Board</a:t>
            </a:r>
          </a:p>
        </p:txBody>
      </p:sp>
      <p:sp>
        <p:nvSpPr>
          <p:cNvPr id="9" name="TextBox 8">
            <a:extLst>
              <a:ext uri="{FF2B5EF4-FFF2-40B4-BE49-F238E27FC236}">
                <a16:creationId xmlns:a16="http://schemas.microsoft.com/office/drawing/2014/main" id="{684F4F6F-FFFF-4BDF-9B75-6659FBD59646}"/>
              </a:ext>
            </a:extLst>
          </p:cNvPr>
          <p:cNvSpPr txBox="1"/>
          <p:nvPr/>
        </p:nvSpPr>
        <p:spPr>
          <a:xfrm>
            <a:off x="847023" y="2521819"/>
            <a:ext cx="6930190" cy="1477328"/>
          </a:xfrm>
          <a:prstGeom prst="rect">
            <a:avLst/>
          </a:prstGeom>
          <a:noFill/>
        </p:spPr>
        <p:txBody>
          <a:bodyPr wrap="square" rtlCol="0">
            <a:spAutoFit/>
          </a:bodyPr>
          <a:lstStyle/>
          <a:p>
            <a:r>
              <a:rPr lang="en-IN" dirty="0"/>
              <a:t>Tools: </a:t>
            </a:r>
          </a:p>
          <a:p>
            <a:pPr marL="285750" indent="-285750">
              <a:buFont typeface="Arial" panose="020B0604020202020204" pitchFamily="34" charset="0"/>
              <a:buChar char="•"/>
            </a:pPr>
            <a:r>
              <a:rPr lang="en-IN" dirty="0"/>
              <a:t>                  Upload speed:921600</a:t>
            </a:r>
          </a:p>
          <a:p>
            <a:pPr marL="285750" indent="-285750">
              <a:buFont typeface="Arial" panose="020B0604020202020204" pitchFamily="34" charset="0"/>
              <a:buChar char="•"/>
            </a:pPr>
            <a:r>
              <a:rPr lang="en-IN" dirty="0"/>
              <a:t>                  Flash Frequency: 80 MHZ</a:t>
            </a:r>
          </a:p>
          <a:p>
            <a:pPr marL="285750" indent="-285750">
              <a:buFont typeface="Arial" panose="020B0604020202020204" pitchFamily="34" charset="0"/>
              <a:buChar char="•"/>
            </a:pPr>
            <a:r>
              <a:rPr lang="en-IN" dirty="0"/>
              <a:t>                  Flash mode: QIO</a:t>
            </a:r>
          </a:p>
          <a:p>
            <a:pPr marL="285750" indent="-285750">
              <a:buFont typeface="Arial" panose="020B0604020202020204" pitchFamily="34" charset="0"/>
              <a:buChar char="•"/>
            </a:pPr>
            <a:r>
              <a:rPr lang="en-IN" dirty="0"/>
              <a:t>                  Partition Selection: Huge App</a:t>
            </a:r>
          </a:p>
        </p:txBody>
      </p:sp>
      <p:sp>
        <p:nvSpPr>
          <p:cNvPr id="10" name="Rectangle: Single Corner Snipped 9">
            <a:extLst>
              <a:ext uri="{FF2B5EF4-FFF2-40B4-BE49-F238E27FC236}">
                <a16:creationId xmlns:a16="http://schemas.microsoft.com/office/drawing/2014/main" id="{FF4F56AE-C5D9-43B1-A6AE-433ECAE623C1}"/>
              </a:ext>
            </a:extLst>
          </p:cNvPr>
          <p:cNvSpPr/>
          <p:nvPr/>
        </p:nvSpPr>
        <p:spPr>
          <a:xfrm>
            <a:off x="5810449" y="4966636"/>
            <a:ext cx="1713296" cy="818147"/>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Port</a:t>
            </a:r>
          </a:p>
        </p:txBody>
      </p:sp>
      <p:sp>
        <p:nvSpPr>
          <p:cNvPr id="11" name="Rectangle: Single Corner Snipped 10">
            <a:extLst>
              <a:ext uri="{FF2B5EF4-FFF2-40B4-BE49-F238E27FC236}">
                <a16:creationId xmlns:a16="http://schemas.microsoft.com/office/drawing/2014/main" id="{4820B542-6E77-4343-8E74-65CE39AF52D5}"/>
              </a:ext>
            </a:extLst>
          </p:cNvPr>
          <p:cNvSpPr/>
          <p:nvPr/>
        </p:nvSpPr>
        <p:spPr>
          <a:xfrm>
            <a:off x="3622307" y="4966636"/>
            <a:ext cx="1713296" cy="818147"/>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Tools</a:t>
            </a:r>
          </a:p>
        </p:txBody>
      </p:sp>
      <p:sp>
        <p:nvSpPr>
          <p:cNvPr id="12" name="Rectangle: Single Corner Snipped 11">
            <a:extLst>
              <a:ext uri="{FF2B5EF4-FFF2-40B4-BE49-F238E27FC236}">
                <a16:creationId xmlns:a16="http://schemas.microsoft.com/office/drawing/2014/main" id="{38884E01-18C7-48D8-AE15-A09D552BDE53}"/>
              </a:ext>
            </a:extLst>
          </p:cNvPr>
          <p:cNvSpPr/>
          <p:nvPr/>
        </p:nvSpPr>
        <p:spPr>
          <a:xfrm>
            <a:off x="8078001" y="4871987"/>
            <a:ext cx="1713296" cy="818147"/>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Select Port</a:t>
            </a:r>
          </a:p>
        </p:txBody>
      </p:sp>
      <p:sp>
        <p:nvSpPr>
          <p:cNvPr id="13" name="Arrow: Curved Up 12">
            <a:extLst>
              <a:ext uri="{FF2B5EF4-FFF2-40B4-BE49-F238E27FC236}">
                <a16:creationId xmlns:a16="http://schemas.microsoft.com/office/drawing/2014/main" id="{993AF5FE-3F62-4450-BCEE-57CEF5681827}"/>
              </a:ext>
            </a:extLst>
          </p:cNvPr>
          <p:cNvSpPr/>
          <p:nvPr/>
        </p:nvSpPr>
        <p:spPr>
          <a:xfrm>
            <a:off x="4312118" y="6044665"/>
            <a:ext cx="1783079" cy="442762"/>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urved Up 13">
            <a:extLst>
              <a:ext uri="{FF2B5EF4-FFF2-40B4-BE49-F238E27FC236}">
                <a16:creationId xmlns:a16="http://schemas.microsoft.com/office/drawing/2014/main" id="{1F57B07F-83B8-4C51-8175-5F41650134AB}"/>
              </a:ext>
            </a:extLst>
          </p:cNvPr>
          <p:cNvSpPr/>
          <p:nvPr/>
        </p:nvSpPr>
        <p:spPr>
          <a:xfrm>
            <a:off x="6986337" y="6044665"/>
            <a:ext cx="1783079" cy="442762"/>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Right 14">
            <a:extLst>
              <a:ext uri="{FF2B5EF4-FFF2-40B4-BE49-F238E27FC236}">
                <a16:creationId xmlns:a16="http://schemas.microsoft.com/office/drawing/2014/main" id="{D3911EDC-6BD9-44A4-9F9A-2FE909A85D72}"/>
              </a:ext>
            </a:extLst>
          </p:cNvPr>
          <p:cNvSpPr/>
          <p:nvPr/>
        </p:nvSpPr>
        <p:spPr>
          <a:xfrm>
            <a:off x="2974206" y="1881739"/>
            <a:ext cx="423512" cy="6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CBB96D19-6AB6-45EE-A738-BC98704B28B0}"/>
              </a:ext>
            </a:extLst>
          </p:cNvPr>
          <p:cNvSpPr/>
          <p:nvPr/>
        </p:nvSpPr>
        <p:spPr>
          <a:xfrm flipV="1">
            <a:off x="8352923" y="1959542"/>
            <a:ext cx="385412" cy="52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71C8BA1C-B882-4271-99D8-215A09D0C6B6}"/>
              </a:ext>
            </a:extLst>
          </p:cNvPr>
          <p:cNvSpPr/>
          <p:nvPr/>
        </p:nvSpPr>
        <p:spPr>
          <a:xfrm>
            <a:off x="5646821" y="1870509"/>
            <a:ext cx="423512" cy="6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313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65CAE2-716B-49B3-A556-FD0D99F2EE16}"/>
              </a:ext>
            </a:extLst>
          </p:cNvPr>
          <p:cNvSpPr>
            <a:spLocks noGrp="1"/>
          </p:cNvSpPr>
          <p:nvPr>
            <p:ph type="body" sz="quarter" idx="10"/>
          </p:nvPr>
        </p:nvSpPr>
        <p:spPr/>
        <p:txBody>
          <a:bodyPr/>
          <a:lstStyle/>
          <a:p>
            <a:r>
              <a:rPr lang="en-IN" dirty="0"/>
              <a:t>CIRCUIT CONNECTIONS</a:t>
            </a:r>
          </a:p>
        </p:txBody>
      </p:sp>
      <p:sp>
        <p:nvSpPr>
          <p:cNvPr id="3" name="TextBox 2">
            <a:extLst>
              <a:ext uri="{FF2B5EF4-FFF2-40B4-BE49-F238E27FC236}">
                <a16:creationId xmlns:a16="http://schemas.microsoft.com/office/drawing/2014/main" id="{B8ED2E49-3FE7-4FEF-B3B5-53DFF5A1B982}"/>
              </a:ext>
            </a:extLst>
          </p:cNvPr>
          <p:cNvSpPr txBox="1"/>
          <p:nvPr/>
        </p:nvSpPr>
        <p:spPr>
          <a:xfrm>
            <a:off x="548640" y="1817435"/>
            <a:ext cx="7979343" cy="2339102"/>
          </a:xfrm>
          <a:prstGeom prst="rect">
            <a:avLst/>
          </a:prstGeom>
          <a:noFill/>
        </p:spPr>
        <p:txBody>
          <a:bodyPr wrap="square" rtlCol="0">
            <a:spAutoFit/>
          </a:bodyPr>
          <a:lstStyle/>
          <a:p>
            <a:r>
              <a:rPr lang="en-IN" sz="2000" b="1" dirty="0"/>
              <a:t>Connections of all components:</a:t>
            </a:r>
          </a:p>
          <a:p>
            <a:endParaRPr lang="en-IN" dirty="0"/>
          </a:p>
          <a:p>
            <a:endParaRPr lang="en-IN" dirty="0"/>
          </a:p>
          <a:p>
            <a:r>
              <a:rPr lang="en-IN" b="1" dirty="0">
                <a:solidFill>
                  <a:srgbClr val="FF0000"/>
                </a:solidFill>
              </a:rPr>
              <a:t>Arduino                   ESP-32</a:t>
            </a:r>
          </a:p>
          <a:p>
            <a:r>
              <a:rPr lang="en-IN" dirty="0"/>
              <a:t>5V      -------------</a:t>
            </a:r>
            <a:r>
              <a:rPr lang="en-IN" dirty="0">
                <a:sym typeface="Wingdings" panose="05000000000000000000" pitchFamily="2" charset="2"/>
              </a:rPr>
              <a:t></a:t>
            </a:r>
            <a:r>
              <a:rPr lang="en-IN" dirty="0"/>
              <a:t>       5V                 </a:t>
            </a:r>
          </a:p>
          <a:p>
            <a:r>
              <a:rPr lang="en-IN" dirty="0"/>
              <a:t>GND  -------------</a:t>
            </a:r>
            <a:r>
              <a:rPr lang="en-IN" dirty="0">
                <a:sym typeface="Wingdings" panose="05000000000000000000" pitchFamily="2" charset="2"/>
              </a:rPr>
              <a:t></a:t>
            </a:r>
            <a:r>
              <a:rPr lang="en-IN" dirty="0"/>
              <a:t>      GND</a:t>
            </a:r>
          </a:p>
          <a:p>
            <a:r>
              <a:rPr lang="en-IN" dirty="0"/>
              <a:t>TX      -------------</a:t>
            </a:r>
            <a:r>
              <a:rPr lang="en-IN" dirty="0">
                <a:sym typeface="Wingdings" panose="05000000000000000000" pitchFamily="2" charset="2"/>
              </a:rPr>
              <a:t>      UORXD</a:t>
            </a:r>
          </a:p>
          <a:p>
            <a:r>
              <a:rPr lang="en-IN" dirty="0">
                <a:sym typeface="Wingdings" panose="05000000000000000000" pitchFamily="2" charset="2"/>
              </a:rPr>
              <a:t>RX      </a:t>
            </a:r>
            <a:r>
              <a:rPr lang="en-IN" dirty="0"/>
              <a:t>-------------</a:t>
            </a:r>
            <a:r>
              <a:rPr lang="en-IN" dirty="0">
                <a:sym typeface="Wingdings" panose="05000000000000000000" pitchFamily="2" charset="2"/>
              </a:rPr>
              <a:t>     UOTXD</a:t>
            </a:r>
            <a:endParaRPr lang="en-IN" dirty="0"/>
          </a:p>
        </p:txBody>
      </p:sp>
      <p:sp>
        <p:nvSpPr>
          <p:cNvPr id="4" name="TextBox 3">
            <a:extLst>
              <a:ext uri="{FF2B5EF4-FFF2-40B4-BE49-F238E27FC236}">
                <a16:creationId xmlns:a16="http://schemas.microsoft.com/office/drawing/2014/main" id="{98BB9912-CC67-4080-8BA9-B0F19FC946D9}"/>
              </a:ext>
            </a:extLst>
          </p:cNvPr>
          <p:cNvSpPr txBox="1"/>
          <p:nvPr/>
        </p:nvSpPr>
        <p:spPr>
          <a:xfrm>
            <a:off x="548640" y="4069747"/>
            <a:ext cx="6583680" cy="2585323"/>
          </a:xfrm>
          <a:prstGeom prst="rect">
            <a:avLst/>
          </a:prstGeom>
          <a:noFill/>
        </p:spPr>
        <p:txBody>
          <a:bodyPr wrap="square" rtlCol="0">
            <a:spAutoFit/>
          </a:bodyPr>
          <a:lstStyle/>
          <a:p>
            <a:endParaRPr lang="en-IN" dirty="0"/>
          </a:p>
          <a:p>
            <a:endParaRPr lang="en-IN" dirty="0"/>
          </a:p>
          <a:p>
            <a:endParaRPr lang="en-IN" dirty="0"/>
          </a:p>
          <a:p>
            <a:r>
              <a:rPr lang="en-IN" b="1" dirty="0">
                <a:solidFill>
                  <a:srgbClr val="00B050"/>
                </a:solidFill>
              </a:rPr>
              <a:t>Arduino                      LCD</a:t>
            </a:r>
          </a:p>
          <a:p>
            <a:r>
              <a:rPr lang="en-IN" dirty="0"/>
              <a:t>5V         -------------</a:t>
            </a:r>
            <a:r>
              <a:rPr lang="en-IN" dirty="0">
                <a:sym typeface="Wingdings" panose="05000000000000000000" pitchFamily="2" charset="2"/>
              </a:rPr>
              <a:t></a:t>
            </a:r>
            <a:r>
              <a:rPr lang="en-IN" dirty="0"/>
              <a:t>       5V                 </a:t>
            </a:r>
          </a:p>
          <a:p>
            <a:r>
              <a:rPr lang="en-IN" dirty="0"/>
              <a:t>GND      -------------</a:t>
            </a:r>
            <a:r>
              <a:rPr lang="en-IN" dirty="0">
                <a:sym typeface="Wingdings" panose="05000000000000000000" pitchFamily="2" charset="2"/>
              </a:rPr>
              <a:t></a:t>
            </a:r>
            <a:r>
              <a:rPr lang="en-IN" dirty="0"/>
              <a:t>      GND</a:t>
            </a:r>
          </a:p>
          <a:p>
            <a:r>
              <a:rPr lang="en-IN" dirty="0"/>
              <a:t>SDA       -------------</a:t>
            </a:r>
            <a:r>
              <a:rPr lang="en-IN" dirty="0">
                <a:sym typeface="Wingdings" panose="05000000000000000000" pitchFamily="2" charset="2"/>
              </a:rPr>
              <a:t>      SDA</a:t>
            </a:r>
          </a:p>
          <a:p>
            <a:r>
              <a:rPr lang="en-IN" dirty="0">
                <a:sym typeface="Wingdings" panose="05000000000000000000" pitchFamily="2" charset="2"/>
              </a:rPr>
              <a:t>SCL      </a:t>
            </a:r>
            <a:r>
              <a:rPr lang="en-IN" dirty="0"/>
              <a:t>-------------</a:t>
            </a:r>
            <a:r>
              <a:rPr lang="en-IN" dirty="0">
                <a:sym typeface="Wingdings" panose="05000000000000000000" pitchFamily="2" charset="2"/>
              </a:rPr>
              <a:t>       SCL</a:t>
            </a:r>
            <a:endParaRPr lang="en-IN" dirty="0"/>
          </a:p>
          <a:p>
            <a:endParaRPr lang="en-IN" dirty="0"/>
          </a:p>
        </p:txBody>
      </p:sp>
      <p:pic>
        <p:nvPicPr>
          <p:cNvPr id="5" name="Picture 4">
            <a:extLst>
              <a:ext uri="{FF2B5EF4-FFF2-40B4-BE49-F238E27FC236}">
                <a16:creationId xmlns:a16="http://schemas.microsoft.com/office/drawing/2014/main" id="{660EA7F2-4BA4-42E3-A9A9-C21A480B940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42541" y="1530416"/>
            <a:ext cx="3885808" cy="2940518"/>
          </a:xfrm>
          <a:prstGeom prst="rect">
            <a:avLst/>
          </a:prstGeom>
        </p:spPr>
      </p:pic>
      <p:pic>
        <p:nvPicPr>
          <p:cNvPr id="8" name="Picture 7">
            <a:extLst>
              <a:ext uri="{FF2B5EF4-FFF2-40B4-BE49-F238E27FC236}">
                <a16:creationId xmlns:a16="http://schemas.microsoft.com/office/drawing/2014/main" id="{455490F7-C3CF-49CD-A32C-8B034F7D1F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50466" y="4947534"/>
            <a:ext cx="2191753" cy="1461169"/>
          </a:xfrm>
          <a:prstGeom prst="rect">
            <a:avLst/>
          </a:prstGeom>
        </p:spPr>
      </p:pic>
    </p:spTree>
    <p:extLst>
      <p:ext uri="{BB962C8B-B14F-4D97-AF65-F5344CB8AC3E}">
        <p14:creationId xmlns:p14="http://schemas.microsoft.com/office/powerpoint/2010/main" val="2770328069"/>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5215</TotalTime>
  <Words>1498</Words>
  <Application>Microsoft Office PowerPoint</Application>
  <PresentationFormat>Widescreen</PresentationFormat>
  <Paragraphs>243</Paragraphs>
  <Slides>21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Algerian</vt: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Adarsh Kumar</cp:lastModifiedBy>
  <cp:revision>64</cp:revision>
  <dcterms:created xsi:type="dcterms:W3CDTF">2020-01-20T05:08:25Z</dcterms:created>
  <dcterms:modified xsi:type="dcterms:W3CDTF">2022-05-17T19:40:04Z</dcterms:modified>
</cp:coreProperties>
</file>