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282" r:id="rId2"/>
    <p:sldId id="39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97" r:id="rId16"/>
    <p:sldId id="339" r:id="rId17"/>
    <p:sldId id="340" r:id="rId18"/>
    <p:sldId id="341" r:id="rId19"/>
    <p:sldId id="342" r:id="rId20"/>
    <p:sldId id="398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99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400" r:id="rId7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014" y="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101A46FD-DA09-4F99-AA81-2BEC3D1A0A3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6689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25FDA5A7-B439-43AB-B7B8-85B608100CA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10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5C101-4637-46ED-BF16-AABC635E2833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AF5EE-D74E-4AB7-AEB6-160FB6AA200E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92E77-A2CC-417F-85DB-C4D73B609C69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CDA95-8159-4476-B45B-CFFEA735F393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922E9-BB50-45FB-BBCD-CEB3C674011C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9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A629C-5A99-49E6-B722-23730A91585D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5556-6D9F-4286-A8D5-9E39A3170602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81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92B68-1D93-44D8-B7D0-30CCE6B768F3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65BA6-33AF-48D8-88C4-399173BA80DA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00777-3A4D-4252-85C3-9541A6621C75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4ECA4-8371-4C38-A64D-B32E513F55E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0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417EF-29DE-4DA3-AE48-2B0D9D14EC14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81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B58D7-10AF-4269-BB24-339327AC7D78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1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9B390-AA37-4C33-8464-E44545ABA645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E3BFC-ABE3-4B87-86F2-4B5D1F3626AE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E7A12-DA2A-4EF2-89B1-D340AD0E508A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6A326-8C1B-4EA2-8B52-CA1267D10E6F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02628-4DCF-4328-ADF2-911115F97DC1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EED3A-AE4B-47B0-A8DA-4110F42501DE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3B523-CFAD-47B7-8A91-F3E5EBBEE652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1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03795-5B64-45BF-8C11-E4768801771E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B4BEA-8F56-4759-8D53-E5F36568A9E8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81F0D-DCF1-4F8C-A929-D1F2F3A109D0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1BB1F-DAA8-47E6-8AC8-0D34C852853E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858D3-E1A3-49D5-8B0A-1F5CC3B995CA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2B05D-021B-420C-A61C-171160CCDF28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2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6EFB5-DF6A-4012-BA7B-5791F218D7C9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2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51A76-4A02-4265-8A49-7B840DC36B72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3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49FDA-31CE-4E1B-8A26-41A85FF0CB7D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3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E27DF-C043-44AD-8DD2-8337E1745807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3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69BF0-7E61-4FE0-832B-86E07D3519B0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82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05261-D5EA-4DFB-A64E-C5037BA9CF66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3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7051A-8E7B-4E18-A36F-7A4B6AFB7F12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3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EEFF2-A759-4F95-9741-60DC9DAC6AED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F14CB-6866-4752-B2E6-25D62C24B6AD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4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B839C-C9D1-4248-B994-DAD68A581068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4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F157A-2DE3-48B1-8A36-926209F09922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4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0160B-AFA8-474B-A1BB-A01131E0AF37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4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C6D03-747F-4989-B323-5562AEEF09D2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4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43C34-8604-4893-AA8C-DB83A37E1EAB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15BF3-DBBE-4CB8-9FFF-8AC9A38E3C29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F7B80-A432-4B09-9827-5140059A9714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913CD-868C-4CE9-A099-8FA63296ACDC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CE7D0-D9A6-407F-BCCE-F1C974D3BB52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75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AF909-BF6C-4BC6-8E40-C9F0C7244306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A1C39-E417-4CF9-90A5-55D0CC1810A9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76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C7A6D-8C13-418D-8F98-2E361F130E17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24F14-C78C-4843-A7D2-2E4EA809A421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76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C2546-8796-45B2-8788-93CF312B2A5F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76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5630F-476D-4D1C-9672-05C80D7CE3F0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76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8BECF-A0F8-4F60-AEB6-6398467DA4D3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77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BA49D-27E9-495C-AEED-55F7B40041E7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77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A3190-7745-4EC6-9715-05786B6A2713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77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61198-DA17-4DED-9120-352FF5F059D7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77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2FD6E-19C3-4193-B443-96A3398793D2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77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5ADFE-399C-477A-9DD2-E5D185564EB0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95E5F-2763-4293-B7EF-F435988D917D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78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C9C8F-3402-4062-9B41-D01FA184AB97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78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04100-C1F4-432E-87DD-550BC42DEFB5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78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C6549-2985-4BA6-98C8-28B797271E17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78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7FBC7-D12E-43AB-A4C1-22303B9EF5E0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78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AF601-7D05-44DD-BC10-029B75132CC9}" type="slidenum">
              <a:rPr lang="en-CA" altLang="en-US"/>
              <a:pPr/>
              <a:t>65</a:t>
            </a:fld>
            <a:endParaRPr lang="en-CA" altLang="en-US"/>
          </a:p>
        </p:txBody>
      </p:sp>
      <p:sp>
        <p:nvSpPr>
          <p:cNvPr id="79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E822E-3D58-4AD7-83E9-D435F845135F}" type="slidenum">
              <a:rPr lang="en-CA" altLang="en-US"/>
              <a:pPr/>
              <a:t>66</a:t>
            </a:fld>
            <a:endParaRPr lang="en-CA" altLang="en-US"/>
          </a:p>
        </p:txBody>
      </p:sp>
      <p:sp>
        <p:nvSpPr>
          <p:cNvPr id="79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0A4C0-F93D-46F0-B365-7416117C12E3}" type="slidenum">
              <a:rPr lang="en-CA" altLang="en-US"/>
              <a:pPr/>
              <a:t>67</a:t>
            </a:fld>
            <a:endParaRPr lang="en-CA" altLang="en-US"/>
          </a:p>
        </p:txBody>
      </p:sp>
      <p:sp>
        <p:nvSpPr>
          <p:cNvPr id="79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2F1B5-7A71-42AF-8643-B9286CB2E264}" type="slidenum">
              <a:rPr lang="en-CA" altLang="en-US"/>
              <a:pPr/>
              <a:t>68</a:t>
            </a:fld>
            <a:endParaRPr lang="en-CA" altLang="en-US"/>
          </a:p>
        </p:txBody>
      </p:sp>
      <p:sp>
        <p:nvSpPr>
          <p:cNvPr id="79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2D7C7-54CD-4414-A3F1-798CF7FB286B}" type="slidenum">
              <a:rPr lang="en-CA" altLang="en-US"/>
              <a:pPr/>
              <a:t>69</a:t>
            </a:fld>
            <a:endParaRPr lang="en-CA" altLang="en-US"/>
          </a:p>
        </p:txBody>
      </p:sp>
      <p:sp>
        <p:nvSpPr>
          <p:cNvPr id="799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80562-ADD1-4D87-BFEF-ED4D70FBC3BA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AA108-FCDB-4ADE-A0A8-F9D5F02DD40B}" type="slidenum">
              <a:rPr lang="en-CA" altLang="en-US"/>
              <a:pPr/>
              <a:t>70</a:t>
            </a:fld>
            <a:endParaRPr lang="en-CA" altLang="en-US"/>
          </a:p>
        </p:txBody>
      </p:sp>
      <p:sp>
        <p:nvSpPr>
          <p:cNvPr id="801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24F36-82A2-46CF-8917-B8259A4DA3DB}" type="slidenum">
              <a:rPr lang="en-CA" altLang="en-US"/>
              <a:pPr/>
              <a:t>71</a:t>
            </a:fld>
            <a:endParaRPr lang="en-CA" altLang="en-US"/>
          </a:p>
        </p:txBody>
      </p:sp>
      <p:sp>
        <p:nvSpPr>
          <p:cNvPr id="803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22EDA-F305-46B7-B834-63B70F78B754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805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77815-1D4A-40D4-8280-A1A2E3D582B1}" type="slidenum">
              <a:rPr lang="en-CA" altLang="en-US"/>
              <a:pPr/>
              <a:t>73</a:t>
            </a:fld>
            <a:endParaRPr lang="en-CA" altLang="en-US"/>
          </a:p>
        </p:txBody>
      </p:sp>
      <p:sp>
        <p:nvSpPr>
          <p:cNvPr id="80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72AA2-B749-4526-B34C-2AC014BF7B18}" type="slidenum">
              <a:rPr lang="en-CA" altLang="en-US"/>
              <a:pPr/>
              <a:t>74</a:t>
            </a:fld>
            <a:endParaRPr lang="en-CA" altLang="en-US"/>
          </a:p>
        </p:txBody>
      </p:sp>
      <p:sp>
        <p:nvSpPr>
          <p:cNvPr id="80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EEE19-616E-4A85-BA09-5FF1540084C2}" type="slidenum">
              <a:rPr lang="en-CA" altLang="en-US"/>
              <a:pPr/>
              <a:t>75</a:t>
            </a:fld>
            <a:endParaRPr lang="en-CA" altLang="en-US"/>
          </a:p>
        </p:txBody>
      </p:sp>
      <p:sp>
        <p:nvSpPr>
          <p:cNvPr id="82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806F5-595D-4828-94C1-4CAFB78FF48A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0D7B6-3838-48B8-869D-92D670C796ED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F83547D8-1B40-42AA-8DEB-7E674A8040B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329376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5C85DED3-F8D5-4A34-BA90-F0FF548F11E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904386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480BDC79-6865-4623-8012-00F0DB5CFD1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06117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079A4E55-B553-427B-ADFC-3E5F6E1F632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672347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6BF66A93-525B-4758-AE3A-C04466624ED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553240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F4C9DA12-E6CC-40CD-A1A3-826FA35D6AC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6817380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4C12763B-7761-4B37-9B9F-821F3966670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72873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F7A35FF5-1DFE-4AB6-B390-17549C3AD4F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029888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5C6335D1-3D85-43BC-B59C-56BCA58FF89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515369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F77AF86C-F350-4954-B594-8064FDE2ADC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58932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8- </a:t>
            </a:r>
            <a:fld id="{372512E4-E738-43DA-A023-4FDD2E91508F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</a:t>
            </a:r>
            <a:r>
              <a:rPr lang="en-US" alt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451FCE6-35A9-4B73-937A-A58C7BC7DCDD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10CF3E2-7B14-40A6-842D-01F2F57362CC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OPTIONS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/>
              <a:t>We can specify RESTRICT, CASCADE, SET NULL or SET DEFAULT on referential integrity constraints (foreign keys)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CREATE TABLE DEPT (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 DNAME		VARCHAR(10)	NOT NULL,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DNUMBER		INTEGER		NOT NULL,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MGRSSN		CHAR(9),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MGRSTARTDATE	CHAR(9),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PRIMARY KEY (DNUMBER),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UNIQUE (DNAME),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	FOREIGN KEY (MGRSSN) REFERENCES EMP</a:t>
            </a:r>
            <a:br>
              <a:rPr lang="en-US" alt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itchFamily="71" charset="0"/>
              </a:rPr>
              <a:t>ON DELETE SET DEFAULT ON UPDATE CASCADE);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157EC66-A4AB-44AE-B2A9-83D3EF9EF8F7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OPTIONS (continued)</a:t>
            </a:r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CREATE TABLE EMP(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ENAME		VARCHAR(30)	NOT NULL,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ESSN		CHAR(9),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BDATE		DATE,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DNO		INTEGER  DEFAULT 1,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SUPERSSN	CHAR(9),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PRIMARY KEY (ESSN),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FOREIGN KEY (DNO) REFERENCES DEPT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ON DELETE SET DEFAULT ON UPDATE  CASCADE,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FOREIGN KEY (SUPERSSN) REFERENCES EMP ON DELETE SET NULL ON UPDATE CASCADE);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F9D0CDD-7752-47EB-B182-552880959BC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881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Data Types in SQL2 and SQL-99</a:t>
            </a:r>
          </a:p>
        </p:txBody>
      </p:sp>
      <p:sp>
        <p:nvSpPr>
          <p:cNvPr id="6881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Has DATE, TIME, and TIMESTAMP data types</a:t>
            </a:r>
          </a:p>
          <a:p>
            <a:r>
              <a:rPr lang="en-US" altLang="en-US" sz="2400" b="1"/>
              <a:t>DATE:</a:t>
            </a:r>
          </a:p>
          <a:p>
            <a:pPr lvl="1"/>
            <a:r>
              <a:rPr lang="en-US" altLang="en-US" sz="2200"/>
              <a:t>Made up of year-month-day in the format yyyy-mm-dd</a:t>
            </a:r>
          </a:p>
          <a:p>
            <a:r>
              <a:rPr lang="en-US" altLang="en-US" sz="2400" b="1"/>
              <a:t>TIME:</a:t>
            </a:r>
          </a:p>
          <a:p>
            <a:pPr lvl="1"/>
            <a:r>
              <a:rPr lang="en-US" altLang="en-US" sz="2200"/>
              <a:t>Made up of hour:minute:second in the format hh:mm:ss</a:t>
            </a:r>
          </a:p>
          <a:p>
            <a:r>
              <a:rPr lang="en-US" altLang="en-US" sz="2400" b="1"/>
              <a:t>TIME(i):</a:t>
            </a:r>
          </a:p>
          <a:p>
            <a:pPr lvl="1"/>
            <a:r>
              <a:rPr lang="en-US" altLang="en-US" sz="2200"/>
              <a:t>Made up of hour:minute:second plus i additional digits specifying fractions of a second</a:t>
            </a:r>
          </a:p>
          <a:p>
            <a:pPr lvl="1"/>
            <a:r>
              <a:rPr lang="en-US" altLang="en-US" sz="2200"/>
              <a:t>format is hh:mm:ss:ii...i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C810B50-D3D7-4A0A-A2E0-4E4B0E278652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90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Data Types in SQL2 and SQL-99 (contd.)</a:t>
            </a:r>
          </a:p>
        </p:txBody>
      </p:sp>
      <p:sp>
        <p:nvSpPr>
          <p:cNvPr id="6901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TIMESTAMP:</a:t>
            </a:r>
          </a:p>
          <a:p>
            <a:pPr lvl="1"/>
            <a:r>
              <a:rPr lang="en-US" altLang="en-US"/>
              <a:t>Has both DATE and TIME components</a:t>
            </a:r>
          </a:p>
          <a:p>
            <a:r>
              <a:rPr lang="en-US" altLang="en-US" b="1"/>
              <a:t>INTERVAL:</a:t>
            </a:r>
          </a:p>
          <a:p>
            <a:pPr lvl="1"/>
            <a:r>
              <a:rPr lang="en-US" altLang="en-US"/>
              <a:t>Specifies a relative value rather than an absolute value</a:t>
            </a:r>
          </a:p>
          <a:p>
            <a:pPr lvl="1"/>
            <a:r>
              <a:rPr lang="en-US" altLang="en-US"/>
              <a:t>Can be DAY/TIME intervals or YEAR/MONTH intervals</a:t>
            </a:r>
          </a:p>
          <a:p>
            <a:pPr lvl="1"/>
            <a:r>
              <a:rPr lang="en-US" altLang="en-US"/>
              <a:t>Can be positive or negative when added to or subtracted from an absolute value, the result is an absolute value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2972F42-B053-421D-9EA4-3AB70364E1ED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SQL has one basic statement for retrieving information from a database; the </a:t>
            </a:r>
            <a:r>
              <a:rPr lang="en-US" altLang="en-US" sz="2400" b="1"/>
              <a:t>SELECT</a:t>
            </a:r>
            <a:r>
              <a:rPr lang="en-US" altLang="en-US" sz="240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This is </a:t>
            </a:r>
            <a:r>
              <a:rPr lang="en-US" altLang="en-US" sz="2200" i="1"/>
              <a:t>not the same as</a:t>
            </a:r>
            <a:r>
              <a:rPr lang="en-US" altLang="en-US" sz="2200"/>
              <a:t> the SELECT operation of the relational algebra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Important distinction between SQL and the formal relational model: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SQL allows a table (relation) to have two or more tuples that are identical in all their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Hence, an SQL relation (table) is  a </a:t>
            </a:r>
            <a:r>
              <a:rPr lang="en-US" altLang="en-US" sz="2200" b="1"/>
              <a:t>multi-set</a:t>
            </a:r>
            <a:r>
              <a:rPr lang="en-US" altLang="en-US" sz="2200"/>
              <a:t>  (sometimes called a </a:t>
            </a:r>
            <a:r>
              <a:rPr lang="en-US" altLang="en-US" sz="2200" b="1"/>
              <a:t>bag</a:t>
            </a:r>
            <a:r>
              <a:rPr lang="en-US" altLang="en-US" sz="2200"/>
              <a:t>) of tuples; it is </a:t>
            </a:r>
            <a:r>
              <a:rPr lang="en-US" altLang="en-US" sz="2200" i="1"/>
              <a:t>not</a:t>
            </a:r>
            <a:r>
              <a:rPr lang="en-US" altLang="en-US" sz="2200"/>
              <a:t>  a set of tuples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SQL relations can be constrained to be sets by specifying PRIMARY KEY or UNIQUE attributes, or by using the DISTINCT option in a query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B6540F9-F62B-48DD-8B97-CB411383A2E7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 (contd.)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bag</a:t>
            </a:r>
            <a:r>
              <a:rPr lang="en-US" altLang="en-US"/>
              <a:t> or </a:t>
            </a:r>
            <a:r>
              <a:rPr lang="en-US" altLang="en-US" b="1"/>
              <a:t>multi-set</a:t>
            </a:r>
            <a:r>
              <a:rPr lang="en-US" altLang="en-US"/>
              <a:t> is like a set, but an element may appear more than once.</a:t>
            </a:r>
          </a:p>
          <a:p>
            <a:pPr lvl="1"/>
            <a:r>
              <a:rPr lang="en-US" altLang="en-US"/>
              <a:t>Example: {A, B, C, A} is a bag.  {A, B, C} is also a bag that also is a set.</a:t>
            </a:r>
          </a:p>
          <a:p>
            <a:pPr lvl="1"/>
            <a:r>
              <a:rPr lang="en-US" altLang="en-US"/>
              <a:t>Bags also resemble lists, but the order is irrelevant in a bag.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{A, B, A} = {B, A, A} as bags</a:t>
            </a:r>
          </a:p>
          <a:p>
            <a:pPr lvl="1"/>
            <a:r>
              <a:rPr lang="en-US" altLang="en-US"/>
              <a:t>However, [A, B, A] is not equal to [B, A, A] as lists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C9CAF6C-49AF-489F-9BDA-EE7745202212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 (contd.)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Basic form of the SQL SELECT statement is called a </a:t>
            </a:r>
            <a:r>
              <a:rPr lang="en-US" altLang="en-US" sz="2400" i="1"/>
              <a:t>mapping</a:t>
            </a:r>
            <a:r>
              <a:rPr lang="en-US" altLang="en-US" sz="2400"/>
              <a:t> or a SELECT-FROM-WHERE </a:t>
            </a:r>
            <a:r>
              <a:rPr lang="en-US" altLang="en-US" sz="2400" i="1"/>
              <a:t>block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/>
              <a:t>SELECT</a:t>
            </a:r>
            <a:r>
              <a:rPr lang="en-US" altLang="en-US" sz="2400"/>
              <a:t> 	&lt;attribute list&gt;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FROM</a:t>
            </a:r>
            <a:r>
              <a:rPr lang="en-US" altLang="en-US" sz="2400"/>
              <a:t> 	&lt;table list&gt;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WHERE</a:t>
            </a:r>
            <a:r>
              <a:rPr lang="en-US" altLang="en-US" sz="2400"/>
              <a:t>	&lt;condition&gt;</a:t>
            </a:r>
          </a:p>
          <a:p>
            <a:pPr lvl="1">
              <a:lnSpc>
                <a:spcPct val="80000"/>
              </a:lnSpc>
            </a:pP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&lt;attribute list&gt; is a list of attribute names whose values are to be retrieved by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&lt;table list&gt; is a list of the relation names required to process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&lt;condition&gt; is a conditional (Boolean) expression that identifies the tuples to be retrieved by the query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6C327F5-9389-46F4-9125-5A01A40285A0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Relational Database Schema--Figure 5.5  </a:t>
            </a:r>
          </a:p>
        </p:txBody>
      </p:sp>
      <p:pic>
        <p:nvPicPr>
          <p:cNvPr id="6963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598613"/>
            <a:ext cx="7575550" cy="48021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32A5517-BD33-452A-B579-44BF6D9248DE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696200" cy="763587"/>
          </a:xfrm>
        </p:spPr>
        <p:txBody>
          <a:bodyPr anchor="t"/>
          <a:lstStyle/>
          <a:p>
            <a:r>
              <a:rPr lang="en-US" altLang="en-US" sz="3200"/>
              <a:t>Populated Database--Fig.5.6</a:t>
            </a:r>
          </a:p>
        </p:txBody>
      </p:sp>
      <p:pic>
        <p:nvPicPr>
          <p:cNvPr id="69837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600200"/>
            <a:ext cx="4832350" cy="4876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AC3F359-6761-4808-8FC0-DFC9AE61DD38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SQL queries correspond to using the following operations of the relational algebra:</a:t>
            </a:r>
          </a:p>
          <a:p>
            <a:pPr lvl="1"/>
            <a:r>
              <a:rPr lang="en-US" altLang="en-US"/>
              <a:t>SELECT</a:t>
            </a:r>
          </a:p>
          <a:p>
            <a:pPr lvl="1"/>
            <a:r>
              <a:rPr lang="en-US" altLang="en-US"/>
              <a:t>PROJECT</a:t>
            </a:r>
          </a:p>
          <a:p>
            <a:pPr lvl="1"/>
            <a:r>
              <a:rPr lang="en-US" altLang="en-US"/>
              <a:t>JOIN</a:t>
            </a:r>
          </a:p>
          <a:p>
            <a:r>
              <a:rPr lang="en-US" altLang="en-US"/>
              <a:t>All subsequent examples use the COMPANY database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8110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8</a:t>
            </a:r>
          </a:p>
        </p:txBody>
      </p:sp>
      <p:sp>
        <p:nvSpPr>
          <p:cNvPr id="8110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SQL-99: </a:t>
            </a:r>
            <a:r>
              <a:rPr lang="en-US" altLang="en-US" dirty="0" smtClean="0"/>
              <a:t>Schema Definition</a:t>
            </a:r>
            <a:r>
              <a:rPr lang="en-US" altLang="en-US" dirty="0"/>
              <a:t>, Constraints, and Queries and Views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C4BC26F-F78C-4D83-9BEA-DF3F59B097ED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 of a simple query on one  relation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Query 0: Retrieve the birthdate and address of the employee whose name is 'John B. Smith'.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Q0:	SELECT 	BDATE, ADDRESS</a:t>
            </a:r>
            <a:br>
              <a:rPr lang="en-US" altLang="en-US" sz="2200"/>
            </a:br>
            <a:r>
              <a:rPr lang="en-US" altLang="en-US" sz="2200"/>
              <a:t>	FROM 		EMPLOYEE</a:t>
            </a:r>
            <a:br>
              <a:rPr lang="en-US" altLang="en-US" sz="2200"/>
            </a:br>
            <a:r>
              <a:rPr lang="en-US" altLang="en-US" sz="2200"/>
              <a:t>	WHERE	FNAME='John' AND MINIT='B’</a:t>
            </a:r>
            <a:br>
              <a:rPr lang="en-US" altLang="en-US" sz="2200"/>
            </a:br>
            <a:r>
              <a:rPr lang="en-US" altLang="en-US" sz="2200"/>
              <a:t>  AND 		LNAME='Smith’</a:t>
            </a:r>
            <a:br>
              <a:rPr lang="en-US" altLang="en-US" sz="2200"/>
            </a:b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Similar to a SELECT-PROJECT pair of relational algebra operations: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The SELECT-clause specifies the projection attributes and the WHERE-clause specifies the selection condition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However, the result of the query may contain  duplicate tuples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7D604B1-2EE1-4C7D-BC20-BF5A1F76F9EB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Query 1: Retrieve the name and address of all employees who work for the 'Research' department.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EMPLOYEE, DEPARTMENT</a:t>
            </a:r>
            <a:br>
              <a:rPr lang="en-US" altLang="en-US" sz="2200"/>
            </a:br>
            <a:r>
              <a:rPr lang="en-US" altLang="en-US" sz="2200"/>
              <a:t>	WHERE	DNAME='Research' AND DNUMBER=DNO</a:t>
            </a:r>
            <a:br>
              <a:rPr lang="en-US" altLang="en-US" sz="2200"/>
            </a:b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/>
              <a:t>Similar to a SELECT-PROJECT-JOIN sequence of relational algebra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(DNAME='Research') is a selection condition  (corresponds to a SELECT operation in relational algebra)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(DNUMBER=DNO) is a join condition (corresponds to a JOIN operation in relational algebra)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7F63A23-33AB-412E-BA04-CC572311E74F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Query 2: For every project located in 'Stafford', list the project number, the controlling department number, and the department manager's last name, address, and birthdate.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</a:rPr>
              <a:t>Q2: SELECT   	PNUMBER, DNUM, LNAME, BDATE, ADDRESS 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FROM		PROJECT, DEPARTMENT, EMPLOYEE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WHERE 	DNUM=DNUMBER AND MGRSSN=SSN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			AND PLOCATION='Stafford'</a:t>
            </a:r>
            <a:br>
              <a:rPr lang="en-US" altLang="en-US" sz="2000">
                <a:solidFill>
                  <a:srgbClr val="800000"/>
                </a:solidFill>
              </a:rPr>
            </a:br>
            <a:endParaRPr lang="en-US" altLang="en-US" sz="20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In Q2, there are two  join conditions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join condition DNUM=DNUMBER relates a project to its controlling department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join condition MGRSSN=SSN relates the controlling department to the employee who manages that department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D27F388-4083-41A9-BA38-B610B8C1CDE9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Aliases, * and DISTINCT, Empty WHERE-clause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SQL, we can use the same name for two (or more) attributes as long as the attributes are in </a:t>
            </a:r>
            <a:r>
              <a:rPr lang="en-US" altLang="en-US" i="1"/>
              <a:t>different relations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query that refers to two or more attributes with the same name must </a:t>
            </a:r>
            <a:r>
              <a:rPr lang="en-US" altLang="en-US" i="1"/>
              <a:t>qualify</a:t>
            </a:r>
            <a:r>
              <a:rPr lang="en-US" altLang="en-US"/>
              <a:t> the attribute name with the relation name by </a:t>
            </a:r>
            <a:r>
              <a:rPr lang="en-US" altLang="en-US" i="1"/>
              <a:t>prefixing</a:t>
            </a:r>
            <a:r>
              <a:rPr lang="en-US" altLang="en-US"/>
              <a:t> the relation name to the attribute 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4F571F"/>
                </a:solidFill>
              </a:rPr>
              <a:t>EMPLOYEE.</a:t>
            </a:r>
            <a:r>
              <a:rPr lang="en-US" altLang="en-US"/>
              <a:t>LNAME, </a:t>
            </a:r>
            <a:r>
              <a:rPr lang="en-US" altLang="en-US" b="1">
                <a:solidFill>
                  <a:srgbClr val="4F571F"/>
                </a:solidFill>
              </a:rPr>
              <a:t>DEPARTMENT.</a:t>
            </a:r>
            <a:r>
              <a:rPr lang="en-US" altLang="en-US"/>
              <a:t>DNAME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C59D82F-6996-43C7-B1C6-58F6A2C02C89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Some queries need to refer to the same relation twice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this case, </a:t>
            </a:r>
            <a:r>
              <a:rPr lang="en-US" altLang="en-US" sz="2000" i="1"/>
              <a:t>aliases</a:t>
            </a:r>
            <a:r>
              <a:rPr lang="en-US" altLang="en-US" sz="2000"/>
              <a:t> are given to the relation name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Query 8: For each employee, retrieve the employee's name, and the name of his or her immediate supervisor.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Q8:	SELECT	E.FNAME, E.LNAME, S.FNAME, S.LNAME</a:t>
            </a:r>
            <a:br>
              <a:rPr lang="en-US" altLang="en-US" sz="2000"/>
            </a:br>
            <a:r>
              <a:rPr lang="en-US" altLang="en-US" sz="2000"/>
              <a:t>	FROM 		EMPLOYEE </a:t>
            </a:r>
            <a:r>
              <a:rPr lang="en-US" altLang="en-US" sz="2000">
                <a:solidFill>
                  <a:srgbClr val="4F571F"/>
                </a:solidFill>
              </a:rPr>
              <a:t>E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4F571F"/>
                </a:solidFill>
              </a:rPr>
              <a:t>S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	WHERE	E.SUPERSSN=S.SSN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In Q8, the alternate relation names E and S are called </a:t>
            </a:r>
            <a:r>
              <a:rPr lang="en-US" altLang="en-US" sz="2000" i="1"/>
              <a:t>aliases</a:t>
            </a:r>
            <a:r>
              <a:rPr lang="en-US" altLang="en-US" sz="2000"/>
              <a:t> or </a:t>
            </a:r>
            <a:r>
              <a:rPr lang="en-US" altLang="en-US" sz="2000" i="1"/>
              <a:t>tuple variables</a:t>
            </a:r>
            <a:r>
              <a:rPr lang="en-US" altLang="en-US" sz="2000"/>
              <a:t> for the EMPLOYEE 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can think of E and S as two different </a:t>
            </a:r>
            <a:r>
              <a:rPr lang="en-US" altLang="en-US" sz="2000" i="1"/>
              <a:t>copies</a:t>
            </a:r>
            <a:r>
              <a:rPr lang="en-US" altLang="en-US" sz="2000"/>
              <a:t> of EMPLOYEE; E represents employees in role of </a:t>
            </a:r>
            <a:r>
              <a:rPr lang="en-US" altLang="en-US" sz="2000" i="1"/>
              <a:t>supervisees</a:t>
            </a:r>
            <a:r>
              <a:rPr lang="en-US" altLang="en-US" sz="2000"/>
              <a:t> and S represents employees in role of </a:t>
            </a:r>
            <a:r>
              <a:rPr lang="en-US" altLang="en-US" sz="2000" i="1"/>
              <a:t>supervisors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1F14363-CBF4-4DDC-972B-237533493B00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 (contd.)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Aliasing can also be used in any SQL query for convenience</a:t>
            </a:r>
          </a:p>
          <a:p>
            <a:r>
              <a:rPr lang="en-US" altLang="en-US"/>
              <a:t>Can also use the AS keyword to specify aliases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Q8:	SELECT	E.FNAME, E.LNAME, 					S.FNAME, S.LNAME</a:t>
            </a:r>
            <a:br>
              <a:rPr lang="en-US" altLang="en-US"/>
            </a:br>
            <a:r>
              <a:rPr lang="en-US" altLang="en-US"/>
              <a:t>		FROM 	EMPLOYEE AS E, 					EMPLOYEE AS S</a:t>
            </a:r>
            <a:br>
              <a:rPr lang="en-US" altLang="en-US"/>
            </a:br>
            <a:r>
              <a:rPr lang="en-US" altLang="en-US"/>
              <a:t>		WHERE	E.SUPERSSN=S.SSN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944C4D8-A391-4834-8FA9-1E9754A3B958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UNSPECIFIED </a:t>
            </a:r>
            <a:br>
              <a:rPr lang="en-US" altLang="en-US"/>
            </a:br>
            <a:r>
              <a:rPr lang="en-US" altLang="en-US"/>
              <a:t>WHERE-clause</a:t>
            </a:r>
          </a:p>
        </p:txBody>
      </p:sp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i="1"/>
              <a:t>missing WHERE-clause</a:t>
            </a:r>
            <a:r>
              <a:rPr lang="en-US" altLang="en-US" sz="2400"/>
              <a:t> indicates no condition; hence, all tuples of the relations in the FROM-clause are selected</a:t>
            </a:r>
          </a:p>
          <a:p>
            <a:pPr lvl="1"/>
            <a:r>
              <a:rPr lang="en-US" altLang="en-US" sz="2200"/>
              <a:t>This is equivalent to the condition WHERE TRUE</a:t>
            </a:r>
          </a:p>
          <a:p>
            <a:r>
              <a:rPr lang="en-US" altLang="en-US" sz="2400"/>
              <a:t>Query 9: Retrieve the SSN values for all employees.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Q9:	SELECT 	SSN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endParaRPr lang="en-US" altLang="en-US" sz="2200"/>
          </a:p>
          <a:p>
            <a:r>
              <a:rPr lang="en-US" altLang="en-US" sz="2400"/>
              <a:t>If more than one relation is specified in the FROM-clause </a:t>
            </a:r>
            <a:r>
              <a:rPr lang="en-US" altLang="en-US" sz="2400" i="1"/>
              <a:t>and</a:t>
            </a:r>
            <a:r>
              <a:rPr lang="en-US" altLang="en-US" sz="2400"/>
              <a:t> there is no join condition, then the </a:t>
            </a:r>
            <a:r>
              <a:rPr lang="en-US" altLang="en-US" sz="2400" i="1"/>
              <a:t>CARTESIAN PRODUCT</a:t>
            </a:r>
            <a:r>
              <a:rPr lang="en-US" altLang="en-US" sz="2400"/>
              <a:t> of tuples is selected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1BB96B6-4315-492E-A45E-CA370393A5AB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UNSPECIFIED </a:t>
            </a:r>
            <a:br>
              <a:rPr lang="en-US" altLang="en-US"/>
            </a:br>
            <a:r>
              <a:rPr lang="en-US" altLang="en-US"/>
              <a:t>WHERE-clause (contd.)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Q10:	SELECT	SSN, DNAME</a:t>
            </a:r>
            <a:br>
              <a:rPr lang="en-US" altLang="en-US"/>
            </a:br>
            <a:r>
              <a:rPr lang="en-US" altLang="en-US"/>
              <a:t>		FROM	EMPLOYEE, DEPARTMENT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It is extremely important not to overlook specifying any selection and join conditions in the WHERE-clause; otherwise, incorrect and very large relations may result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D01790E-A19A-45F3-B04E-232CFBC5D65A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*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To retrieve all the attribute values of the selected tuples, a * is used, which stands for </a:t>
            </a:r>
            <a:r>
              <a:rPr lang="en-US" altLang="en-US" sz="2400" i="1"/>
              <a:t>all the attributes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Examples: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Q1C:	SELECT 	*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DNO=5</a:t>
            </a:r>
            <a:br>
              <a:rPr lang="en-US" altLang="en-US" sz="2200"/>
            </a:b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Q1D:	SELECT	*</a:t>
            </a:r>
            <a:br>
              <a:rPr lang="en-US" altLang="en-US" sz="2200"/>
            </a:br>
            <a:r>
              <a:rPr lang="en-US" altLang="en-US" sz="2200"/>
              <a:t>		FROM		EMPLOYEE, DEPARTMENT</a:t>
            </a:r>
            <a:br>
              <a:rPr lang="en-US" altLang="en-US" sz="2200"/>
            </a:br>
            <a:r>
              <a:rPr lang="en-US" altLang="en-US" sz="2200"/>
              <a:t>		WHERE	DNAME='Research' AND 					DNO=DNUMBER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C3EA8F4-3161-4090-B032-46204375BD61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DISTINCT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SQL does not treat a relation as a set; duplicate tuples can appear</a:t>
            </a:r>
          </a:p>
          <a:p>
            <a:r>
              <a:rPr lang="en-US" altLang="en-US" sz="2400"/>
              <a:t>To eliminate duplicate tuples in a query result, the keyword </a:t>
            </a:r>
            <a:r>
              <a:rPr lang="en-US" altLang="en-US" sz="2400" b="1"/>
              <a:t>DISTINCT</a:t>
            </a:r>
            <a:r>
              <a:rPr lang="en-US" altLang="en-US" sz="2400"/>
              <a:t> is used</a:t>
            </a:r>
          </a:p>
          <a:p>
            <a:r>
              <a:rPr lang="en-US" altLang="en-US" sz="2400"/>
              <a:t>For example, the result of Q11 may have duplicate SALARY values whereas Q11A does not have any duplicate values</a:t>
            </a:r>
            <a:br>
              <a:rPr lang="en-US" altLang="en-US" sz="2400"/>
            </a:br>
            <a:endParaRPr lang="en-US" altLang="en-US" sz="2400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	Q11:	SELECT 	SALARY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Q11A: 	SELECT 	</a:t>
            </a:r>
            <a:r>
              <a:rPr lang="en-US" altLang="en-US" sz="2200" b="1"/>
              <a:t>DISTINCT</a:t>
            </a:r>
            <a:r>
              <a:rPr lang="en-US" altLang="en-US" sz="2200"/>
              <a:t> SALARY</a:t>
            </a:r>
            <a:br>
              <a:rPr lang="en-US" altLang="en-US" sz="2200"/>
            </a:br>
            <a:r>
              <a:rPr lang="en-US" altLang="en-US" sz="2200"/>
              <a:t>		FROM		EMPLOYEE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ABA551C-780A-4FDB-85B9-BC2E5FD7CF18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Definition, Constraints, and Schema Changes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CREATE, DROP, and ALTER the descriptions of the tables (relations) of a database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F33D4B5-4D40-4DC0-A555-4DD6116F2106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SQL has directly incorporated some set operations</a:t>
            </a:r>
          </a:p>
          <a:p>
            <a:r>
              <a:rPr lang="en-US" altLang="en-US" sz="2400"/>
              <a:t>There is a union operation (UNION), and in </a:t>
            </a:r>
            <a:r>
              <a:rPr lang="en-US" altLang="en-US" sz="2400" i="1"/>
              <a:t>some versions</a:t>
            </a:r>
            <a:r>
              <a:rPr lang="en-US" altLang="en-US" sz="2400"/>
              <a:t> of SQL there are set difference (MINUS) and intersection (INTERSECT) operations</a:t>
            </a:r>
          </a:p>
          <a:p>
            <a:r>
              <a:rPr lang="en-US" altLang="en-US" sz="2400"/>
              <a:t>The resulting relations of these set operations are sets of tuples; </a:t>
            </a:r>
            <a:r>
              <a:rPr lang="en-US" altLang="en-US" sz="2400" i="1"/>
              <a:t>duplicate tuples are eliminated</a:t>
            </a:r>
            <a:r>
              <a:rPr lang="en-US" altLang="en-US" sz="2400"/>
              <a:t> </a:t>
            </a:r>
            <a:r>
              <a:rPr lang="en-US" altLang="en-US" sz="2400" i="1"/>
              <a:t>from the result</a:t>
            </a:r>
          </a:p>
          <a:p>
            <a:r>
              <a:rPr lang="en-US" altLang="en-US" sz="2400"/>
              <a:t>The set operations apply only to </a:t>
            </a:r>
            <a:r>
              <a:rPr lang="en-US" altLang="en-US" sz="2400" i="1"/>
              <a:t>union compatible relations</a:t>
            </a:r>
            <a:r>
              <a:rPr lang="en-US" altLang="en-US" sz="2400"/>
              <a:t>; the two relations must have the same attributes and the attributes must appear in the same order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2129228-3BAE-438E-B70C-C8CB86BC5C84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(contd.) 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Query 4: Make a list of all project numbers for projects that involve an employee whose last name is 'Smith' as a worker or as a manager of the department that controls the project.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Q4:		(SELECT 	PNAME</a:t>
            </a:r>
            <a:br>
              <a:rPr lang="en-US" altLang="en-US" sz="2000"/>
            </a:br>
            <a:r>
              <a:rPr lang="en-US" altLang="en-US" sz="2000"/>
              <a:t>		FROM		PROJECT, DEPARTMENT, 						EMPLOYEE</a:t>
            </a:r>
            <a:br>
              <a:rPr lang="en-US" altLang="en-US" sz="2000"/>
            </a:br>
            <a:r>
              <a:rPr lang="en-US" altLang="en-US" sz="2000"/>
              <a:t>		WHERE	DNUM=DNUMBER AND 					MGRSSN=SSN AND LNAME='Smith')</a:t>
            </a:r>
            <a:br>
              <a:rPr lang="en-US" altLang="en-US" sz="2000"/>
            </a:br>
            <a:r>
              <a:rPr lang="en-US" altLang="en-US" sz="2000"/>
              <a:t>		UNION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		(SELECT  	PNAME</a:t>
            </a:r>
            <a:br>
              <a:rPr lang="en-US" altLang="en-US" sz="2000"/>
            </a:br>
            <a:r>
              <a:rPr lang="en-US" altLang="en-US" sz="2000"/>
              <a:t>		FROM		PROJECT, WORKS_ON, EMPLOYEE</a:t>
            </a:r>
            <a:br>
              <a:rPr lang="en-US" altLang="en-US" sz="2000"/>
            </a:br>
            <a:r>
              <a:rPr lang="en-US" altLang="en-US" sz="2000"/>
              <a:t>		WHERE	PNUMBER=PNO AND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				ESSN=SSN AND NAME='Smith')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DDACBED-99C1-4769-B81C-1B2EFAC954A0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OF QUERIES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complete SELECT query, called a </a:t>
            </a:r>
            <a:r>
              <a:rPr lang="en-US" altLang="en-US" sz="2400" i="1"/>
              <a:t>nested query</a:t>
            </a:r>
            <a:r>
              <a:rPr lang="en-US" altLang="en-US" sz="2400"/>
              <a:t>, can be specified within the WHERE-clause of another query, called the </a:t>
            </a:r>
            <a:r>
              <a:rPr lang="en-US" altLang="en-US" sz="2400" i="1"/>
              <a:t>outer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Many of the previous queries can be specified in an alternative form using nesting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Query 1: Retrieve the name and address of all employees who work for the 'Research' department.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EMPLOYEE</a:t>
            </a:r>
            <a:br>
              <a:rPr lang="en-US" altLang="en-US" sz="2200"/>
            </a:br>
            <a:r>
              <a:rPr lang="en-US" altLang="en-US" sz="2200"/>
              <a:t>	WHERE	DNO IN  (SELECT  DNUMBER</a:t>
            </a:r>
            <a:br>
              <a:rPr lang="en-US" altLang="en-US" sz="2200"/>
            </a:br>
            <a:r>
              <a:rPr lang="en-US" altLang="en-US" sz="2200"/>
              <a:t>	FROM		DEPARTMENT</a:t>
            </a:r>
            <a:br>
              <a:rPr lang="en-US" altLang="en-US" sz="2200"/>
            </a:br>
            <a:r>
              <a:rPr lang="en-US" altLang="en-US" sz="2200"/>
              <a:t>	WHERE	DNAME='Research' )</a:t>
            </a: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D047A0F-8B95-44D5-8902-30CF228293B7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OF QUERIES (contd.)</a:t>
            </a:r>
          </a:p>
        </p:txBody>
      </p:sp>
      <p:sp>
        <p:nvSpPr>
          <p:cNvPr id="7270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outer query select an EMPLOYEE tuple if its DNO value is in the result of either nested query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comparison operator IN compares a value v with a set (or multi-set) of values V, and evaluates to TRUE if v is one of the elements in V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general, we can have several levels of nested queries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reference to an </a:t>
            </a:r>
            <a:r>
              <a:rPr lang="en-US" altLang="en-US" sz="2400" i="1"/>
              <a:t>unqualified attribute</a:t>
            </a:r>
            <a:r>
              <a:rPr lang="en-US" altLang="en-US" sz="2400"/>
              <a:t> refers to the relation declared in the </a:t>
            </a:r>
            <a:r>
              <a:rPr lang="en-US" altLang="en-US" sz="2400" i="1"/>
              <a:t>innermost nested query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this example, the nested query is </a:t>
            </a:r>
            <a:r>
              <a:rPr lang="en-US" altLang="en-US" sz="2400" i="1"/>
              <a:t>not correlated</a:t>
            </a:r>
            <a:r>
              <a:rPr lang="en-US" altLang="en-US" sz="2400"/>
              <a:t> with the outer query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D3E286C-5618-4C98-8BEA-84CD03602812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</a:t>
            </a:r>
          </a:p>
        </p:txBody>
      </p:sp>
      <p:sp>
        <p:nvSpPr>
          <p:cNvPr id="72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If a condition in the WHERE-clause of a </a:t>
            </a:r>
            <a:r>
              <a:rPr lang="en-US" altLang="en-US" sz="2000" i="1"/>
              <a:t>nested query</a:t>
            </a:r>
            <a:r>
              <a:rPr lang="en-US" altLang="en-US" sz="2000"/>
              <a:t> references an attribute of a relation declared in the </a:t>
            </a:r>
            <a:r>
              <a:rPr lang="en-US" altLang="en-US" sz="2000" i="1"/>
              <a:t>outer query</a:t>
            </a:r>
            <a:r>
              <a:rPr lang="en-US" altLang="en-US" sz="2000"/>
              <a:t>, the two queries are said to be </a:t>
            </a:r>
            <a:r>
              <a:rPr lang="en-US" altLang="en-US" sz="2000" i="1"/>
              <a:t>correlated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result of a correlated nested query is different for each tuple (or combination of tuples) of the relation(s) the outer query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Query 12: Retrieve the name of each employee who has a dependent with the same first name as the employee.</a:t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Q12: SELECT  	E.FNAME, E.LNAME</a:t>
            </a:r>
            <a:br>
              <a:rPr lang="en-US" altLang="en-US" sz="2000"/>
            </a:br>
            <a:r>
              <a:rPr lang="en-US" altLang="en-US" sz="2000"/>
              <a:t>	FROM		EMPLOYEE AS E</a:t>
            </a:r>
            <a:br>
              <a:rPr lang="en-US" altLang="en-US" sz="2000"/>
            </a:br>
            <a:r>
              <a:rPr lang="en-US" altLang="en-US" sz="2000"/>
              <a:t>	WHERE	E.SSN IN </a:t>
            </a:r>
            <a:br>
              <a:rPr lang="en-US" altLang="en-US" sz="2000"/>
            </a:br>
            <a:r>
              <a:rPr lang="en-US" altLang="en-US" sz="2000"/>
              <a:t>				(SELECT 	ESSN</a:t>
            </a:r>
            <a:br>
              <a:rPr lang="en-US" altLang="en-US" sz="2000"/>
            </a:br>
            <a:r>
              <a:rPr lang="en-US" altLang="en-US" sz="2000"/>
              <a:t>				FROM		DEPENDENT</a:t>
            </a:r>
            <a:br>
              <a:rPr lang="en-US" altLang="en-US" sz="2000"/>
            </a:br>
            <a:r>
              <a:rPr lang="en-US" altLang="en-US" sz="2000"/>
              <a:t>				WHERE	ESSN=E.SSN AND</a:t>
            </a:r>
            <a:br>
              <a:rPr lang="en-US" altLang="en-US" sz="2000"/>
            </a:br>
            <a:r>
              <a:rPr lang="en-US" altLang="en-US" sz="2000"/>
              <a:t>			 	E.FNAME=DEPENDENT_NAME)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4E66ED3-C042-4E50-8879-B5CF8B90E603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731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11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Q12, the nested query has a different result in the outer query</a:t>
            </a:r>
          </a:p>
          <a:p>
            <a:r>
              <a:rPr lang="en-US" altLang="en-US" sz="2400"/>
              <a:t>A query written with nested SELECT... FROM... WHERE... blocks and using the = or IN comparison operators can </a:t>
            </a:r>
            <a:r>
              <a:rPr lang="en-US" altLang="en-US" sz="2400" b="1" i="1"/>
              <a:t>always</a:t>
            </a:r>
            <a:r>
              <a:rPr lang="en-US" altLang="en-US" sz="2400"/>
              <a:t> be expressed as a single block query. For example, Q12 may be written as in Q12A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Q12A:	SELECT 	E.FNAME, E.LNAME</a:t>
            </a:r>
            <a:br>
              <a:rPr lang="en-US" altLang="en-US" sz="2200"/>
            </a:br>
            <a:r>
              <a:rPr lang="en-US" altLang="en-US" sz="2200"/>
              <a:t>		FROM		EMPLOYEE E, DEPENDENT D</a:t>
            </a:r>
            <a:br>
              <a:rPr lang="en-US" altLang="en-US" sz="2200"/>
            </a:br>
            <a:r>
              <a:rPr lang="en-US" altLang="en-US" sz="2200"/>
              <a:t>		WHERE	E.SSN=D.ESSN AND						E.FNAME=D.DEPENDENT_NAME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24C3B3F-ED5E-4C13-8143-5035CD92A895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3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original SQL as specified for SYSTEM R also had a </a:t>
            </a:r>
            <a:r>
              <a:rPr lang="en-US" altLang="en-US" sz="2400" b="1"/>
              <a:t>CONTAINS</a:t>
            </a:r>
            <a:r>
              <a:rPr lang="en-US" altLang="en-US" sz="2400"/>
              <a:t> comparison operator, which is used in conjunction with nested correlated queries</a:t>
            </a:r>
          </a:p>
          <a:p>
            <a:pPr lvl="1"/>
            <a:r>
              <a:rPr lang="en-US" altLang="en-US" sz="2200"/>
              <a:t>This operator was </a:t>
            </a:r>
            <a:r>
              <a:rPr lang="en-US" altLang="en-US" sz="2200" i="1"/>
              <a:t>dropped from the language</a:t>
            </a:r>
            <a:r>
              <a:rPr lang="en-US" altLang="en-US" sz="2200"/>
              <a:t>, possibly because of the difficulty in implementing it efficiently</a:t>
            </a:r>
          </a:p>
          <a:p>
            <a:pPr lvl="1"/>
            <a:r>
              <a:rPr lang="en-US" altLang="en-US" sz="2200"/>
              <a:t>Most implementations of SQL do not  have this operator</a:t>
            </a:r>
          </a:p>
          <a:p>
            <a:pPr lvl="1"/>
            <a:r>
              <a:rPr lang="en-US" altLang="en-US" sz="2200"/>
              <a:t>The CONTAINS operator compares </a:t>
            </a:r>
            <a:r>
              <a:rPr lang="en-US" altLang="en-US" sz="2200" i="1"/>
              <a:t>two sets of values</a:t>
            </a:r>
            <a:r>
              <a:rPr lang="en-US" altLang="en-US" sz="2200"/>
              <a:t>, and returns TRUE if one set contains all values in the other set</a:t>
            </a:r>
          </a:p>
          <a:p>
            <a:pPr lvl="2"/>
            <a:r>
              <a:rPr lang="en-US" altLang="en-US" sz="2000"/>
              <a:t>Reminiscent of the division operation of algebra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70DD34F-0971-4C76-BC31-18F8D84E6D83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3: Retrieve the name of each employee who works on all  the projects controlled by department number 5.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Q3:	SELECT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  ( 	(SELECT	PNO</a:t>
            </a:r>
            <a:br>
              <a:rPr lang="en-US" altLang="en-US" sz="2200"/>
            </a:br>
            <a:r>
              <a:rPr lang="en-US" altLang="en-US" sz="2200"/>
              <a:t>		   		FROM		WORKS_ON</a:t>
            </a:r>
            <a:br>
              <a:rPr lang="en-US" altLang="en-US" sz="2200"/>
            </a:br>
            <a:r>
              <a:rPr lang="en-US" altLang="en-US" sz="2200"/>
              <a:t>		   		WHERE	SSN=ESSN)</a:t>
            </a:r>
            <a:br>
              <a:rPr lang="en-US" altLang="en-US" sz="2200"/>
            </a:br>
            <a:r>
              <a:rPr lang="en-US" altLang="en-US" sz="2200"/>
              <a:t>		   			CONTAINS</a:t>
            </a:r>
            <a:br>
              <a:rPr lang="en-US" altLang="en-US" sz="2200"/>
            </a:br>
            <a:r>
              <a:rPr lang="en-US" altLang="en-US" sz="2200"/>
              <a:t>		  		(SELECT	PNUMBER</a:t>
            </a:r>
            <a:br>
              <a:rPr lang="en-US" altLang="en-US" sz="2200"/>
            </a:br>
            <a:r>
              <a:rPr lang="en-US" altLang="en-US" sz="2200"/>
              <a:t>		   		FROM		PROJECT</a:t>
            </a:r>
            <a:br>
              <a:rPr lang="en-US" altLang="en-US" sz="2200"/>
            </a:br>
            <a:r>
              <a:rPr lang="en-US" altLang="en-US" sz="2200"/>
              <a:t>		   		WHERE	DNUM=5) 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510CD50-30E9-45F9-AB93-9B2C9A894E41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352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52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Q3, the second nested query, which is </a:t>
            </a:r>
            <a:r>
              <a:rPr lang="en-US" altLang="en-US" i="1"/>
              <a:t>not correlated</a:t>
            </a:r>
            <a:r>
              <a:rPr lang="en-US" altLang="en-US"/>
              <a:t> with the outer query, retrieves the project numbers of all projects controlled by department 5</a:t>
            </a:r>
          </a:p>
          <a:p>
            <a:r>
              <a:rPr lang="en-US" altLang="en-US"/>
              <a:t>The first nested query, which is correlated, retrieves the project numbers on which the employee works, which is </a:t>
            </a:r>
            <a:r>
              <a:rPr lang="en-US" altLang="en-US" i="1"/>
              <a:t>different for each employee tuple</a:t>
            </a:r>
            <a:r>
              <a:rPr lang="en-US" altLang="en-US"/>
              <a:t> because of the correlation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E6124AA-4EDA-4CC8-A337-6EE83C9A0B64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372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</a:t>
            </a:r>
          </a:p>
        </p:txBody>
      </p:sp>
      <p:sp>
        <p:nvSpPr>
          <p:cNvPr id="7372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EXISTS is used to check whether the result of a correlated nested query is empty (contains no tuples) or not</a:t>
            </a:r>
          </a:p>
          <a:p>
            <a:pPr lvl="1"/>
            <a:r>
              <a:rPr lang="en-US" altLang="en-US"/>
              <a:t>We can formulate Query 12 in an alternative form that uses EXISTS as Q12B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DD1644C-1045-48DE-AB7C-1A2D7CADF398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</a:t>
            </a: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Specifies a new base relation by giving it a name, and specifying each of its attributes and their data types (INTEGER, FLOAT, DECIMAL(i,j), CHAR(n), VARCHAR(n))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constraint NOT NULL may be specified on an attribute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>
                <a:latin typeface="Courier New" pitchFamily="71" charset="0"/>
              </a:rPr>
              <a:t>CREATE TABLE DEPARTMENT (</a:t>
            </a:r>
            <a:br>
              <a:rPr lang="en-US" altLang="en-US" sz="2400" b="1">
                <a:latin typeface="Courier New" pitchFamily="71" charset="0"/>
              </a:rPr>
            </a:br>
            <a:r>
              <a:rPr lang="en-US" altLang="en-US" sz="2400" b="1">
                <a:latin typeface="Courier New" pitchFamily="71" charset="0"/>
              </a:rPr>
              <a:t>	DNAME			VARCHAR(10)	NOT NULL,</a:t>
            </a:r>
            <a:br>
              <a:rPr lang="en-US" altLang="en-US" sz="2400" b="1">
                <a:latin typeface="Courier New" pitchFamily="71" charset="0"/>
              </a:rPr>
            </a:br>
            <a:r>
              <a:rPr lang="en-US" altLang="en-US" sz="2400" b="1">
                <a:latin typeface="Courier New" pitchFamily="71" charset="0"/>
              </a:rPr>
              <a:t>	DNUMBER		INTEGER		NOT NULL,</a:t>
            </a:r>
            <a:br>
              <a:rPr lang="en-US" altLang="en-US" sz="2400" b="1">
                <a:latin typeface="Courier New" pitchFamily="71" charset="0"/>
              </a:rPr>
            </a:br>
            <a:r>
              <a:rPr lang="en-US" altLang="en-US" sz="2400" b="1">
                <a:latin typeface="Courier New" pitchFamily="71" charset="0"/>
              </a:rPr>
              <a:t>	MGRSSN		CHAR(9),</a:t>
            </a:r>
            <a:br>
              <a:rPr lang="en-US" altLang="en-US" sz="2400" b="1">
                <a:latin typeface="Courier New" pitchFamily="71" charset="0"/>
              </a:rPr>
            </a:br>
            <a:r>
              <a:rPr lang="en-US" altLang="en-US" sz="2400" b="1">
                <a:latin typeface="Courier New" pitchFamily="71" charset="0"/>
              </a:rPr>
              <a:t>	MGRSTARTDATE	CHAR(9)  );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1578F49-DB10-4169-AA8E-D9A3DAA0296E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 (contd.)</a:t>
            </a:r>
          </a:p>
        </p:txBody>
      </p:sp>
      <p:sp>
        <p:nvSpPr>
          <p:cNvPr id="7393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12: Retrieve the name of each employee who has a dependent with the same first name as the employee.</a:t>
            </a:r>
            <a:br>
              <a:rPr lang="en-US" altLang="en-US"/>
            </a:b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Q12B: 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EXISTS  (SELECT	*</a:t>
            </a:r>
            <a:br>
              <a:rPr lang="en-US" altLang="en-US" sz="2200"/>
            </a:br>
            <a:r>
              <a:rPr lang="en-US" altLang="en-US" sz="2200"/>
              <a:t>					FROM		DEPENDENT</a:t>
            </a:r>
            <a:br>
              <a:rPr lang="en-US" altLang="en-US" sz="2200"/>
            </a:br>
            <a:r>
              <a:rPr lang="en-US" altLang="en-US" sz="2200"/>
              <a:t>					WHERE	SSN=ESSN 						AND 							FNAME=DEPENDENT_NAME)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FEBC7D4-2A7B-467B-862B-6F1B7694D5B9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4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 (contd.)</a:t>
            </a:r>
          </a:p>
        </p:txBody>
      </p:sp>
      <p:sp>
        <p:nvSpPr>
          <p:cNvPr id="741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6: Retrieve the names of employees who have no dependents.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/>
            </a:r>
            <a:br>
              <a:rPr lang="en-US" altLang="en-US" sz="2200"/>
            </a:br>
            <a:r>
              <a:rPr lang="en-US" altLang="en-US" sz="2200"/>
              <a:t>Q6: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NOT EXISTS   (SELECT	*</a:t>
            </a:r>
            <a:br>
              <a:rPr lang="en-US" altLang="en-US" sz="2200"/>
            </a:br>
            <a:r>
              <a:rPr lang="en-US" altLang="en-US" sz="2200"/>
              <a:t>					FROM  	DEPENDENT</a:t>
            </a:r>
            <a:br>
              <a:rPr lang="en-US" altLang="en-US" sz="2200"/>
            </a:br>
            <a:r>
              <a:rPr lang="en-US" altLang="en-US" sz="2200"/>
              <a:t>					WHERE 	SSN=ESSN)</a:t>
            </a:r>
          </a:p>
          <a:p>
            <a:r>
              <a:rPr lang="en-US" altLang="en-US" sz="2400"/>
              <a:t>In Q6, the correlated nested query retrieves all DEPENDENT tuples related to an EMPLOYEE tuple. If </a:t>
            </a:r>
            <a:r>
              <a:rPr lang="en-US" altLang="en-US" sz="2400" i="1"/>
              <a:t>none exist</a:t>
            </a:r>
            <a:r>
              <a:rPr lang="en-US" altLang="en-US" sz="2400"/>
              <a:t>, the EMPLOYEE tuple is selected</a:t>
            </a:r>
          </a:p>
          <a:p>
            <a:pPr lvl="1"/>
            <a:r>
              <a:rPr lang="en-US" altLang="en-US" sz="2200"/>
              <a:t>EXISTS is necessary for the expressive power of SQL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60432D9-6370-4650-A16D-0C1E7C3A3670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743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 SETS</a:t>
            </a:r>
          </a:p>
        </p:txBody>
      </p:sp>
      <p:sp>
        <p:nvSpPr>
          <p:cNvPr id="7434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also possible to use an </a:t>
            </a:r>
            <a:r>
              <a:rPr lang="en-US" altLang="en-US" b="1"/>
              <a:t>explicit (enumerated) set of values</a:t>
            </a:r>
            <a:r>
              <a:rPr lang="en-US" altLang="en-US"/>
              <a:t> in the WHERE-clause rather than a nested query</a:t>
            </a:r>
          </a:p>
          <a:p>
            <a:r>
              <a:rPr lang="en-US" altLang="en-US"/>
              <a:t>Query 13: Retrieve the social security numbers of all employees who work on project number 1, 2, or 3.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Q13:	SELECT  	DISTINCT ESSN</a:t>
            </a:r>
            <a:br>
              <a:rPr lang="en-US" altLang="en-US"/>
            </a:br>
            <a:r>
              <a:rPr lang="en-US" altLang="en-US"/>
              <a:t>		FROM	WORKS_ON</a:t>
            </a:r>
            <a:br>
              <a:rPr lang="en-US" altLang="en-US"/>
            </a:br>
            <a:r>
              <a:rPr lang="en-US" altLang="en-US"/>
              <a:t>		WHERE	PNO IN  (1, 2, 3)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7561B1A-F17B-466D-9481-85A58AEF8AF9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7454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NULLS IN SQL QUERIES</a:t>
            </a:r>
          </a:p>
        </p:txBody>
      </p:sp>
      <p:sp>
        <p:nvSpPr>
          <p:cNvPr id="7454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SQL allows queries that check if a value is </a:t>
            </a:r>
            <a:r>
              <a:rPr lang="en-US" altLang="en-US" sz="2400" b="1"/>
              <a:t>NULL</a:t>
            </a:r>
            <a:r>
              <a:rPr lang="en-US" altLang="en-US" sz="2400"/>
              <a:t> (missing or undefined or not applicable)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SQL uses </a:t>
            </a:r>
            <a:r>
              <a:rPr lang="en-US" altLang="en-US" sz="2400" b="1"/>
              <a:t>IS</a:t>
            </a:r>
            <a:r>
              <a:rPr lang="en-US" altLang="en-US" sz="2400"/>
              <a:t> or </a:t>
            </a:r>
            <a:r>
              <a:rPr lang="en-US" altLang="en-US" sz="2400" b="1"/>
              <a:t>IS NOT</a:t>
            </a:r>
            <a:r>
              <a:rPr lang="en-US" altLang="en-US" sz="2400"/>
              <a:t> to compare NULLs because it considers each NULL value distinct from other NULL values, so </a:t>
            </a:r>
            <a:r>
              <a:rPr lang="en-US" altLang="en-US" sz="2400" i="1"/>
              <a:t>equality comparison is not appropriate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Query 14: Retrieve the names of all employees who do not have supervisors.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Q14: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SUPERSSN  IS  NULL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Note: If a join condition is specified, tuples with NULL values for the join attributes are not included in the result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A64C539-3C19-4A7B-81B9-C2CEF2C4C5EE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7475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</a:t>
            </a:r>
          </a:p>
        </p:txBody>
      </p:sp>
      <p:sp>
        <p:nvSpPr>
          <p:cNvPr id="7475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specify a "joined relation" in the FROM-clause</a:t>
            </a:r>
          </a:p>
          <a:p>
            <a:pPr lvl="1"/>
            <a:r>
              <a:rPr lang="en-US" altLang="en-US"/>
              <a:t>Looks like any other relation but is the result of a join</a:t>
            </a:r>
          </a:p>
          <a:p>
            <a:pPr lvl="1"/>
            <a:r>
              <a:rPr lang="en-US" altLang="en-US"/>
              <a:t>Allows the user to specify different types of joins (regular "theta" JOIN, NATURAL JOIN, LEFT OUTER JOIN, RIGHT OUTER JOIN, CROSS JOIN, etc)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2B1FB31-AB1B-481B-8136-9E066D8E663D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4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495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Examples: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Q8:	SELECT	E.FNAME, E.LNAME, S.FNAME, S.LNAME</a:t>
            </a:r>
            <a:br>
              <a:rPr lang="en-US" altLang="en-US" sz="2200"/>
            </a:br>
            <a:r>
              <a:rPr lang="en-US" altLang="en-US" sz="2200"/>
              <a:t>	FROM 		EMPLOYEE E S</a:t>
            </a:r>
            <a:br>
              <a:rPr lang="en-US" altLang="en-US" sz="2200"/>
            </a:br>
            <a:r>
              <a:rPr lang="en-US" altLang="en-US" sz="2200"/>
              <a:t>	WHERE	E.SUPERSSN=S.SSN</a:t>
            </a:r>
          </a:p>
          <a:p>
            <a:endParaRPr lang="en-US" altLang="en-US" sz="2400"/>
          </a:p>
          <a:p>
            <a:r>
              <a:rPr lang="en-US" altLang="en-US" sz="2400"/>
              <a:t>can be written as: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Q8:	SELECT	E.FNAME, E.LNAME, S.FNAME, S.LNAME</a:t>
            </a:r>
            <a:br>
              <a:rPr lang="en-US" altLang="en-US" sz="2200"/>
            </a:br>
            <a:r>
              <a:rPr lang="en-US" altLang="en-US" sz="2200"/>
              <a:t>	FROM 		(EMPLOYEE E LEFT OUTER JOIN 				EMPLOYEES ON  E.SUPERSSN=S.SSN)</a:t>
            </a:r>
            <a:br>
              <a:rPr lang="en-US" altLang="en-US" sz="2200"/>
            </a:br>
            <a:r>
              <a:rPr lang="en-US" altLang="en-US" sz="2200"/>
              <a:t/>
            </a: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AFD54E5-ECB5-4FC3-91AA-8EB25E20E967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7516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516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EMPLOYEE, DEPARTMENT</a:t>
            </a:r>
            <a:br>
              <a:rPr lang="en-US" altLang="en-US" sz="2200"/>
            </a:br>
            <a:r>
              <a:rPr lang="en-US" altLang="en-US" sz="2200"/>
              <a:t>	WHERE	DNAME='Research' AND DNUMBER=DNO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could be written as: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(EMPLOYEE JOIN DEPARTMENT</a:t>
            </a:r>
            <a:br>
              <a:rPr lang="en-US" altLang="en-US" sz="2200"/>
            </a:br>
            <a:r>
              <a:rPr lang="en-US" altLang="en-US" sz="2200"/>
              <a:t>		 	ON DNUMBER=DNO)</a:t>
            </a:r>
            <a:br>
              <a:rPr lang="en-US" altLang="en-US" sz="2200"/>
            </a:br>
            <a:r>
              <a:rPr lang="en-US" altLang="en-US" sz="2200"/>
              <a:t>	WHERE	DNAME='Research’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or as: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(EMPLOYEE NATURAL JOIN DEPARTMENT</a:t>
            </a:r>
            <a:br>
              <a:rPr lang="en-US" altLang="en-US" sz="2200"/>
            </a:br>
            <a:r>
              <a:rPr lang="en-US" altLang="en-US" sz="2200"/>
              <a:t>		 	AS DEPT(DNAME, DNO, MSSN, MSDATE)</a:t>
            </a:r>
            <a:br>
              <a:rPr lang="en-US" altLang="en-US" sz="2200"/>
            </a:br>
            <a:r>
              <a:rPr lang="en-US" altLang="en-US" sz="2200"/>
              <a:t>	WHERE	DNAME='Research’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78BFAEE-8173-4AE3-B270-4993F5EC73C2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7536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536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Example: Q2 could be written as follows; this illustrates multiple joins in the joined tables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Q2:	SELECT 	PNUMBER, DNUM, LNAME, 					BDATE, ADDRESS</a:t>
            </a:r>
            <a:br>
              <a:rPr lang="en-US" altLang="en-US"/>
            </a:br>
            <a:r>
              <a:rPr lang="en-US" altLang="en-US"/>
              <a:t>		FROM	(PROJECT JOIN 						DEPARTMENT ON 					DNUM=DNUMBER) JOIN 					EMPLOYEE ON 						MGRSSN=SSN) )</a:t>
            </a:r>
            <a:br>
              <a:rPr lang="en-US" altLang="en-US"/>
            </a:br>
            <a:r>
              <a:rPr lang="en-US" altLang="en-US"/>
              <a:t>		WHERE 	PLOCATION='Stafford’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AA9FBF9-E385-4ED3-B809-9315C40796DB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75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</a:t>
            </a:r>
          </a:p>
        </p:txBody>
      </p:sp>
      <p:sp>
        <p:nvSpPr>
          <p:cNvPr id="7557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Include </a:t>
            </a:r>
            <a:r>
              <a:rPr lang="en-US" altLang="en-US" b="1"/>
              <a:t>COUNT, SUM, MAX, MIN, and AVG</a:t>
            </a:r>
          </a:p>
          <a:p>
            <a:r>
              <a:rPr lang="en-US" altLang="en-US"/>
              <a:t>Query 15: Find the maximum salary, the minimum salary, and the average salary among all employees.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Q15:	SELECT  	MAX(SALARY), 						MIN(SALARY), AVG(SALARY)</a:t>
            </a:r>
            <a:br>
              <a:rPr lang="en-US" altLang="en-US"/>
            </a:br>
            <a:r>
              <a:rPr lang="en-US" altLang="en-US"/>
              <a:t>		FROM	EMPLOYEE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SQL implementations </a:t>
            </a:r>
            <a:r>
              <a:rPr lang="en-US" altLang="en-US" i="1"/>
              <a:t>may not allow more than one function</a:t>
            </a:r>
            <a:r>
              <a:rPr lang="en-US" altLang="en-US"/>
              <a:t> in the SELECT-clause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05A5612-E6DC-4C0A-9671-383657BA3690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7577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(contd.)</a:t>
            </a:r>
          </a:p>
        </p:txBody>
      </p:sp>
      <p:sp>
        <p:nvSpPr>
          <p:cNvPr id="7577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16: Find the maximum salary, the minimum salary, and the average salary among employees who work for the 'Research' department.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Q16: 	SELECT 	MAX(SALARY), 						MIN(SALARY), AVG(SALARY)</a:t>
            </a:r>
            <a:br>
              <a:rPr lang="en-US" altLang="en-US"/>
            </a:br>
            <a:r>
              <a:rPr lang="en-US" altLang="en-US"/>
              <a:t>		FROM	EMPLOYEE, DEPARTMENT</a:t>
            </a:r>
            <a:br>
              <a:rPr lang="en-US" altLang="en-US"/>
            </a:br>
            <a:r>
              <a:rPr lang="en-US" altLang="en-US"/>
              <a:t>		WHERE	DNO=DNUMBER AND 					DNAME='Research'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276A123-9580-4773-BDD6-6011FA726049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In SQL2, can use the CREATE TABLE command for specifying the primary key attributes, secondary keys, and referential integrity constraints (foreign keys).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Key attributes can be specified via the PRIMARY KEY and UNIQUE phrases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CREATE TABLE DEPT (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DNAME			VARCHAR(10)	NOT NULL,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DNUMBER		INTEGER		NOT NULL,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MGRSSN		CHAR(9),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MGRSTARTDATE	CHAR(9),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PRIMARY KEY (DNUMBER),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UNIQUE (DNAME),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  <a:t>	FOREIGN KEY (MGRSSN) REFERENCES EMP  );</a:t>
            </a:r>
            <a:br>
              <a:rPr lang="en-US" altLang="en-US" sz="2500" b="1">
                <a:solidFill>
                  <a:srgbClr val="990033"/>
                </a:solidFill>
                <a:latin typeface="Courier New" pitchFamily="71" charset="0"/>
              </a:rPr>
            </a:br>
            <a:endParaRPr lang="en-US" altLang="en-US" sz="2500" b="1">
              <a:solidFill>
                <a:srgbClr val="990033"/>
              </a:solidFill>
              <a:latin typeface="Courier New" pitchFamily="71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5AACBCD-CD07-4A02-8722-B4DACC7FD842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(contd.)</a:t>
            </a:r>
          </a:p>
        </p:txBody>
      </p:sp>
      <p:sp>
        <p:nvSpPr>
          <p:cNvPr id="7598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Queries 17 and 18: Retrieve the total number of employees in the company (Q17), and the number of employees in the 'Research' department (Q18).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Q17:	SELECT  	COUNT (*)</a:t>
            </a:r>
            <a:br>
              <a:rPr lang="en-US" altLang="en-US" sz="2200"/>
            </a:br>
            <a:r>
              <a:rPr lang="en-US" altLang="en-US" sz="2200"/>
              <a:t>		FROM		EMPLOYEE</a:t>
            </a:r>
          </a:p>
          <a:p>
            <a:pPr lvl="1">
              <a:buFont typeface="Wingdings" pitchFamily="2" charset="2"/>
              <a:buNone/>
            </a:pPr>
            <a:endParaRPr lang="en-US" altLang="en-US" sz="2200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Q18:	SELECT  	COUNT (*)</a:t>
            </a:r>
            <a:br>
              <a:rPr lang="en-US" altLang="en-US" sz="2200"/>
            </a:br>
            <a:r>
              <a:rPr lang="en-US" altLang="en-US" sz="2200"/>
              <a:t>		FROM		EMPLOYEE, DEPARTMENT</a:t>
            </a:r>
            <a:br>
              <a:rPr lang="en-US" altLang="en-US" sz="2200"/>
            </a:br>
            <a:r>
              <a:rPr lang="en-US" altLang="en-US" sz="2200"/>
              <a:t>		WHERE	DNO=DNUMBER AND 					DNAME='Research’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01DC813-C74D-41B5-9ED8-A5719A3A58E8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</a:t>
            </a:r>
          </a:p>
        </p:txBody>
      </p:sp>
      <p:sp>
        <p:nvSpPr>
          <p:cNvPr id="7618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many cases, we want to apply the aggregate functions to </a:t>
            </a:r>
            <a:r>
              <a:rPr lang="en-US" altLang="en-US" i="1"/>
              <a:t>subgroups of tuples</a:t>
            </a:r>
            <a:r>
              <a:rPr lang="en-US" altLang="en-US"/>
              <a:t> in a relation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subgroup of tuples consists of the set of tuples that have the </a:t>
            </a:r>
            <a:r>
              <a:rPr lang="en-US" altLang="en-US" i="1"/>
              <a:t>same value</a:t>
            </a:r>
            <a:r>
              <a:rPr lang="en-US" altLang="en-US"/>
              <a:t> for the </a:t>
            </a:r>
            <a:r>
              <a:rPr lang="en-US" altLang="en-US" i="1"/>
              <a:t>grouping attribute(s)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SQL has a </a:t>
            </a:r>
            <a:r>
              <a:rPr lang="en-US" altLang="en-US" b="1"/>
              <a:t>GROUP BY</a:t>
            </a:r>
            <a:r>
              <a:rPr lang="en-US" altLang="en-US"/>
              <a:t>-clause for specifying the grouping attributes, which </a:t>
            </a:r>
            <a:r>
              <a:rPr lang="en-US" altLang="en-US" i="1"/>
              <a:t>must also appear in the SELECT-clause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CF0D3A1-1C40-44DF-B80B-72F68B495E4B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7639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(contd.)</a:t>
            </a:r>
          </a:p>
        </p:txBody>
      </p:sp>
      <p:sp>
        <p:nvSpPr>
          <p:cNvPr id="7639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Query 20: For each department, retrieve the department number, the number of employees in the department, and their average salary.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Q20:	SELECT 	</a:t>
            </a:r>
            <a:r>
              <a:rPr lang="en-US" altLang="en-US" sz="2200">
                <a:solidFill>
                  <a:srgbClr val="4F571F"/>
                </a:solidFill>
              </a:rPr>
              <a:t>DNO</a:t>
            </a:r>
            <a:r>
              <a:rPr lang="en-US" altLang="en-US" sz="2200"/>
              <a:t>, COUNT (*), AVG (SALARY)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GROUP BY	</a:t>
            </a:r>
            <a:r>
              <a:rPr lang="en-US" altLang="en-US" sz="2200">
                <a:solidFill>
                  <a:srgbClr val="4F571F"/>
                </a:solidFill>
              </a:rPr>
              <a:t>DNO</a:t>
            </a:r>
            <a:r>
              <a:rPr lang="en-US" altLang="en-US" sz="2200"/>
              <a:t/>
            </a:r>
            <a:br>
              <a:rPr lang="en-US" altLang="en-US" sz="2200"/>
            </a:b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In Q20, the EMPLOYEE tuples are divided into groups-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Each group having the same value for the grouping attribute DNO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COUNT and AVG functions are applied to each such group of tuples separately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SELECT-clause includes only the grouping attribute and the functions to be applied on each group of tuples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 join condition can be used in conjunction with grouping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09D6B4D-DE9E-4FF7-BB54-BAE68B6564FD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765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(contd.)</a:t>
            </a:r>
          </a:p>
        </p:txBody>
      </p:sp>
      <p:sp>
        <p:nvSpPr>
          <p:cNvPr id="7659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21: For each project, retrieve the project number, project name, and the number of employees who work on that project.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Q21:	SELECT 	PNUMBER, PNAME, COUNT (*)</a:t>
            </a:r>
            <a:br>
              <a:rPr lang="en-US" altLang="en-US" sz="2200"/>
            </a:br>
            <a:r>
              <a:rPr lang="en-US" altLang="en-US" sz="2200"/>
              <a:t>		FROM		PROJECT, WORKS_ON</a:t>
            </a:r>
            <a:br>
              <a:rPr lang="en-US" altLang="en-US" sz="2200"/>
            </a:br>
            <a:r>
              <a:rPr lang="en-US" altLang="en-US" sz="2200"/>
              <a:t>		WHERE	PNUMBER=PNO</a:t>
            </a:r>
            <a:br>
              <a:rPr lang="en-US" altLang="en-US" sz="2200"/>
            </a:br>
            <a:r>
              <a:rPr lang="en-US" altLang="en-US" sz="2200"/>
              <a:t>		GROUP BY	PNUMBER, PNAME</a:t>
            </a:r>
            <a:br>
              <a:rPr lang="en-US" altLang="en-US" sz="2200"/>
            </a:br>
            <a:endParaRPr lang="en-US" altLang="en-US" sz="2200"/>
          </a:p>
          <a:p>
            <a:pPr lvl="1"/>
            <a:r>
              <a:rPr lang="en-US" altLang="en-US" sz="2200"/>
              <a:t>In this case, the grouping and functions are applied after  the joining of the two relations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6BEE875-8948-423E-AA0F-AFC1D89DD88D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768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HAVING-CLAUSE</a:t>
            </a:r>
          </a:p>
        </p:txBody>
      </p:sp>
      <p:sp>
        <p:nvSpPr>
          <p:cNvPr id="7680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Sometimes we want to retrieve the values of these functions for only those </a:t>
            </a:r>
            <a:r>
              <a:rPr lang="en-US" altLang="en-US" i="1"/>
              <a:t>groups that satisfy certain conditions</a:t>
            </a:r>
          </a:p>
          <a:p>
            <a:r>
              <a:rPr lang="en-US" altLang="en-US"/>
              <a:t>The </a:t>
            </a:r>
            <a:r>
              <a:rPr lang="en-US" altLang="en-US" b="1"/>
              <a:t>HAVING</a:t>
            </a:r>
            <a:r>
              <a:rPr lang="en-US" altLang="en-US"/>
              <a:t>-clause is used for specifying a selection condition on groups (rather than on individual tuples)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AF1B01F-E8E3-4A2E-8480-7D7362DA8EEB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HAVING-CLAUSE (contd.)</a:t>
            </a:r>
          </a:p>
        </p:txBody>
      </p:sp>
      <p:sp>
        <p:nvSpPr>
          <p:cNvPr id="7700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22: For each project </a:t>
            </a:r>
            <a:r>
              <a:rPr lang="en-US" altLang="en-US" i="1"/>
              <a:t>on which more than two employees work</a:t>
            </a:r>
            <a:r>
              <a:rPr lang="en-US" altLang="en-US"/>
              <a:t>, retrieve the project number, project name, and the number of employees who work on that project.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Q22:     	SELECT 	PNUMBER, PNAME, 					COUNT(*)</a:t>
            </a:r>
            <a:br>
              <a:rPr lang="en-US" altLang="en-US"/>
            </a:br>
            <a:r>
              <a:rPr lang="en-US" altLang="en-US"/>
              <a:t>		FROM	PROJECT, WORKS_ON</a:t>
            </a:r>
            <a:br>
              <a:rPr lang="en-US" altLang="en-US"/>
            </a:br>
            <a:r>
              <a:rPr lang="en-US" altLang="en-US"/>
              <a:t>		WHERE	PNUMBER=PNO</a:t>
            </a:r>
            <a:br>
              <a:rPr lang="en-US" altLang="en-US"/>
            </a:br>
            <a:r>
              <a:rPr lang="en-US" altLang="en-US"/>
              <a:t>		GROUP BY	PNUMBER, PNAME</a:t>
            </a:r>
            <a:br>
              <a:rPr lang="en-US" altLang="en-US"/>
            </a:br>
            <a:r>
              <a:rPr lang="en-US" altLang="en-US"/>
              <a:t>		HAVING	COUNT (*) &gt; 2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03BA1FA-3EEA-485E-8D3D-D740EC561026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772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</a:t>
            </a:r>
          </a:p>
        </p:txBody>
      </p:sp>
      <p:sp>
        <p:nvSpPr>
          <p:cNvPr id="772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LIKE</a:t>
            </a:r>
            <a:r>
              <a:rPr lang="en-US" altLang="en-US"/>
              <a:t> comparison operator is used to compare partial strings</a:t>
            </a:r>
          </a:p>
          <a:p>
            <a:r>
              <a:rPr lang="en-US" altLang="en-US"/>
              <a:t>Two reserved characters are used: '</a:t>
            </a:r>
            <a:r>
              <a:rPr lang="en-US" altLang="en-US" b="1"/>
              <a:t>%</a:t>
            </a:r>
            <a:r>
              <a:rPr lang="en-US" altLang="en-US"/>
              <a:t>' (or '</a:t>
            </a:r>
            <a:r>
              <a:rPr lang="en-US" altLang="en-US" b="1"/>
              <a:t>*</a:t>
            </a:r>
            <a:r>
              <a:rPr lang="en-US" altLang="en-US"/>
              <a:t>' in some implementations) replaces an arbitrary number of characters, and '</a:t>
            </a:r>
            <a:r>
              <a:rPr lang="en-US" altLang="en-US" b="1"/>
              <a:t>_</a:t>
            </a:r>
            <a:r>
              <a:rPr lang="en-US" altLang="en-US"/>
              <a:t>' replaces a single arbitrary character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5208D63-1373-49D0-91D4-675D008A84C6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774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 (contd.)</a:t>
            </a:r>
          </a:p>
        </p:txBody>
      </p:sp>
      <p:sp>
        <p:nvSpPr>
          <p:cNvPr id="774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25:  Retrieve all employees whose address is in Houston, Texas. Here, the value of the ADDRESS attribute must contain the substring 'Houston,TX‘ in it.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Q25:	SELECT 	FNAME, LNAME</a:t>
            </a:r>
            <a:br>
              <a:rPr lang="en-US" altLang="en-US"/>
            </a:br>
            <a:r>
              <a:rPr lang="en-US" altLang="en-US"/>
              <a:t>		FROM	EMPLOYEE</a:t>
            </a:r>
            <a:br>
              <a:rPr lang="en-US" altLang="en-US"/>
            </a:br>
            <a:r>
              <a:rPr lang="en-US" altLang="en-US"/>
              <a:t>		WHERE	ADDRESS LIKE 						'%Houston,TX%'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B4AC0D0-F303-4C93-AC2B-9709313FD4B5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77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 (contd.)</a:t>
            </a:r>
          </a:p>
        </p:txBody>
      </p:sp>
      <p:sp>
        <p:nvSpPr>
          <p:cNvPr id="776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Query 26: Retrieve all employees who were born during the 1950s.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Here, '5' must be the 8th character of the string (according to our format for date), so the BDATE value is '_______5_', with each underscore as a place holder for a single arbitrary character.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Q26:	SELECT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BDATE LIKE	'_______5_’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The LIKE operator allows us to get around the fact that each value is considered atomic and indivisible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Hence, in SQL, character string attribute values are not atomic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6DF918E-EA4C-4504-946C-87C5774E8E43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778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</a:p>
        </p:txBody>
      </p:sp>
      <p:sp>
        <p:nvSpPr>
          <p:cNvPr id="7782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standard arithmetic operators </a:t>
            </a:r>
            <a:r>
              <a:rPr lang="en-US" altLang="en-US" sz="2400" b="1"/>
              <a:t>'+', '-'. '*', and '/'</a:t>
            </a:r>
            <a:r>
              <a:rPr lang="en-US" altLang="en-US" sz="2400"/>
              <a:t> (for addition, subtraction, multiplication, and division, respectively) can be applied to numeric values in an SQL query result</a:t>
            </a:r>
          </a:p>
          <a:p>
            <a:r>
              <a:rPr lang="en-US" altLang="en-US" sz="2400"/>
              <a:t>Query 27: Show the effect of giving all employees who work on the 'ProductX' project a 10% raise.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Q27:	SELECT 	FNAME, LNAME, 1.1*SALARY</a:t>
            </a:r>
            <a:br>
              <a:rPr lang="en-US" altLang="en-US" sz="2200"/>
            </a:br>
            <a:r>
              <a:rPr lang="en-US" altLang="en-US" sz="2200"/>
              <a:t>		FROM		EMPLOYEE, WORKS_ON, 					PROJECT</a:t>
            </a:r>
            <a:br>
              <a:rPr lang="en-US" altLang="en-US" sz="2200"/>
            </a:br>
            <a:r>
              <a:rPr lang="en-US" altLang="en-US" sz="2200"/>
              <a:t>		WHERE	SSN=ESSN AND PNO=PNUMBER 					AND PNAME='ProductX’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2FABBE5-811E-47FA-AABE-A5372AD7ECE7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TABLE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remove a relation (base table) and its definition</a:t>
            </a:r>
          </a:p>
          <a:p>
            <a:r>
              <a:rPr lang="en-US" altLang="en-US"/>
              <a:t>The relation can no longer be used in queries, updates, or any other commands since its description no longer exists</a:t>
            </a:r>
          </a:p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000" b="1">
                <a:solidFill>
                  <a:srgbClr val="990033"/>
                </a:solidFill>
                <a:latin typeface="Courier New" pitchFamily="71" charset="0"/>
              </a:rPr>
              <a:t>DROP TABLE  DEPENDENT;</a:t>
            </a:r>
            <a:br>
              <a:rPr lang="en-US" altLang="en-US" sz="3000" b="1">
                <a:solidFill>
                  <a:srgbClr val="990033"/>
                </a:solidFill>
                <a:latin typeface="Courier New" pitchFamily="71" charset="0"/>
              </a:rPr>
            </a:br>
            <a:endParaRPr lang="en-US" altLang="en-US" sz="3000" b="1">
              <a:solidFill>
                <a:srgbClr val="990033"/>
              </a:solidFill>
              <a:latin typeface="Courier New" pitchFamily="71" charset="0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59CB8A5-C269-4CAF-8B7C-93DB9E300E90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780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BY</a:t>
            </a:r>
          </a:p>
        </p:txBody>
      </p:sp>
      <p:sp>
        <p:nvSpPr>
          <p:cNvPr id="780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 b="1"/>
              <a:t>ORDER BY</a:t>
            </a:r>
            <a:r>
              <a:rPr lang="en-US" altLang="en-US" sz="2400"/>
              <a:t> clause is used to sort the tuples in a query result based on the values of some attribute(s)</a:t>
            </a:r>
          </a:p>
          <a:p>
            <a:r>
              <a:rPr lang="en-US" altLang="en-US" sz="2400"/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Q28: 	SELECT 	DNAME, LNAME, FNAME, PNAME</a:t>
            </a:r>
            <a:br>
              <a:rPr lang="en-US" altLang="en-US" sz="2200"/>
            </a:br>
            <a:r>
              <a:rPr lang="en-US" altLang="en-US" sz="2200"/>
              <a:t>      	FROM 		DEPARTMENT, EMPLOYEE, 					WORKS_ON, PROJECT</a:t>
            </a:r>
            <a:br>
              <a:rPr lang="en-US" altLang="en-US" sz="2200"/>
            </a:br>
            <a:r>
              <a:rPr lang="en-US" altLang="en-US" sz="2200"/>
              <a:t>		WHERE	DNUMBER=DNO AND SSN=ESSN 					AND PNO=PNUMBER</a:t>
            </a:r>
            <a:br>
              <a:rPr lang="en-US" altLang="en-US" sz="2200"/>
            </a:br>
            <a:r>
              <a:rPr lang="en-US" altLang="en-US" sz="2200"/>
              <a:t>		ORDER BY	DNAME, LNAME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67053B2-D5BE-4F22-818A-266BDD64B9CF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78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BY (contd.)</a:t>
            </a:r>
          </a:p>
        </p:txBody>
      </p:sp>
      <p:sp>
        <p:nvSpPr>
          <p:cNvPr id="7823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default order is in ascending order of values</a:t>
            </a:r>
          </a:p>
          <a:p>
            <a:r>
              <a:rPr lang="en-US" altLang="en-US"/>
              <a:t>We can specify the keyword </a:t>
            </a:r>
            <a:r>
              <a:rPr lang="en-US" altLang="en-US" b="1"/>
              <a:t>DESC</a:t>
            </a:r>
            <a:r>
              <a:rPr lang="en-US" altLang="en-US"/>
              <a:t> if we want a descending order; the keyword </a:t>
            </a:r>
            <a:r>
              <a:rPr lang="en-US" altLang="en-US" b="1"/>
              <a:t>ASC</a:t>
            </a:r>
            <a:r>
              <a:rPr lang="en-US" altLang="en-US"/>
              <a:t> can be used to explicitly specify ascending order, even though it is the default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4419D15-1CD2-4EA8-9ACF-BCB30E8DD878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78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SQL Queries</a:t>
            </a:r>
          </a:p>
        </p:txBody>
      </p:sp>
      <p:sp>
        <p:nvSpPr>
          <p:cNvPr id="784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query in SQL can consist of up to six clauses, but only the first two, SELECT and FROM, are mandatory. The clauses are specified in the following order: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b="1"/>
              <a:t>SELECT		</a:t>
            </a:r>
            <a:r>
              <a:rPr lang="en-US" altLang="en-US"/>
              <a:t>&lt;attribute list&gt;</a:t>
            </a:r>
            <a:br>
              <a:rPr lang="en-US" altLang="en-US"/>
            </a:br>
            <a:r>
              <a:rPr lang="en-US" altLang="en-US" b="1"/>
              <a:t>FROM</a:t>
            </a:r>
            <a:r>
              <a:rPr lang="en-US" altLang="en-US"/>
              <a:t>		&lt;table list&gt;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WHERE</a:t>
            </a:r>
            <a:r>
              <a:rPr lang="en-US" altLang="en-US"/>
              <a:t>		&lt;condition&gt;]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GROUP</a:t>
            </a:r>
            <a:r>
              <a:rPr lang="en-US" altLang="en-US"/>
              <a:t> </a:t>
            </a:r>
            <a:r>
              <a:rPr lang="en-US" altLang="en-US" b="1"/>
              <a:t>BY</a:t>
            </a:r>
            <a:r>
              <a:rPr lang="en-US" altLang="en-US"/>
              <a:t> 	&lt;grouping attribute(s)&gt;]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HAVING</a:t>
            </a:r>
            <a:r>
              <a:rPr lang="en-US" altLang="en-US"/>
              <a:t>		&lt;group condition&gt;]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ORDER BY</a:t>
            </a:r>
            <a:r>
              <a:rPr lang="en-US" altLang="en-US"/>
              <a:t> 	&lt;attribute list&gt;]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D02A5A6-8B2C-4A1A-A876-880E19E0B8C5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SQL Queries (contd.)</a:t>
            </a:r>
          </a:p>
        </p:txBody>
      </p:sp>
      <p:sp>
        <p:nvSpPr>
          <p:cNvPr id="7864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WHERE-clause specifies the conditions for selection and join of tuples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ORDER BY specifies an order for displaying the result of a query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query is evaluated by first applying the WHERE-clause, then GROUP BY and HAVING, and finally the SELECT-clause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D266A69-6221-40B4-BEC2-299165F103F6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788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Updates in SQL</a:t>
            </a:r>
          </a:p>
        </p:txBody>
      </p:sp>
      <p:sp>
        <p:nvSpPr>
          <p:cNvPr id="788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three SQL commands to modify the database: </a:t>
            </a:r>
            <a:r>
              <a:rPr lang="en-US" altLang="en-US" b="1"/>
              <a:t>INSERT</a:t>
            </a:r>
            <a:r>
              <a:rPr lang="en-US" altLang="en-US"/>
              <a:t>, </a:t>
            </a:r>
            <a:r>
              <a:rPr lang="en-US" altLang="en-US" b="1"/>
              <a:t>DELETE</a:t>
            </a:r>
            <a:r>
              <a:rPr lang="en-US" altLang="en-US"/>
              <a:t>, and </a:t>
            </a:r>
            <a:r>
              <a:rPr lang="en-US" altLang="en-US" b="1"/>
              <a:t>UPDATE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68D242A-5B77-44FD-846F-5BC5925FBAA4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its simplest form, it is used to add one or more tuples to a relation</a:t>
            </a:r>
          </a:p>
          <a:p>
            <a:r>
              <a:rPr lang="en-US" altLang="en-US"/>
              <a:t>Attribute values should be listed in the same order as the attributes were specified in the </a:t>
            </a:r>
            <a:r>
              <a:rPr lang="en-US" altLang="en-US" b="1"/>
              <a:t>CREATE TABLE</a:t>
            </a:r>
            <a:r>
              <a:rPr lang="en-US" altLang="en-US"/>
              <a:t> command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673B6B6-E742-421F-A8A4-13923486E9DA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U1:	INSERT INTO  	EMPLOYEE</a:t>
            </a:r>
            <a:br>
              <a:rPr lang="en-US" altLang="en-US" sz="2200"/>
            </a:br>
            <a:r>
              <a:rPr lang="en-US" altLang="en-US" sz="2200"/>
              <a:t>	VALUES ('Richard','K','Marini', '653298653', '30-DEC-52',</a:t>
            </a:r>
            <a:br>
              <a:rPr lang="en-US" altLang="en-US" sz="2200"/>
            </a:br>
            <a:r>
              <a:rPr lang="en-US" altLang="en-US" sz="2200"/>
              <a:t>	'98 Oak Forest,Katy,TX', 'M', 37000,'987654321', 4 )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An alternate form of INSERT specifies explicitly the attribute names that correspond to the values in the new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Attributes with NULL values can be left out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Example: Insert a tuple for a new EMPLOYEE for whom we only know the FNAME, LNAME, and SSN attributes.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U1A:   INSERT INTO 	EMPLOYEE (FNAME, LNAME, 						SSN)</a:t>
            </a:r>
            <a:br>
              <a:rPr lang="en-US" altLang="en-US" sz="2200"/>
            </a:br>
            <a:r>
              <a:rPr lang="en-US" altLang="en-US" sz="2200"/>
              <a:t>	   VALUES ('Richard', 'Marini', '653298653')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5E2EB5B-60B1-47C7-8D13-9DB53022A151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79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4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 Note: Only the constraints specified in the DDL commands are automatically enforced by the DBMS when updates are applied to the database</a:t>
            </a:r>
          </a:p>
          <a:p>
            <a:pPr lvl="1"/>
            <a:r>
              <a:rPr lang="en-US" altLang="en-US"/>
              <a:t>Another variation of INSERT allows insertion of </a:t>
            </a:r>
            <a:r>
              <a:rPr lang="en-US" altLang="en-US" i="1"/>
              <a:t>multiple tuples</a:t>
            </a:r>
            <a:r>
              <a:rPr lang="en-US" altLang="en-US"/>
              <a:t> resulting from a query into a relation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A591038-57A0-4EA4-ACDF-6B2D663CF7A9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796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66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Example: Suppose we want to create a temporary table that has the name, number of employees, and total salaries for each department.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 table DEPTS_INFO is created by U3A, and is loaded with the summary information retrieved from the database by the query in U3B.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U3A:	CREATE TABLE  DEPTS_INFO</a:t>
            </a:r>
            <a:br>
              <a:rPr lang="en-US" altLang="en-US" sz="2000"/>
            </a:br>
            <a:r>
              <a:rPr lang="en-US" altLang="en-US" sz="2000"/>
              <a:t>			(DEPT_NAME		VARCHAR(10),</a:t>
            </a:r>
            <a:br>
              <a:rPr lang="en-US" altLang="en-US" sz="2000"/>
            </a:br>
            <a:r>
              <a:rPr lang="en-US" altLang="en-US" sz="2000"/>
              <a:t>			 NO_OF_EMPS		INTEGER,</a:t>
            </a:r>
            <a:br>
              <a:rPr lang="en-US" altLang="en-US" sz="2000"/>
            </a:br>
            <a:r>
              <a:rPr lang="en-US" altLang="en-US" sz="2000"/>
              <a:t>			 TOTAL_SAL		INTEGER);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U3B:	INSERT INTO	DEPTS_INFO (DEPT_NAME, 					NO_OF_EMPS, TOTAL_SAL)</a:t>
            </a:r>
            <a:br>
              <a:rPr lang="en-US" altLang="en-US" sz="2000"/>
            </a:br>
            <a:r>
              <a:rPr lang="en-US" altLang="en-US" sz="2000"/>
              <a:t>		SELECT	DNAME, COUNT (*), SUM (SALARY)</a:t>
            </a:r>
            <a:br>
              <a:rPr lang="en-US" altLang="en-US" sz="2000"/>
            </a:br>
            <a:r>
              <a:rPr lang="en-US" altLang="en-US" sz="2000"/>
              <a:t>		FROM		DEPARTMENT, EMPLOYEE</a:t>
            </a:r>
            <a:br>
              <a:rPr lang="en-US" altLang="en-US" sz="2000"/>
            </a:br>
            <a:r>
              <a:rPr lang="en-US" altLang="en-US" sz="2000"/>
              <a:t>		WHERE	DNUMBER=DNO</a:t>
            </a:r>
            <a:br>
              <a:rPr lang="en-US" altLang="en-US" sz="2000"/>
            </a:br>
            <a:r>
              <a:rPr lang="en-US" altLang="en-US" sz="2000"/>
              <a:t>		GROUP BY	DNAME ;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8C93395-BA1F-448C-9B6B-BD715B4CF012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8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The DEPTS_INFO table may not be up-to-date if we change the tuples in either the DEPARTMENT or the EMPLOYEE relations </a:t>
            </a:r>
            <a:r>
              <a:rPr lang="en-US" altLang="en-US" i="1"/>
              <a:t>after</a:t>
            </a:r>
            <a:r>
              <a:rPr lang="en-US" altLang="en-US"/>
              <a:t>  issuing U3B. We have to create a view (see later) to keep such a table up to date.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6DD29A9-25EE-41F7-B569-F7E66C44EDB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 TABLE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add an attribute to one of the base relations</a:t>
            </a:r>
          </a:p>
          <a:p>
            <a:pPr lvl="1">
              <a:lnSpc>
                <a:spcPct val="80000"/>
              </a:lnSpc>
            </a:pPr>
            <a:r>
              <a:rPr lang="en-US" altLang="en-US" sz="2500"/>
              <a:t>The new attribute will have NULLs in all the tuples of the relation right after the command is executed; hence, the NOT NULL constraint is not allowed  for such an attribute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 sz="2600" b="1">
                <a:solidFill>
                  <a:srgbClr val="990033"/>
                </a:solidFill>
                <a:latin typeface="Courier New" pitchFamily="71" charset="0"/>
              </a:rPr>
              <a:t>ALTER TABLE EMPLOYEE ADD JOB VARCHAR(12);</a:t>
            </a:r>
            <a:br>
              <a:rPr lang="en-US" altLang="en-US" sz="2600" b="1">
                <a:solidFill>
                  <a:srgbClr val="990033"/>
                </a:solidFill>
                <a:latin typeface="Courier New" pitchFamily="71" charset="0"/>
              </a:rPr>
            </a:br>
            <a:endParaRPr lang="en-US" altLang="en-US" sz="2600" b="1">
              <a:solidFill>
                <a:srgbClr val="990033"/>
              </a:solidFill>
              <a:latin typeface="Courier New" pitchFamily="71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The database users must still enter a value for the new attribute JOB for each EMPLOYEE tuple.</a:t>
            </a:r>
          </a:p>
          <a:p>
            <a:pPr lvl="1">
              <a:lnSpc>
                <a:spcPct val="80000"/>
              </a:lnSpc>
            </a:pPr>
            <a:r>
              <a:rPr lang="en-US" altLang="en-US" sz="2500"/>
              <a:t>This can be done using the UPDATE command.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5151D9E-F341-456A-B2A3-536FAB8B1299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800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800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Removes tuples from a relation</a:t>
            </a:r>
          </a:p>
          <a:p>
            <a:pPr lvl="1"/>
            <a:r>
              <a:rPr lang="en-US" altLang="en-US" sz="2200"/>
              <a:t>Includes a WHERE-clause to select the tuples to be deleted</a:t>
            </a:r>
          </a:p>
          <a:p>
            <a:pPr lvl="1"/>
            <a:r>
              <a:rPr lang="en-US" altLang="en-US" sz="2200"/>
              <a:t>Referential integrity should be enforced</a:t>
            </a:r>
          </a:p>
          <a:p>
            <a:pPr lvl="1"/>
            <a:r>
              <a:rPr lang="en-US" altLang="en-US" sz="2200"/>
              <a:t>Tuples are deleted from only </a:t>
            </a:r>
            <a:r>
              <a:rPr lang="en-US" altLang="en-US" sz="2200" i="1"/>
              <a:t>one table</a:t>
            </a:r>
            <a:r>
              <a:rPr lang="en-US" altLang="en-US" sz="2200"/>
              <a:t> at a time (unless CASCADE is specified on a referential integrity constraint)</a:t>
            </a:r>
          </a:p>
          <a:p>
            <a:pPr lvl="1"/>
            <a:r>
              <a:rPr lang="en-US" altLang="en-US" sz="2200"/>
              <a:t>A missing WHERE-clause specifies that </a:t>
            </a:r>
            <a:r>
              <a:rPr lang="en-US" altLang="en-US" sz="2200" i="1"/>
              <a:t>all tuples</a:t>
            </a:r>
            <a:r>
              <a:rPr lang="en-US" altLang="en-US" sz="2200"/>
              <a:t> in the relation are to be deleted; the table then becomes an empty table</a:t>
            </a:r>
          </a:p>
          <a:p>
            <a:pPr lvl="1"/>
            <a:r>
              <a:rPr lang="en-US" altLang="en-US" sz="2200"/>
              <a:t>The number of tuples deleted depends on the number of tuples in the relation that satisfy the WHERE-clause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627062B-63D3-4804-9120-0A2BDDD00865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8028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(contd.)</a:t>
            </a:r>
          </a:p>
        </p:txBody>
      </p:sp>
      <p:sp>
        <p:nvSpPr>
          <p:cNvPr id="8028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Examples: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U4A:	DELETE FROM 	EMPLOYEE</a:t>
            </a:r>
            <a:br>
              <a:rPr lang="en-US" altLang="en-US" sz="2000"/>
            </a:br>
            <a:r>
              <a:rPr lang="en-US" altLang="en-US" sz="2000"/>
              <a:t>		WHERE		LNAME='Brown’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U4B:	DELETE FROM 	EMPLOYEE</a:t>
            </a:r>
            <a:br>
              <a:rPr lang="en-US" altLang="en-US" sz="2000"/>
            </a:br>
            <a:r>
              <a:rPr lang="en-US" altLang="en-US" sz="2000"/>
              <a:t>		WHERE		SSN='123456789’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U4C:	DELETE FROM 	EMPLOYEE</a:t>
            </a:r>
            <a:br>
              <a:rPr lang="en-US" altLang="en-US" sz="2000"/>
            </a:br>
            <a:r>
              <a:rPr lang="en-US" altLang="en-US" sz="2000"/>
              <a:t>		WHERE		DNO  IN				  			(SELECT	DNUMBER</a:t>
            </a:r>
            <a:br>
              <a:rPr lang="en-US" altLang="en-US" sz="2000"/>
            </a:br>
            <a:r>
              <a:rPr lang="en-US" altLang="en-US" sz="2000"/>
              <a:t>					FROM	DEPARTMENT</a:t>
            </a:r>
            <a:br>
              <a:rPr lang="en-US" altLang="en-US" sz="2000"/>
            </a:br>
            <a:r>
              <a:rPr lang="en-US" altLang="en-US" sz="2000"/>
              <a:t>					WHERE							DNAME='Research')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U4D:	DELETE FROM 	EMPLOYEE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14B8AD8-7EDC-4D40-855A-28794C6D7795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804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</a:t>
            </a:r>
          </a:p>
        </p:txBody>
      </p:sp>
      <p:sp>
        <p:nvSpPr>
          <p:cNvPr id="8048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modify attribute values of one or more selected tuples</a:t>
            </a:r>
          </a:p>
          <a:p>
            <a:r>
              <a:rPr lang="en-US" altLang="en-US"/>
              <a:t>A WHERE-clause selects the tuples to be modified</a:t>
            </a:r>
          </a:p>
          <a:p>
            <a:r>
              <a:rPr lang="en-US" altLang="en-US"/>
              <a:t>An additional SET-clause specifies the attributes to be modified and their new values</a:t>
            </a:r>
          </a:p>
          <a:p>
            <a:r>
              <a:rPr lang="en-US" altLang="en-US"/>
              <a:t>Each command modifies tuples </a:t>
            </a:r>
            <a:r>
              <a:rPr lang="en-US" altLang="en-US" i="1"/>
              <a:t>in the same relation</a:t>
            </a:r>
          </a:p>
          <a:p>
            <a:r>
              <a:rPr lang="en-US" altLang="en-US"/>
              <a:t>Referential integrity should be enforced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A00E8CE-D16E-4C10-BFB4-70F423C80886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806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(contd.)</a:t>
            </a:r>
          </a:p>
        </p:txBody>
      </p:sp>
      <p:sp>
        <p:nvSpPr>
          <p:cNvPr id="806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Change the location and controlling department number of project number 10 to 'Bellaire' and 5, respectively.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U5:	UPDATE 	PROJECT</a:t>
            </a:r>
            <a:br>
              <a:rPr lang="en-US" altLang="en-US"/>
            </a:br>
            <a:r>
              <a:rPr lang="en-US" altLang="en-US"/>
              <a:t>		SET		PLOCATION = 'Bellaire', 					DNUM = 5</a:t>
            </a:r>
            <a:br>
              <a:rPr lang="en-US" altLang="en-US"/>
            </a:br>
            <a:r>
              <a:rPr lang="en-US" altLang="en-US"/>
              <a:t>		WHERE	PNUMBER=10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DA011DA-397B-4F14-BC84-2F1F1691333E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8089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(contd.)</a:t>
            </a:r>
          </a:p>
        </p:txBody>
      </p:sp>
      <p:sp>
        <p:nvSpPr>
          <p:cNvPr id="8089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U6:	UPDATE 	EMPLOYEE</a:t>
            </a:r>
            <a:br>
              <a:rPr lang="en-US" altLang="en-US" sz="2200"/>
            </a:br>
            <a:r>
              <a:rPr lang="en-US" altLang="en-US" sz="2200"/>
              <a:t>	SET		SALARY = SALARY *1.1</a:t>
            </a:r>
            <a:br>
              <a:rPr lang="en-US" altLang="en-US" sz="2200"/>
            </a:br>
            <a:r>
              <a:rPr lang="en-US" altLang="en-US" sz="2200"/>
              <a:t>	WHERE	DNO  IN (SELECT	DNUMBER</a:t>
            </a:r>
            <a:br>
              <a:rPr lang="en-US" altLang="en-US" sz="2200"/>
            </a:br>
            <a:r>
              <a:rPr lang="en-US" altLang="en-US" sz="2200"/>
              <a:t>			    FROM	DEPARTMENT</a:t>
            </a:r>
            <a:br>
              <a:rPr lang="en-US" altLang="en-US" sz="2200"/>
            </a:br>
            <a:r>
              <a:rPr lang="en-US" altLang="en-US" sz="2200"/>
              <a:t>			    WHERE	DNAME='Research')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In this request, the modified SALARY value depends on the original SALARY value in each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reference to the SALARY attribute on the left of = refers to the new SALARY value after modification</a:t>
            </a: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1272BA6-6B0D-4448-A488-9FD9C1A83687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of SQL Queries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query in SQL can consist of up to six clauses, but only the first two, SELECT and FROM, are mandatory. The clauses are specified in the following order: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 b="1"/>
              <a:t>SELECT		</a:t>
            </a:r>
            <a:r>
              <a:rPr lang="en-US" altLang="en-US" sz="2400"/>
              <a:t>&lt;attribute list&gt;</a:t>
            </a:r>
            <a:br>
              <a:rPr lang="en-US" altLang="en-US" sz="2400"/>
            </a:br>
            <a:r>
              <a:rPr lang="en-US" altLang="en-US" sz="2400" b="1"/>
              <a:t>FROM</a:t>
            </a:r>
            <a:r>
              <a:rPr lang="en-US" altLang="en-US" sz="2400"/>
              <a:t>		&lt;table list&gt;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WHERE</a:t>
            </a:r>
            <a:r>
              <a:rPr lang="en-US" altLang="en-US" sz="2400"/>
              <a:t>		&lt;condition&gt;]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GROUP</a:t>
            </a:r>
            <a:r>
              <a:rPr lang="en-US" altLang="en-US" sz="2400"/>
              <a:t> </a:t>
            </a:r>
            <a:r>
              <a:rPr lang="en-US" altLang="en-US" sz="2400" b="1"/>
              <a:t>BY</a:t>
            </a:r>
            <a:r>
              <a:rPr lang="en-US" altLang="en-US" sz="2400"/>
              <a:t> 	&lt;grouping attribute(s)&gt;]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HAVING</a:t>
            </a:r>
            <a:r>
              <a:rPr lang="en-US" altLang="en-US" sz="2400"/>
              <a:t>		&lt;group condition&gt;]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ORDER BY</a:t>
            </a:r>
            <a:r>
              <a:rPr lang="en-US" altLang="en-US" sz="2400"/>
              <a:t> 	&lt;attribute list&gt;]</a:t>
            </a:r>
          </a:p>
          <a:p>
            <a:r>
              <a:rPr lang="en-US" altLang="en-US" sz="2400"/>
              <a:t>There are three SQL commands to modify the database: </a:t>
            </a:r>
            <a:r>
              <a:rPr lang="en-US" altLang="en-US" sz="2400" b="1"/>
              <a:t>INSERT</a:t>
            </a:r>
            <a:r>
              <a:rPr lang="en-US" altLang="en-US" sz="2400"/>
              <a:t>, </a:t>
            </a:r>
            <a:r>
              <a:rPr lang="en-US" altLang="en-US" sz="2400" b="1"/>
              <a:t>DELETE</a:t>
            </a:r>
            <a:r>
              <a:rPr lang="en-US" altLang="en-US" sz="2400"/>
              <a:t>, and </a:t>
            </a:r>
            <a:r>
              <a:rPr lang="en-US" altLang="en-US" sz="2400" b="1"/>
              <a:t>UPDATE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703E3CC-3F3F-49EE-89E7-C1C5C5B26EA7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Added in SQL2 and SQL-99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schema</a:t>
            </a:r>
          </a:p>
          <a:p>
            <a:r>
              <a:rPr lang="en-US" altLang="en-US"/>
              <a:t>Referential integrity options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DC3EAFE-AE7E-465D-BDF3-DC4AD4FED1A6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SCHEMA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Specifies a new database schema by giving it a name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2231</TotalTime>
  <Words>3435</Words>
  <Application>Microsoft Office PowerPoint</Application>
  <PresentationFormat>Letter Paper (8.5x11 in)</PresentationFormat>
  <Paragraphs>501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Tahoma</vt:lpstr>
      <vt:lpstr>Wingdings</vt:lpstr>
      <vt:lpstr>Courier New</vt:lpstr>
      <vt:lpstr>Blends</vt:lpstr>
      <vt:lpstr>PowerPoint Presentation</vt:lpstr>
      <vt:lpstr>Chapter 8</vt:lpstr>
      <vt:lpstr>Data Definition, Constraints, and Schema Changes</vt:lpstr>
      <vt:lpstr>CREATE TABLE</vt:lpstr>
      <vt:lpstr>CREATE TABLE</vt:lpstr>
      <vt:lpstr>DROP TABLE</vt:lpstr>
      <vt:lpstr>ALTER TABLE</vt:lpstr>
      <vt:lpstr>Features Added in SQL2 and SQL-99</vt:lpstr>
      <vt:lpstr>CREATE SCHEMA</vt:lpstr>
      <vt:lpstr>REFERENTIAL INTEGRITY OPTIONS</vt:lpstr>
      <vt:lpstr>REFERENTIAL INTEGRITY OPTIONS (continued)</vt:lpstr>
      <vt:lpstr>Additional Data Types in SQL2 and SQL-99</vt:lpstr>
      <vt:lpstr>Additional Data Types in SQL2 and SQL-99 (contd.)</vt:lpstr>
      <vt:lpstr>Retrieval Queries in SQL</vt:lpstr>
      <vt:lpstr>Retrieval Queries in SQL (contd.)</vt:lpstr>
      <vt:lpstr>Retrieval Queries in SQL (contd.)</vt:lpstr>
      <vt:lpstr>Relational Database Schema--Figure 5.5  </vt:lpstr>
      <vt:lpstr>Populated Database--Fig.5.6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UNSPECIFIED  WHERE-clause</vt:lpstr>
      <vt:lpstr>UNSPECIFIED  WHERE-clause (contd.)</vt:lpstr>
      <vt:lpstr>USE OF *</vt:lpstr>
      <vt:lpstr>USE OF DISTINCT</vt:lpstr>
      <vt:lpstr>SET OPERATIONS</vt:lpstr>
      <vt:lpstr>SET OPERATIONS (contd.) </vt:lpstr>
      <vt:lpstr>NESTING OF QUERIES</vt:lpstr>
      <vt:lpstr>NESTING OF QUERIES (contd.)</vt:lpstr>
      <vt:lpstr>CORRELATED NESTED QUERIES</vt:lpstr>
      <vt:lpstr>CORRELATED NESTED QUERIES (contd.)</vt:lpstr>
      <vt:lpstr>CORRELATED NESTED QUERIES (contd.)</vt:lpstr>
      <vt:lpstr>CORRELATED NESTED QUERIES (contd.)</vt:lpstr>
      <vt:lpstr>CORRELATED NESTED QUERIES (contd.)</vt:lpstr>
      <vt:lpstr>THE EXISTS FUNCTION</vt:lpstr>
      <vt:lpstr>THE EXISTS FUNCTION (contd.)</vt:lpstr>
      <vt:lpstr>THE EXISTS FUNCTION (contd.)</vt:lpstr>
      <vt:lpstr>EXPLICIT SETS</vt:lpstr>
      <vt:lpstr>NULLS IN SQL QUERIES</vt:lpstr>
      <vt:lpstr>Joined Relations Feature  in SQL2</vt:lpstr>
      <vt:lpstr>Joined Relations Feature  in SQL2 (contd.)</vt:lpstr>
      <vt:lpstr>Joined Relations Feature  in SQL2 (contd.)</vt:lpstr>
      <vt:lpstr>Joined Relations Feature  in SQL2 (contd.)</vt:lpstr>
      <vt:lpstr>AGGREGATE FUNCTIONS</vt:lpstr>
      <vt:lpstr>AGGREGATE FUNCTIONS (contd.)</vt:lpstr>
      <vt:lpstr>AGGREGATE FUNCTIONS (contd.)</vt:lpstr>
      <vt:lpstr>GROUPING</vt:lpstr>
      <vt:lpstr>GROUPING (contd.)</vt:lpstr>
      <vt:lpstr>GROUPING (contd.)</vt:lpstr>
      <vt:lpstr>THE HAVING-CLAUSE</vt:lpstr>
      <vt:lpstr>THE HAVING-CLAUSE (contd.)</vt:lpstr>
      <vt:lpstr>SUBSTRING COMPARISON</vt:lpstr>
      <vt:lpstr>SUBSTRING COMPARISON (contd.)</vt:lpstr>
      <vt:lpstr>SUBSTRING COMPARISON (contd.)</vt:lpstr>
      <vt:lpstr>ARITHMETIC OPERATIONS</vt:lpstr>
      <vt:lpstr>ORDER BY</vt:lpstr>
      <vt:lpstr>ORDER BY (contd.)</vt:lpstr>
      <vt:lpstr>Summary of SQL Queries</vt:lpstr>
      <vt:lpstr>Summary of SQL Queries (contd.)</vt:lpstr>
      <vt:lpstr>Specifying Updates in SQL</vt:lpstr>
      <vt:lpstr>INSERT</vt:lpstr>
      <vt:lpstr>INSERT (contd.)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  <vt:lpstr>Recap of SQL Queries</vt:lpstr>
    </vt:vector>
  </TitlesOfParts>
  <Company>Copyright © 2007 Ramez Elmasri and Shamkant B. Navathe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SQL-99: SchemaDefinition, Constraints, and Queries and Views</dc:subject>
  <dc:creator>Elmasri/Navathe</dc:creator>
  <cp:lastModifiedBy>Sivajee</cp:lastModifiedBy>
  <cp:revision>88</cp:revision>
  <cp:lastPrinted>2001-11-04T00:51:13Z</cp:lastPrinted>
  <dcterms:created xsi:type="dcterms:W3CDTF">2005-02-25T19:46:41Z</dcterms:created>
  <dcterms:modified xsi:type="dcterms:W3CDTF">2021-02-16T05:46:23Z</dcterms:modified>
</cp:coreProperties>
</file>