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F80A93-DD07-4E76-8D41-CA08E0772B50}" v="4" dt="2024-11-12T16:41:01.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err="1"/>
              <a:t>likert</a:t>
            </a:r>
            <a:r>
              <a:rPr lang="en-GB"/>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a:p>
          <a:p>
            <a:r>
              <a:rPr lang="en-GB"/>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endParaRPr lang="en-GB"/>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a:t>Click to edit Master title style</a:t>
            </a:r>
            <a:endParaRPr lang="en-GB"/>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a:t>Click to edit master title</a:t>
            </a:r>
            <a:endParaRPr lang="en-GB"/>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a:t>Click to edit master title</a:t>
            </a:r>
            <a:endParaRPr lang="en-GB"/>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a:t>Click to add title.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a:t>Add Text</a:t>
            </a:r>
            <a:endParaRPr lang="en-GB"/>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a:t>Click to add title.</a:t>
            </a:r>
            <a:endParaRPr lang="en-GB"/>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GB"/>
              <a:t>Fourth level</a:t>
            </a:r>
          </a:p>
          <a:p>
            <a:pPr lvl="4"/>
            <a:r>
              <a:rPr lang="en-GB" b="1"/>
              <a:t>Fifth level</a:t>
            </a:r>
            <a:endParaRPr lang="en-GB"/>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a:t>Research Question – </a:t>
            </a:r>
            <a:br>
              <a:rPr lang="en-US"/>
            </a:br>
            <a:r>
              <a:rPr lang="en-US" sz="4000"/>
              <a:t>Tutorial Presentation for Feedback</a:t>
            </a:r>
            <a:br>
              <a:rPr lang="en-US" sz="4000"/>
            </a:br>
            <a:r>
              <a:rPr lang="en-US" sz="2200"/>
              <a:t>Date: 11/11/2024</a:t>
            </a:r>
            <a:br>
              <a:rPr lang="en-US" sz="8000"/>
            </a:br>
            <a:endParaRPr lang="en-US"/>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vert="horz" lIns="0" tIns="0" rIns="0" bIns="0" rtlCol="0" anchor="t">
            <a:noAutofit/>
          </a:bodyPr>
          <a:lstStyle/>
          <a:p>
            <a:r>
              <a:rPr lang="en-US" sz="2000"/>
              <a:t>Group Name:  A 230                                               Name of Student Presenting: Adarsh Prakash</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a:t>7COM1079-2024  Student Group No:  A 230                  Names of Student Attendees: </a:t>
            </a:r>
            <a:r>
              <a:rPr lang="en-GB" err="1"/>
              <a:t>Adarsh,Patrika,Sumanth,Venkatesh</a:t>
            </a:r>
            <a:endParaRPr lang="en-GB"/>
          </a:p>
          <a:p>
            <a:endParaRPr lang="en-GB"/>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65288" y="2019167"/>
            <a:ext cx="9758129" cy="2533167"/>
          </a:xfrm>
        </p:spPr>
        <p:txBody>
          <a:bodyPr/>
          <a:lstStyle/>
          <a:p>
            <a:endParaRPr lang="en-GB"/>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4344333" y="5549647"/>
            <a:ext cx="7176911" cy="230832"/>
          </a:xfrm>
        </p:spPr>
        <p:txBody>
          <a:bodyPr/>
          <a:lstStyle/>
          <a:p>
            <a:r>
              <a:rPr lang="en-GB" b="1">
                <a:cs typeface="Arial"/>
              </a:rPr>
              <a:t>Total rows : 5441</a:t>
            </a:r>
            <a:endParaRPr lang="en-GB" b="1"/>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a:p>
        </p:txBody>
      </p:sp>
      <p:pic>
        <p:nvPicPr>
          <p:cNvPr id="7" name="Picture 6">
            <a:extLst>
              <a:ext uri="{FF2B5EF4-FFF2-40B4-BE49-F238E27FC236}">
                <a16:creationId xmlns:a16="http://schemas.microsoft.com/office/drawing/2014/main" id="{9876E42C-4B8C-5ED9-ABC3-F51AF8572B43}"/>
              </a:ext>
            </a:extLst>
          </p:cNvPr>
          <p:cNvPicPr>
            <a:picLocks noChangeAspect="1"/>
          </p:cNvPicPr>
          <p:nvPr/>
        </p:nvPicPr>
        <p:blipFill>
          <a:blip r:embed="rId2"/>
          <a:stretch>
            <a:fillRect/>
          </a:stretch>
        </p:blipFill>
        <p:spPr>
          <a:xfrm>
            <a:off x="388711" y="353962"/>
            <a:ext cx="11213354" cy="4060723"/>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725092"/>
          </a:xfrm>
        </p:spPr>
        <p:txBody>
          <a:bodyPr vert="horz" lIns="0" tIns="0" rIns="0" bIns="0" rtlCol="0" anchor="t">
            <a:noAutofit/>
          </a:bodyPr>
          <a:lstStyle/>
          <a:p>
            <a:r>
              <a:rPr lang="en-US"/>
              <a:t>Dataset </a:t>
            </a:r>
            <a:r>
              <a:rPr lang="en-US">
                <a:solidFill>
                  <a:srgbClr val="203232"/>
                </a:solidFill>
              </a:rPr>
              <a:t>ID</a:t>
            </a:r>
            <a:r>
              <a:rPr lang="en-US" sz="1600">
                <a:solidFill>
                  <a:srgbClr val="FF0000"/>
                </a:solidFill>
              </a:rPr>
              <a:t>:   </a:t>
            </a:r>
            <a:r>
              <a:rPr lang="en-US" sz="2400">
                <a:solidFill>
                  <a:srgbClr val="FF0000"/>
                </a:solidFill>
              </a:rPr>
              <a:t>(DS201 and Shark attacks)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380651" y="791022"/>
            <a:ext cx="11192341" cy="487018"/>
          </a:xfrm>
        </p:spPr>
        <p:txBody>
          <a:bodyPr/>
          <a:lstStyle/>
          <a:p>
            <a:r>
              <a:rPr lang="en-GB"/>
              <a:t>7COM1079-2024  Student Group No:  A 230        Names of Student Group Attendees: Adarsh, Patrika, Sumanth, Venkatesh</a:t>
            </a:r>
            <a:endParaRPr lang="en-GB">
              <a:cs typeface="Arial"/>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a:t>2</a:t>
            </a:r>
            <a:endParaRPr lang="en-GB"/>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704873"/>
            <a:ext cx="10974945" cy="2955371"/>
          </a:xfrm>
        </p:spPr>
        <p:txBody>
          <a:bodyPr>
            <a:noAutofit/>
          </a:bodyPr>
          <a:lstStyle/>
          <a:p>
            <a:pPr>
              <a:lnSpc>
                <a:spcPct val="100000"/>
              </a:lnSpc>
            </a:pPr>
            <a:br>
              <a:rPr lang="en-US" sz="2400" b="0" dirty="0">
                <a:latin typeface="Calibri"/>
                <a:cs typeface="Calibri"/>
              </a:rPr>
            </a:br>
            <a:r>
              <a:rPr lang="en-US" sz="2400" b="0" dirty="0">
                <a:latin typeface="Calibri"/>
                <a:cs typeface="Calibri"/>
              </a:rPr>
              <a:t>This dataset is interesting to us because it shows  how deadly shark attacks can be among </a:t>
            </a:r>
            <a:r>
              <a:rPr lang="en-IN" sz="2400" b="0" dirty="0">
                <a:latin typeface="Calibri"/>
                <a:cs typeface="Calibri"/>
              </a:rPr>
              <a:t>humans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Country</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Nominal/categorial.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Fatal</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a:solidFill>
                  <a:srgbClr val="FF0000"/>
                </a:solidFill>
                <a:latin typeface="Calibri"/>
                <a:cs typeface="Calibri"/>
              </a:rPr>
              <a:t>Nominal/categorial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a:t>Our Research Question is</a:t>
            </a:r>
            <a:endParaRPr lang="en-GB" sz="180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PRE 7COM1079-2024  Student Group No:  A 230</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a:t>3</a:t>
            </a:r>
            <a:endParaRPr lang="en-GB"/>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fatal </a:t>
            </a:r>
            <a:r>
              <a:rPr lang="en-IE" sz="2400" b="0">
                <a:solidFill>
                  <a:srgbClr val="0070C0"/>
                </a:solidFill>
                <a:latin typeface="Calibri" panose="020F0502020204030204" pitchFamily="34" charset="0"/>
                <a:ea typeface="Calibri" panose="020F0502020204030204" pitchFamily="34" charset="0"/>
                <a:cs typeface="Times New Roman" panose="02020603050405020304" pitchFamily="18" charset="0"/>
              </a:rPr>
              <a:t>shark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a</a:t>
            </a:r>
            <a:r>
              <a:rPr lang="en-IE" sz="2400" b="0">
                <a:solidFill>
                  <a:srgbClr val="0070C0"/>
                </a:solidFill>
                <a:latin typeface="Calibri" panose="020F0502020204030204" pitchFamily="34" charset="0"/>
                <a:ea typeface="Calibri" panose="020F0502020204030204" pitchFamily="34" charset="0"/>
                <a:cs typeface="Times New Roman" panose="02020603050405020304" pitchFamily="18" charset="0"/>
              </a:rPr>
              <a:t>ttack</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b="0" dirty="0">
                <a:effectLst/>
                <a:latin typeface="Calibri" panose="020F0502020204030204" pitchFamily="34" charset="0"/>
                <a:ea typeface="Calibri" panose="020F0502020204030204" pitchFamily="34" charset="0"/>
                <a:cs typeface="Times New Roman" panose="02020603050405020304" pitchFamily="18" charset="0"/>
              </a:rPr>
              <a:t>between different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N"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countr</a:t>
            </a:r>
            <a:r>
              <a:rPr lang="en-IN"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ies</a:t>
            </a:r>
            <a:r>
              <a:rPr lang="en-GB" sz="2400" dirty="0">
                <a:effectLst/>
                <a:latin typeface="Calibri" panose="020F0502020204030204" pitchFamily="34" charset="0"/>
                <a:ea typeface="Calibri" panose="020F0502020204030204" pitchFamily="34" charset="0"/>
                <a:cs typeface="Times New Roman" panose="02020603050405020304" pitchFamily="18" charset="0"/>
              </a:rPr>
              <a:t>?</a:t>
            </a: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497335" y="992296"/>
            <a:ext cx="11051348" cy="4503935"/>
          </a:xfrm>
        </p:spPr>
        <p:txBody>
          <a:bodyPr vert="horz" lIns="0" tIns="0" rIns="0" bIns="0" rtlCol="0" anchor="t">
            <a:noAutofit/>
          </a:bodyPr>
          <a:lstStyle/>
          <a:p>
            <a:pPr>
              <a:lnSpc>
                <a:spcPct val="100000"/>
              </a:lnSpc>
            </a:pPr>
            <a:endParaRPr lang="en-GB" sz="2400" b="0" dirty="0">
              <a:latin typeface="Calibri"/>
              <a:cs typeface="Calibri"/>
            </a:endParaRPr>
          </a:p>
          <a:p>
            <a:pPr>
              <a:lnSpc>
                <a:spcPct val="100000"/>
              </a:lnSpc>
            </a:pPr>
            <a:endParaRPr lang="en-GB" sz="2400" b="0" dirty="0">
              <a:latin typeface="Calibri"/>
              <a:cs typeface="Calibri"/>
            </a:endParaRPr>
          </a:p>
          <a:p>
            <a:pPr marL="457200" indent="-457200">
              <a:lnSpc>
                <a:spcPct val="100000"/>
              </a:lnSpc>
              <a:buFont typeface="+mj-lt"/>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a:t>
            </a:r>
            <a:r>
              <a:rPr lang="en-GB" sz="2000" b="0" dirty="0">
                <a:solidFill>
                  <a:srgbClr val="FF0000"/>
                </a:solidFill>
                <a:latin typeface="Arial"/>
                <a:cs typeface="Arial"/>
              </a:rPr>
              <a:t>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 </a:t>
            </a:r>
            <a:r>
              <a:rPr lang="en-GB" sz="2000" b="0">
                <a:solidFill>
                  <a:srgbClr val="FF0000"/>
                </a:solidFill>
                <a:latin typeface="Arial"/>
                <a:cs typeface="Arial"/>
              </a:rPr>
              <a:t>of fatal </a:t>
            </a:r>
            <a:r>
              <a:rPr lang="en-GB" sz="2000" b="0" dirty="0">
                <a:solidFill>
                  <a:srgbClr val="FF0000"/>
                </a:solidFill>
                <a:latin typeface="Arial"/>
                <a:cs typeface="Arial"/>
              </a:rPr>
              <a:t>shark attack between </a:t>
            </a:r>
            <a:r>
              <a:rPr lang="en-IN" sz="2000" b="0" dirty="0">
                <a:solidFill>
                  <a:srgbClr val="FF0000"/>
                </a:solidFill>
                <a:latin typeface="Arial"/>
                <a:cs typeface="Arial"/>
              </a:rPr>
              <a:t>countries </a:t>
            </a:r>
            <a:endParaRPr lang="en-GB" sz="2000" b="0" dirty="0">
              <a:solidFill>
                <a:schemeClr val="tx1"/>
              </a:solidFill>
              <a:latin typeface="Arial"/>
              <a:cs typeface="Arial"/>
            </a:endParaRPr>
          </a:p>
          <a:p>
            <a:pPr marL="457200" indent="-457200">
              <a:lnSpc>
                <a:spcPct val="100000"/>
              </a:lnSpc>
              <a:buFont typeface="+mj-lt"/>
              <a:buAutoNum type="arabicPeriod"/>
            </a:pPr>
            <a:r>
              <a:rPr lang="en-GB" sz="2000" b="0" dirty="0">
                <a:latin typeface="Arial"/>
                <a:cs typeface="Arial"/>
              </a:rPr>
              <a:t> Alternative hypothesis (H</a:t>
            </a:r>
            <a:r>
              <a:rPr lang="en-GB" sz="2000" b="0" baseline="-25000" dirty="0">
                <a:latin typeface="Arial"/>
                <a:cs typeface="Arial"/>
              </a:rPr>
              <a:t>1</a:t>
            </a:r>
            <a:r>
              <a:rPr lang="en-GB" sz="2000" b="0" dirty="0">
                <a:latin typeface="Arial"/>
                <a:cs typeface="Arial"/>
              </a:rPr>
              <a:t>): </a:t>
            </a:r>
            <a:r>
              <a:rPr lang="en-GB" sz="2000" b="0" dirty="0">
                <a:solidFill>
                  <a:srgbClr val="FF0000"/>
                </a:solidFill>
                <a:latin typeface="Arial"/>
                <a:cs typeface="Arial"/>
              </a:rPr>
              <a:t>There is </a:t>
            </a:r>
            <a:r>
              <a:rPr lang="en-GB" sz="2000" dirty="0">
                <a:solidFill>
                  <a:srgbClr val="FF0000"/>
                </a:solidFill>
                <a:latin typeface="Arial"/>
                <a:cs typeface="Arial"/>
              </a:rPr>
              <a:t>a</a:t>
            </a:r>
            <a:r>
              <a:rPr lang="en-GB" sz="2000" b="0" dirty="0">
                <a:solidFill>
                  <a:srgbClr val="FF0000"/>
                </a:solidFill>
                <a:latin typeface="Arial"/>
                <a:cs typeface="Arial"/>
              </a:rPr>
              <a:t> difference in the proportions of fatal  shark  attack between countries</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a:t>4</a:t>
            </a:r>
            <a:endParaRPr lang="en-GB"/>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b811c71-5f49-4f3c-b53b-b703ab2d440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B575F106D1614B97A9D2A666F3D5F3" ma:contentTypeVersion="6" ma:contentTypeDescription="Create a new document." ma:contentTypeScope="" ma:versionID="46f9388dcbb81175e29e503bb6edc061">
  <xsd:schema xmlns:xsd="http://www.w3.org/2001/XMLSchema" xmlns:xs="http://www.w3.org/2001/XMLSchema" xmlns:p="http://schemas.microsoft.com/office/2006/metadata/properties" xmlns:ns3="2b811c71-5f49-4f3c-b53b-b703ab2d4401" targetNamespace="http://schemas.microsoft.com/office/2006/metadata/properties" ma:root="true" ma:fieldsID="be3505a0a2957e7a87fcd24d23073ba7" ns3:_="">
    <xsd:import namespace="2b811c71-5f49-4f3c-b53b-b703ab2d4401"/>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11c71-5f49-4f3c-b53b-b703ab2d440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2b811c71-5f49-4f3c-b53b-b703ab2d4401"/>
    <ds:schemaRef ds:uri="http://schemas.microsoft.com/office/infopath/2007/PartnerControls"/>
    <ds:schemaRef ds:uri="http://purl.org/dc/dcmitype/"/>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A1792E3-38A1-451A-B161-143CFFC31E6F}">
  <ds:schemaRefs>
    <ds:schemaRef ds:uri="2b811c71-5f49-4f3c-b53b-b703ab2d44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TotalTime>
  <Words>392</Words>
  <Application>Microsoft Office PowerPoint</Application>
  <PresentationFormat>Widescreen</PresentationFormat>
  <Paragraphs>24</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11/11/2024 </vt:lpstr>
      <vt:lpstr>PowerPoint Presentation</vt:lpstr>
      <vt:lpstr> This dataset is interesting to us because it shows  how deadly shark attacks can be among humans    Our  Independent variable is: Country                    This  Independent variable datatype is: Nominal/categorial. Our Dependent variable is: Fatal                    This Dependent variable datatype is: Nominal/categorial</vt:lpstr>
      <vt:lpstr>   Nominal vs Nominal  data (frequencies): Is there a difference in proportions of fatal shark attack between different countries?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Adarsh Prakash [Student-PECS]</cp:lastModifiedBy>
  <cp:revision>2</cp:revision>
  <dcterms:created xsi:type="dcterms:W3CDTF">2019-10-01T08:37:56Z</dcterms:created>
  <dcterms:modified xsi:type="dcterms:W3CDTF">2024-11-19T16:42:35Z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0x010100EBB575F106D1614B97A9D2A666F3D5F3</vt:lpwstr>
  </property>
</Properties>
</file>