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89" r:id="rId5"/>
    <p:sldId id="341" r:id="rId6"/>
    <p:sldId id="329" r:id="rId7"/>
    <p:sldId id="339" r:id="rId8"/>
    <p:sldId id="342" r:id="rId9"/>
    <p:sldId id="261" r:id="rId10"/>
    <p:sldId id="343" r:id="rId11"/>
    <p:sldId id="345" r:id="rId12"/>
    <p:sldId id="34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28AC7D-A3FD-4CC6-B8F5-78B8198FA04D}" v="16" dt="2024-11-17T23:36:29.277"/>
    <p1510:client id="{C0660B6E-1DF0-FBFC-C17D-BC0B2A3EBCCD}" v="476" dt="2024-11-18T01:25:04.3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19/11/2024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3T12:25:27.524"/>
    </inkml:context>
    <inkml:brush xml:id="br0">
      <inkml:brushProperty name="width" value="0.1" units="cm"/>
      <inkml:brushProperty name="height" value="0.1" units="cm"/>
      <inkml:brushProperty name="color" value="#E7122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31353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CC74A4D-E600-4B52-BF69-B8B2F0EE1375}" type="slidenum">
              <a:rPr lang="en-GB" sz="1200" b="0" strike="noStrike" spc="-1">
                <a:latin typeface="Times New Roman"/>
              </a:rPr>
              <a:t>6</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1A686-F5F4-0194-C0C3-BCA066D736C4}"/>
            </a:ext>
          </a:extLst>
        </p:cNvPr>
        <p:cNvGrpSpPr/>
        <p:nvPr/>
      </p:nvGrpSpPr>
      <p:grpSpPr>
        <a:xfrm>
          <a:off x="0" y="0"/>
          <a:ext cx="0" cy="0"/>
          <a:chOff x="0" y="0"/>
          <a:chExt cx="0" cy="0"/>
        </a:xfrm>
      </p:grpSpPr>
      <p:sp>
        <p:nvSpPr>
          <p:cNvPr id="148" name="PlaceHolder 1">
            <a:extLst>
              <a:ext uri="{FF2B5EF4-FFF2-40B4-BE49-F238E27FC236}">
                <a16:creationId xmlns:a16="http://schemas.microsoft.com/office/drawing/2014/main" id="{13D104E1-646B-F45E-3B2A-80CAA73E14E4}"/>
              </a:ext>
            </a:extLst>
          </p:cNvPr>
          <p:cNvSpPr>
            <a:spLocks noGrp="1" noRot="1" noChangeAspect="1"/>
          </p:cNvSpPr>
          <p:nvPr>
            <p:ph type="sldImg"/>
          </p:nvPr>
        </p:nvSpPr>
        <p:spPr>
          <a:xfrm>
            <a:off x="685800" y="1143000"/>
            <a:ext cx="5486400" cy="3086100"/>
          </a:xfrm>
          <a:prstGeom prst="rect">
            <a:avLst/>
          </a:prstGeom>
        </p:spPr>
      </p:sp>
      <p:sp>
        <p:nvSpPr>
          <p:cNvPr id="149" name="PlaceHolder 2">
            <a:extLst>
              <a:ext uri="{FF2B5EF4-FFF2-40B4-BE49-F238E27FC236}">
                <a16:creationId xmlns:a16="http://schemas.microsoft.com/office/drawing/2014/main" id="{4C3D5EB2-0172-0DEF-9D97-B9E6ED09FEE6}"/>
              </a:ext>
            </a:extLst>
          </p:cNvPr>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a:extLst>
              <a:ext uri="{FF2B5EF4-FFF2-40B4-BE49-F238E27FC236}">
                <a16:creationId xmlns:a16="http://schemas.microsoft.com/office/drawing/2014/main" id="{69988619-0108-45AD-FA36-459A547F3096}"/>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8</a:t>
            </a:fld>
            <a:endParaRPr lang="en-US" sz="1200" b="0" strike="noStrike" spc="-1">
              <a:latin typeface="Times New Roman"/>
            </a:endParaRPr>
          </a:p>
        </p:txBody>
      </p:sp>
    </p:spTree>
    <p:extLst>
      <p:ext uri="{BB962C8B-B14F-4D97-AF65-F5344CB8AC3E}">
        <p14:creationId xmlns:p14="http://schemas.microsoft.com/office/powerpoint/2010/main" val="4866516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a:t>Add </a:t>
            </a:r>
            <a:r>
              <a:rPr lang="en-US"/>
              <a:t>Text</a:t>
            </a:r>
            <a:endParaRPr lang="en-GB"/>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a:t>Add </a:t>
            </a:r>
            <a:r>
              <a:rPr lang="en-US"/>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a:t>Click to edit Master title style</a:t>
            </a:r>
            <a:endParaRPr lang="en-GB"/>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PRESENTATION TITLE (ADD VIA INSERT, HEADER &amp; FOOTER)</a:t>
            </a:r>
            <a:endParaRPr lang="en-GB">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a:p>
        </p:txBody>
      </p:sp>
    </p:spTree>
    <p:extLst>
      <p:ext uri="{BB962C8B-B14F-4D97-AF65-F5344CB8AC3E}">
        <p14:creationId xmlns:p14="http://schemas.microsoft.com/office/powerpoint/2010/main" val="86217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37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a:t>Click to edit master title</a:t>
            </a:r>
            <a:endParaRPr lang="en-GB"/>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a:t>
            </a:r>
            <a:endParaRPr lang="en-GB"/>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PRESENTATION TITLE (ADD VIA INSERT, HEADER &amp; FOOTER)</a:t>
            </a:r>
            <a:endParaRPr lang="en-GB">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a:t>Click to edit master title</a:t>
            </a:r>
            <a:endParaRPr lang="en-GB"/>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a:t>Add Text</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a:t>Click to add title.</a:t>
            </a:r>
            <a:endParaRPr lang="en-GB"/>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a:t>Add Text</a:t>
            </a:r>
            <a:endParaRPr lang="en-GB"/>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a:t>Click to add title.</a:t>
            </a:r>
            <a:endParaRPr lang="en-GB"/>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a:t>Add Text</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a:t>Add Text</a:t>
            </a:r>
            <a:endParaRPr lang="en-GB"/>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a:t>Add Text</a:t>
            </a:r>
            <a:endParaRPr lang="en-GB"/>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a:t>Add Text</a:t>
            </a:r>
            <a:endParaRPr lang="en-GB"/>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GB"/>
              <a:t>Fourth level</a:t>
            </a:r>
          </a:p>
          <a:p>
            <a:pPr lvl="4"/>
            <a:r>
              <a:rPr lang="en-GB" b="1"/>
              <a:t>Fifth level</a:t>
            </a:r>
            <a:endParaRPr lang="en-GB"/>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 id="2147483724" r:id="rId14"/>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a:t>Visualization and Analysis – </a:t>
            </a:r>
            <a:br>
              <a:rPr lang="en-US"/>
            </a:br>
            <a:r>
              <a:rPr lang="en-US" sz="4000"/>
              <a:t>Tutorial Presentation for Feedback</a:t>
            </a:r>
            <a:br>
              <a:rPr lang="en-US" sz="4000"/>
            </a:br>
            <a:r>
              <a:rPr lang="en-US" sz="2200"/>
              <a:t>Date: 18/11/2024</a:t>
            </a:r>
            <a:br>
              <a:rPr lang="en-US" sz="8000"/>
            </a:br>
            <a:endParaRPr lang="en-US"/>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vert="horz" lIns="0" tIns="0" rIns="0" bIns="0" rtlCol="0" anchor="t">
            <a:noAutofit/>
          </a:bodyPr>
          <a:lstStyle/>
          <a:p>
            <a:r>
              <a:rPr lang="en-US" sz="2000"/>
              <a:t>Group Id:  A230                                                  Name of Student Presenting: Adarsh Prakash</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a:t>7COM1079-2024  Student Group No: A 230                   Names of Student Attendees : Adarsh Prakash, Patrika Maity,   </a:t>
            </a:r>
          </a:p>
          <a:p>
            <a:r>
              <a:rPr lang="en-GB"/>
              <a:t>                                                                                                                Sumanth Kumar Dwaram and </a:t>
            </a:r>
            <a:r>
              <a:rPr lang="en-GB" err="1"/>
              <a:t>Pardha</a:t>
            </a:r>
            <a:r>
              <a:rPr lang="en-GB"/>
              <a:t> Venkatesh</a:t>
            </a:r>
            <a:endParaRPr lang="en-GB">
              <a:cs typeface="Arial"/>
            </a:endParaRPr>
          </a:p>
          <a:p>
            <a:endParaRPr lang="en-GB">
              <a:cs typeface="Arial"/>
            </a:endParaRPr>
          </a:p>
        </p:txBody>
      </p:sp>
      <p:sp>
        <p:nvSpPr>
          <p:cNvPr id="5" name="Slide Number Placeholder 4">
            <a:extLst>
              <a:ext uri="{FF2B5EF4-FFF2-40B4-BE49-F238E27FC236}">
                <a16:creationId xmlns:a16="http://schemas.microsoft.com/office/drawing/2014/main" id="{6B584311-58F1-BD4D-8FED-50D72C3DED34}"/>
              </a:ext>
            </a:extLst>
          </p:cNvPr>
          <p:cNvSpPr>
            <a:spLocks noGrp="1"/>
          </p:cNvSpPr>
          <p:nvPr>
            <p:ph type="sldNum" sz="quarter" idx="12"/>
          </p:nvPr>
        </p:nvSpPr>
        <p:spPr/>
        <p:txBody>
          <a:bodyPr/>
          <a:lstStyle/>
          <a:p>
            <a:fld id="{E4D355CA-84B7-41B1-B164-8BB439CC7C6B}" type="slidenum">
              <a:rPr lang="en-GB" smtClean="0"/>
              <a:pPr/>
              <a:t>1</a:t>
            </a:fld>
            <a:endParaRPr lang="en-GB"/>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31262B9-84B0-C1A5-543C-8FA0F2459C07}"/>
              </a:ext>
            </a:extLst>
          </p:cNvPr>
          <p:cNvSpPr>
            <a:spLocks noGrp="1"/>
          </p:cNvSpPr>
          <p:nvPr>
            <p:ph type="subTitle" idx="1"/>
          </p:nvPr>
        </p:nvSpPr>
        <p:spPr>
          <a:xfrm>
            <a:off x="942200" y="1355611"/>
            <a:ext cx="7200000" cy="360000"/>
          </a:xfrm>
        </p:spPr>
        <p:txBody>
          <a:bodyPr/>
          <a:lstStyle/>
          <a:p>
            <a:r>
              <a:rPr lang="en-US"/>
              <a:t>Part 1: VISUALISATION</a:t>
            </a:r>
            <a:endParaRPr lang="en-GB"/>
          </a:p>
        </p:txBody>
      </p:sp>
      <p:sp>
        <p:nvSpPr>
          <p:cNvPr id="4" name="Slide Number Placeholder 3">
            <a:extLst>
              <a:ext uri="{FF2B5EF4-FFF2-40B4-BE49-F238E27FC236}">
                <a16:creationId xmlns:a16="http://schemas.microsoft.com/office/drawing/2014/main" id="{2B0B5058-8385-6382-3B48-5ADE78EDFDAD}"/>
              </a:ext>
            </a:extLst>
          </p:cNvPr>
          <p:cNvSpPr>
            <a:spLocks noGrp="1"/>
          </p:cNvSpPr>
          <p:nvPr>
            <p:ph type="sldNum" sz="quarter" idx="12"/>
          </p:nvPr>
        </p:nvSpPr>
        <p:spPr/>
        <p:txBody>
          <a:bodyPr/>
          <a:lstStyle/>
          <a:p>
            <a:fld id="{E4D355CA-84B7-41B1-B164-8BB439CC7C6B}" type="slidenum">
              <a:rPr lang="en-GB" smtClean="0"/>
              <a:pPr/>
              <a:t>2</a:t>
            </a:fld>
            <a:endParaRPr lang="en-GB"/>
          </a:p>
        </p:txBody>
      </p:sp>
      <p:sp>
        <p:nvSpPr>
          <p:cNvPr id="5" name="Title 4">
            <a:extLst>
              <a:ext uri="{FF2B5EF4-FFF2-40B4-BE49-F238E27FC236}">
                <a16:creationId xmlns:a16="http://schemas.microsoft.com/office/drawing/2014/main" id="{A5F0AC96-5BAE-FDAC-4EAC-17779A2B0645}"/>
              </a:ext>
            </a:extLst>
          </p:cNvPr>
          <p:cNvSpPr>
            <a:spLocks noGrp="1"/>
          </p:cNvSpPr>
          <p:nvPr>
            <p:ph type="ctrTitle"/>
          </p:nvPr>
        </p:nvSpPr>
        <p:spPr>
          <a:xfrm>
            <a:off x="954201" y="2111611"/>
            <a:ext cx="10671742" cy="1963086"/>
          </a:xfrm>
        </p:spPr>
        <p:txBody>
          <a:bodyPr>
            <a:noAutofit/>
          </a:bodyPr>
          <a:lstStyle/>
          <a:p>
            <a:pPr>
              <a:lnSpc>
                <a:spcPts val="6000"/>
              </a:lnSpc>
            </a:pPr>
            <a:r>
              <a:rPr lang="en-IN" sz="2800" b="0" dirty="0">
                <a:latin typeface="Calibri"/>
                <a:cs typeface="Calibri"/>
              </a:rPr>
              <a:t> Proportion of fatal shark attack among different different countries</a:t>
            </a:r>
            <a:endParaRPr lang="en-US" sz="2800" dirty="0"/>
          </a:p>
        </p:txBody>
      </p:sp>
    </p:spTree>
    <p:extLst>
      <p:ext uri="{BB962C8B-B14F-4D97-AF65-F5344CB8AC3E}">
        <p14:creationId xmlns:p14="http://schemas.microsoft.com/office/powerpoint/2010/main" val="233914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869288" y="1290637"/>
            <a:ext cx="10110240" cy="588024"/>
          </a:xfrm>
        </p:spPr>
        <p:txBody>
          <a:bodyPr vert="horz" lIns="0" tIns="0" rIns="0" bIns="0" rtlCol="0" anchor="t">
            <a:noAutofit/>
          </a:bodyPr>
          <a:lstStyle/>
          <a:p>
            <a:r>
              <a:rPr lang="en-US" sz="2400" b="0" dirty="0">
                <a:latin typeface="Calibri"/>
                <a:cs typeface="Calibri"/>
              </a:rPr>
              <a:t>We are using the dataset</a:t>
            </a:r>
            <a:r>
              <a:rPr lang="en-US" sz="2400" b="0" dirty="0">
                <a:solidFill>
                  <a:srgbClr val="FF0000"/>
                </a:solidFill>
                <a:latin typeface="Calibri"/>
                <a:cs typeface="Calibri"/>
              </a:rPr>
              <a:t>  DS201 - shark attacks </a:t>
            </a:r>
            <a:r>
              <a:rPr lang="en-US" sz="2400" b="0" dirty="0">
                <a:solidFill>
                  <a:schemeClr val="tx1"/>
                </a:solidFill>
                <a:latin typeface="Calibri"/>
                <a:cs typeface="Calibri"/>
              </a:rPr>
              <a:t>to answer our Research Question  </a:t>
            </a:r>
            <a:r>
              <a:rPr lang="en-US" sz="2400" b="0" dirty="0">
                <a:solidFill>
                  <a:srgbClr val="FF0000"/>
                </a:solidFill>
                <a:latin typeface="Calibri"/>
                <a:cs typeface="Calibri"/>
              </a:rPr>
              <a:t>“Is there a </a:t>
            </a:r>
            <a:r>
              <a:rPr lang="en-IN" sz="2400" b="0" dirty="0">
                <a:solidFill>
                  <a:srgbClr val="FF0000"/>
                </a:solidFill>
                <a:latin typeface="Calibri"/>
                <a:cs typeface="Calibri"/>
              </a:rPr>
              <a:t>difference in proportion of fatal shark attack between different countries?</a:t>
            </a:r>
            <a:r>
              <a:rPr lang="en-US" sz="2400" b="0" dirty="0">
                <a:solidFill>
                  <a:srgbClr val="FF0000"/>
                </a:solidFill>
                <a:latin typeface="Calibri"/>
                <a:cs typeface="Calibri"/>
              </a:rPr>
              <a:t>”</a:t>
            </a:r>
            <a:r>
              <a:rPr lang="en-US" sz="2400" b="0" dirty="0">
                <a:solidFill>
                  <a:schemeClr val="tx1"/>
                </a:solidFill>
                <a:latin typeface="Calibri"/>
                <a:cs typeface="Calibri"/>
              </a:rPr>
              <a:t> </a:t>
            </a:r>
            <a:r>
              <a:rPr lang="en-US" sz="2400" baseline="30000" dirty="0">
                <a:solidFill>
                  <a:schemeClr val="tx1"/>
                </a:solidFill>
                <a:latin typeface="Calibri"/>
                <a:cs typeface="Calibri"/>
              </a:rPr>
              <a:t>1</a:t>
            </a:r>
          </a:p>
          <a:p>
            <a:br>
              <a:rPr lang="en-US" sz="2400" b="0" dirty="0">
                <a:latin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870078" y="284653"/>
            <a:ext cx="10289535" cy="766692"/>
          </a:xfrm>
        </p:spPr>
        <p:txBody>
          <a:bodyPr/>
          <a:lstStyle/>
          <a:p>
            <a:r>
              <a:rPr lang="en-GB" dirty="0"/>
              <a:t>7COM1079-2024  Student Group No:   A230                 Names of Student Group Attendees: </a:t>
            </a:r>
            <a:r>
              <a:rPr lang="en-GB" dirty="0" err="1"/>
              <a:t>Adarsh,patrika,Sumanth</a:t>
            </a:r>
            <a:r>
              <a:rPr lang="en-GB" dirty="0"/>
              <a:t> and v                                                                                                                                                   Venkatesh</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p:txBody>
          <a:bodyPr/>
          <a:lstStyle/>
          <a:p>
            <a:fld id="{E4D355CA-84B7-41B1-B164-8BB439CC7C6B}" type="slidenum">
              <a:rPr lang="en-GB" smtClean="0"/>
              <a:pPr/>
              <a:t>3</a:t>
            </a:fld>
            <a:endParaRPr lang="en-GB"/>
          </a:p>
        </p:txBody>
      </p:sp>
      <p:sp>
        <p:nvSpPr>
          <p:cNvPr id="14" name="TextBox 13">
            <a:extLst>
              <a:ext uri="{FF2B5EF4-FFF2-40B4-BE49-F238E27FC236}">
                <a16:creationId xmlns:a16="http://schemas.microsoft.com/office/drawing/2014/main" id="{0A4C457C-5DA3-C517-09E5-B11F2D78DF70}"/>
              </a:ext>
            </a:extLst>
          </p:cNvPr>
          <p:cNvSpPr txBox="1"/>
          <p:nvPr/>
        </p:nvSpPr>
        <p:spPr>
          <a:xfrm>
            <a:off x="501041" y="5085731"/>
            <a:ext cx="11690959" cy="369332"/>
          </a:xfrm>
          <a:prstGeom prst="rect">
            <a:avLst/>
          </a:prstGeom>
          <a:solidFill>
            <a:srgbClr val="FFFF00"/>
          </a:solidFill>
        </p:spPr>
        <p:txBody>
          <a:bodyPr wrap="square">
            <a:spAutoFit/>
          </a:bodyPr>
          <a:lstStyle/>
          <a:p>
            <a:endParaRPr lang="en-GB"/>
          </a:p>
        </p:txBody>
      </p:sp>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F4A00DAC-98CC-1D9A-E4A4-B99AD3FBA824}"/>
                  </a:ext>
                </a:extLst>
              </p14:cNvPr>
              <p14:cNvContentPartPr/>
              <p14:nvPr/>
            </p14:nvContentPartPr>
            <p14:xfrm>
              <a:off x="11548041" y="2705494"/>
              <a:ext cx="360" cy="360"/>
            </p14:xfrm>
          </p:contentPart>
        </mc:Choice>
        <mc:Fallback xmlns="">
          <p:pic>
            <p:nvPicPr>
              <p:cNvPr id="26" name="Ink 25">
                <a:extLst>
                  <a:ext uri="{FF2B5EF4-FFF2-40B4-BE49-F238E27FC236}">
                    <a16:creationId xmlns:a16="http://schemas.microsoft.com/office/drawing/2014/main" id="{F4A00DAC-98CC-1D9A-E4A4-B99AD3FBA824}"/>
                  </a:ext>
                </a:extLst>
              </p:cNvPr>
              <p:cNvPicPr/>
              <p:nvPr/>
            </p:nvPicPr>
            <p:blipFill>
              <a:blip r:embed="rId4"/>
              <a:stretch>
                <a:fillRect/>
              </a:stretch>
            </p:blipFill>
            <p:spPr>
              <a:xfrm>
                <a:off x="11530041" y="2687494"/>
                <a:ext cx="36000" cy="36000"/>
              </a:xfrm>
              <a:prstGeom prst="rect">
                <a:avLst/>
              </a:prstGeom>
            </p:spPr>
          </p:pic>
        </mc:Fallback>
      </mc:AlternateContent>
      <p:cxnSp>
        <p:nvCxnSpPr>
          <p:cNvPr id="30" name="Straight Arrow Connector 29">
            <a:extLst>
              <a:ext uri="{FF2B5EF4-FFF2-40B4-BE49-F238E27FC236}">
                <a16:creationId xmlns:a16="http://schemas.microsoft.com/office/drawing/2014/main" id="{A174ADF1-9076-4B41-8EBE-E2A8E1BB8369}"/>
              </a:ext>
            </a:extLst>
          </p:cNvPr>
          <p:cNvCxnSpPr/>
          <p:nvPr/>
        </p:nvCxnSpPr>
        <p:spPr>
          <a:xfrm>
            <a:off x="5268160" y="3958225"/>
            <a:ext cx="631599"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6" name="Picture 5">
            <a:extLst>
              <a:ext uri="{FF2B5EF4-FFF2-40B4-BE49-F238E27FC236}">
                <a16:creationId xmlns:a16="http://schemas.microsoft.com/office/drawing/2014/main" id="{7BB950C3-D32C-0AE9-48B4-D9BEEE925978}"/>
              </a:ext>
            </a:extLst>
          </p:cNvPr>
          <p:cNvPicPr>
            <a:picLocks noChangeAspect="1"/>
          </p:cNvPicPr>
          <p:nvPr/>
        </p:nvPicPr>
        <p:blipFill>
          <a:blip r:embed="rId5"/>
          <a:stretch>
            <a:fillRect/>
          </a:stretch>
        </p:blipFill>
        <p:spPr>
          <a:xfrm>
            <a:off x="955456" y="2161723"/>
            <a:ext cx="8964932" cy="2802487"/>
          </a:xfrm>
          <a:prstGeom prst="rect">
            <a:avLst/>
          </a:prstGeom>
        </p:spPr>
      </p:pic>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a:t>PRE 7COM1079-2022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p:txBody>
          <a:bodyPr/>
          <a:lstStyle/>
          <a:p>
            <a:fld id="{E4D355CA-84B7-41B1-B164-8BB439CC7C6B}" type="slidenum">
              <a:rPr lang="en-GB" smtClean="0"/>
              <a:pPr/>
              <a:t>4</a:t>
            </a:fld>
            <a:endParaRPr lang="en-GB"/>
          </a:p>
        </p:txBody>
      </p:sp>
      <p:pic>
        <p:nvPicPr>
          <p:cNvPr id="10" name="Picture 9" descr="A graph of a bar">
            <a:extLst>
              <a:ext uri="{FF2B5EF4-FFF2-40B4-BE49-F238E27FC236}">
                <a16:creationId xmlns:a16="http://schemas.microsoft.com/office/drawing/2014/main" id="{4BE75B05-7AB1-74F5-28BB-F90F4F81D9BA}"/>
              </a:ext>
            </a:extLst>
          </p:cNvPr>
          <p:cNvPicPr>
            <a:picLocks noChangeAspect="1"/>
          </p:cNvPicPr>
          <p:nvPr/>
        </p:nvPicPr>
        <p:blipFill>
          <a:blip r:embed="rId3"/>
          <a:stretch>
            <a:fillRect/>
          </a:stretch>
        </p:blipFill>
        <p:spPr>
          <a:xfrm>
            <a:off x="1231349" y="249600"/>
            <a:ext cx="9999302" cy="5128800"/>
          </a:xfrm>
          <a:prstGeom prst="rect">
            <a:avLst/>
          </a:prstGeom>
        </p:spPr>
      </p:pic>
    </p:spTree>
    <p:extLst>
      <p:ext uri="{BB962C8B-B14F-4D97-AF65-F5344CB8AC3E}">
        <p14:creationId xmlns:p14="http://schemas.microsoft.com/office/powerpoint/2010/main" val="360814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BCDAA3-A3AD-A880-5E9C-0E1ABBC0A463}"/>
              </a:ext>
            </a:extLst>
          </p:cNvPr>
          <p:cNvSpPr>
            <a:spLocks noGrp="1"/>
          </p:cNvSpPr>
          <p:nvPr>
            <p:ph type="subTitle" idx="1"/>
          </p:nvPr>
        </p:nvSpPr>
        <p:spPr>
          <a:xfrm>
            <a:off x="954000" y="1698171"/>
            <a:ext cx="10285200" cy="551829"/>
          </a:xfrm>
        </p:spPr>
        <p:txBody>
          <a:bodyPr/>
          <a:lstStyle/>
          <a:p>
            <a:r>
              <a:rPr lang="en-US"/>
              <a:t>Part 2: Analysis (building on your Visualizations)</a:t>
            </a:r>
            <a:endParaRPr lang="en-GB"/>
          </a:p>
        </p:txBody>
      </p:sp>
      <p:sp>
        <p:nvSpPr>
          <p:cNvPr id="3" name="Footer Placeholder 2">
            <a:extLst>
              <a:ext uri="{FF2B5EF4-FFF2-40B4-BE49-F238E27FC236}">
                <a16:creationId xmlns:a16="http://schemas.microsoft.com/office/drawing/2014/main" id="{0287CE03-B588-8643-02BA-1E1B72567176}"/>
              </a:ext>
            </a:extLst>
          </p:cNvPr>
          <p:cNvSpPr>
            <a:spLocks noGrp="1"/>
          </p:cNvSpPr>
          <p:nvPr>
            <p:ph type="ftr" sz="quarter" idx="11"/>
          </p:nvPr>
        </p:nvSpPr>
        <p:spPr/>
        <p:txBody>
          <a:bodyPr/>
          <a:lstStyle/>
          <a:p>
            <a:r>
              <a:rPr lang="en-GB"/>
              <a:t>PRESENTATION TITLE (ADD VIA INSERT, HEADER &amp; FOOTER)</a:t>
            </a:r>
          </a:p>
        </p:txBody>
      </p:sp>
      <p:sp>
        <p:nvSpPr>
          <p:cNvPr id="4" name="Slide Number Placeholder 3">
            <a:extLst>
              <a:ext uri="{FF2B5EF4-FFF2-40B4-BE49-F238E27FC236}">
                <a16:creationId xmlns:a16="http://schemas.microsoft.com/office/drawing/2014/main" id="{953BD585-11D8-30FD-4A30-9F1639F0D149}"/>
              </a:ext>
            </a:extLst>
          </p:cNvPr>
          <p:cNvSpPr>
            <a:spLocks noGrp="1"/>
          </p:cNvSpPr>
          <p:nvPr>
            <p:ph type="sldNum" sz="quarter" idx="12"/>
          </p:nvPr>
        </p:nvSpPr>
        <p:spPr/>
        <p:txBody>
          <a:bodyPr/>
          <a:lstStyle/>
          <a:p>
            <a:fld id="{E4D355CA-84B7-41B1-B164-8BB439CC7C6B}" type="slidenum">
              <a:rPr lang="en-GB" smtClean="0"/>
              <a:pPr/>
              <a:t>5</a:t>
            </a:fld>
            <a:endParaRPr lang="en-GB"/>
          </a:p>
        </p:txBody>
      </p:sp>
    </p:spTree>
    <p:extLst>
      <p:ext uri="{BB962C8B-B14F-4D97-AF65-F5344CB8AC3E}">
        <p14:creationId xmlns:p14="http://schemas.microsoft.com/office/powerpoint/2010/main" val="177132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7"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8"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9"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30" name="TextShape 5"/>
          <p:cNvSpPr txBox="1"/>
          <p:nvPr/>
        </p:nvSpPr>
        <p:spPr>
          <a:xfrm>
            <a:off x="385920" y="118753"/>
            <a:ext cx="7534922" cy="1383887"/>
          </a:xfrm>
          <a:prstGeom prst="rect">
            <a:avLst/>
          </a:prstGeom>
          <a:noFill/>
          <a:ln>
            <a:noFill/>
          </a:ln>
        </p:spPr>
        <p:txBody>
          <a:bodyPr anchor="ctr">
            <a:normAutofit fontScale="40000" lnSpcReduction="20000"/>
          </a:bodyPr>
          <a:lstStyle/>
          <a:p>
            <a:pPr>
              <a:lnSpc>
                <a:spcPct val="110000"/>
              </a:lnSpc>
            </a:pPr>
            <a:r>
              <a:rPr lang="en-US" sz="4000" b="0" strike="noStrike" dirty="0">
                <a:solidFill>
                  <a:srgbClr val="FFFFFF"/>
                </a:solidFill>
                <a:latin typeface="Arial"/>
              </a:rPr>
              <a:t>Here is a table (matrix/cross tabulation) showing our dependent variable as rows, and our independent variable as columns.  We have at least two values for both variables that are independent of each other (no overlap).  </a:t>
            </a:r>
          </a:p>
          <a:p>
            <a:pPr>
              <a:lnSpc>
                <a:spcPct val="110000"/>
              </a:lnSpc>
            </a:pPr>
            <a:br>
              <a:rPr dirty="0"/>
            </a:br>
            <a:endParaRPr lang="en-US" sz="2400" b="0" strike="noStrike" spc="-1" dirty="0">
              <a:solidFill>
                <a:srgbClr val="203232"/>
              </a:solidFill>
              <a:latin typeface="Arial"/>
            </a:endParaRPr>
          </a:p>
        </p:txBody>
      </p:sp>
      <p:sp>
        <p:nvSpPr>
          <p:cNvPr id="131" name="TextShape 6"/>
          <p:cNvSpPr txBox="1"/>
          <p:nvPr/>
        </p:nvSpPr>
        <p:spPr>
          <a:xfrm>
            <a:off x="8370720" y="350280"/>
            <a:ext cx="3233160" cy="873360"/>
          </a:xfrm>
          <a:prstGeom prst="rect">
            <a:avLst/>
          </a:prstGeom>
          <a:noFill/>
          <a:ln>
            <a:noFill/>
          </a:ln>
        </p:spPr>
        <p:txBody>
          <a:bodyPr anchor="ctr">
            <a:noAutofit/>
          </a:bodyPr>
          <a:lstStyle/>
          <a:p>
            <a:pPr>
              <a:lnSpc>
                <a:spcPct val="90000"/>
              </a:lnSpc>
              <a:spcBef>
                <a:spcPts val="1001"/>
              </a:spcBef>
              <a:spcAft>
                <a:spcPts val="992"/>
              </a:spcAft>
              <a:tabLst>
                <a:tab pos="0" algn="l"/>
              </a:tabLst>
            </a:pPr>
            <a:r>
              <a:rPr lang="en-US" sz="3200" b="1" strike="noStrike" spc="-100">
                <a:solidFill>
                  <a:srgbClr val="FFFFFF"/>
                </a:solidFill>
                <a:latin typeface="Arial"/>
              </a:rPr>
              <a:t>Our RQ is about Differences in proportions</a:t>
            </a:r>
            <a:endParaRPr lang="en-US" sz="3200" b="0" strike="noStrike" spc="-1">
              <a:latin typeface="Arial"/>
            </a:endParaRPr>
          </a:p>
        </p:txBody>
      </p:sp>
      <p:sp>
        <p:nvSpPr>
          <p:cNvPr id="132"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5783AF93-FAFA-4E86-B9B0-359A2F820963}" type="slidenum">
              <a:rPr lang="en-US" sz="1100" b="1" strike="noStrike" spc="-1">
                <a:solidFill>
                  <a:srgbClr val="7DABAB"/>
                </a:solidFill>
                <a:latin typeface="Arial"/>
              </a:rPr>
              <a:t>6</a:t>
            </a:fld>
            <a:endParaRPr lang="en-US" sz="1100" b="0" strike="noStrike" spc="-1">
              <a:latin typeface="Times New Roman"/>
            </a:endParaRPr>
          </a:p>
        </p:txBody>
      </p:sp>
      <p:sp>
        <p:nvSpPr>
          <p:cNvPr id="134" name="CustomShape 9"/>
          <p:cNvSpPr/>
          <p:nvPr/>
        </p:nvSpPr>
        <p:spPr>
          <a:xfrm>
            <a:off x="946800" y="5679360"/>
            <a:ext cx="106419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GB" sz="1800" b="0" strike="noStrike" spc="-1" dirty="0">
              <a:latin typeface="Arial"/>
              <a:cs typeface="Arial"/>
            </a:endParaRPr>
          </a:p>
        </p:txBody>
      </p:sp>
      <p:graphicFrame>
        <p:nvGraphicFramePr>
          <p:cNvPr id="4" name="Table 3">
            <a:extLst>
              <a:ext uri="{FF2B5EF4-FFF2-40B4-BE49-F238E27FC236}">
                <a16:creationId xmlns:a16="http://schemas.microsoft.com/office/drawing/2014/main" id="{6DFC08CA-B52F-5DDE-67D3-06006E36D90B}"/>
              </a:ext>
            </a:extLst>
          </p:cNvPr>
          <p:cNvGraphicFramePr>
            <a:graphicFrameLocks noGrp="1"/>
          </p:cNvGraphicFramePr>
          <p:nvPr>
            <p:extLst>
              <p:ext uri="{D42A27DB-BD31-4B8C-83A1-F6EECF244321}">
                <p14:modId xmlns:p14="http://schemas.microsoft.com/office/powerpoint/2010/main" val="4194748902"/>
              </p:ext>
            </p:extLst>
          </p:nvPr>
        </p:nvGraphicFramePr>
        <p:xfrm>
          <a:off x="121380" y="2252283"/>
          <a:ext cx="12016405" cy="2813304"/>
        </p:xfrm>
        <a:graphic>
          <a:graphicData uri="http://schemas.openxmlformats.org/drawingml/2006/table">
            <a:tbl>
              <a:tblPr firstRow="1" firstCol="1" bandRow="1">
                <a:tableStyleId>{5C22544A-7EE6-4342-B048-85BDC9FD1C3A}</a:tableStyleId>
              </a:tblPr>
              <a:tblGrid>
                <a:gridCol w="805647">
                  <a:extLst>
                    <a:ext uri="{9D8B030D-6E8A-4147-A177-3AD203B41FA5}">
                      <a16:colId xmlns:a16="http://schemas.microsoft.com/office/drawing/2014/main" val="3450445446"/>
                    </a:ext>
                  </a:extLst>
                </a:gridCol>
                <a:gridCol w="724279">
                  <a:extLst>
                    <a:ext uri="{9D8B030D-6E8A-4147-A177-3AD203B41FA5}">
                      <a16:colId xmlns:a16="http://schemas.microsoft.com/office/drawing/2014/main" val="1831884698"/>
                    </a:ext>
                  </a:extLst>
                </a:gridCol>
                <a:gridCol w="1133131">
                  <a:extLst>
                    <a:ext uri="{9D8B030D-6E8A-4147-A177-3AD203B41FA5}">
                      <a16:colId xmlns:a16="http://schemas.microsoft.com/office/drawing/2014/main" val="2956454412"/>
                    </a:ext>
                  </a:extLst>
                </a:gridCol>
                <a:gridCol w="1226554">
                  <a:extLst>
                    <a:ext uri="{9D8B030D-6E8A-4147-A177-3AD203B41FA5}">
                      <a16:colId xmlns:a16="http://schemas.microsoft.com/office/drawing/2014/main" val="1803586151"/>
                    </a:ext>
                  </a:extLst>
                </a:gridCol>
                <a:gridCol w="1122081">
                  <a:extLst>
                    <a:ext uri="{9D8B030D-6E8A-4147-A177-3AD203B41FA5}">
                      <a16:colId xmlns:a16="http://schemas.microsoft.com/office/drawing/2014/main" val="493153250"/>
                    </a:ext>
                  </a:extLst>
                </a:gridCol>
                <a:gridCol w="1141167">
                  <a:extLst>
                    <a:ext uri="{9D8B030D-6E8A-4147-A177-3AD203B41FA5}">
                      <a16:colId xmlns:a16="http://schemas.microsoft.com/office/drawing/2014/main" val="3694184404"/>
                    </a:ext>
                  </a:extLst>
                </a:gridCol>
                <a:gridCol w="858888">
                  <a:extLst>
                    <a:ext uri="{9D8B030D-6E8A-4147-A177-3AD203B41FA5}">
                      <a16:colId xmlns:a16="http://schemas.microsoft.com/office/drawing/2014/main" val="1355083986"/>
                    </a:ext>
                  </a:extLst>
                </a:gridCol>
                <a:gridCol w="1032676">
                  <a:extLst>
                    <a:ext uri="{9D8B030D-6E8A-4147-A177-3AD203B41FA5}">
                      <a16:colId xmlns:a16="http://schemas.microsoft.com/office/drawing/2014/main" val="1528958911"/>
                    </a:ext>
                  </a:extLst>
                </a:gridCol>
                <a:gridCol w="957334">
                  <a:extLst>
                    <a:ext uri="{9D8B030D-6E8A-4147-A177-3AD203B41FA5}">
                      <a16:colId xmlns:a16="http://schemas.microsoft.com/office/drawing/2014/main" val="3521875869"/>
                    </a:ext>
                  </a:extLst>
                </a:gridCol>
                <a:gridCol w="739347">
                  <a:extLst>
                    <a:ext uri="{9D8B030D-6E8A-4147-A177-3AD203B41FA5}">
                      <a16:colId xmlns:a16="http://schemas.microsoft.com/office/drawing/2014/main" val="1954079174"/>
                    </a:ext>
                  </a:extLst>
                </a:gridCol>
                <a:gridCol w="742361">
                  <a:extLst>
                    <a:ext uri="{9D8B030D-6E8A-4147-A177-3AD203B41FA5}">
                      <a16:colId xmlns:a16="http://schemas.microsoft.com/office/drawing/2014/main" val="90813027"/>
                    </a:ext>
                  </a:extLst>
                </a:gridCol>
                <a:gridCol w="808661">
                  <a:extLst>
                    <a:ext uri="{9D8B030D-6E8A-4147-A177-3AD203B41FA5}">
                      <a16:colId xmlns:a16="http://schemas.microsoft.com/office/drawing/2014/main" val="1386877386"/>
                    </a:ext>
                  </a:extLst>
                </a:gridCol>
                <a:gridCol w="724279">
                  <a:extLst>
                    <a:ext uri="{9D8B030D-6E8A-4147-A177-3AD203B41FA5}">
                      <a16:colId xmlns:a16="http://schemas.microsoft.com/office/drawing/2014/main" val="790570736"/>
                    </a:ext>
                  </a:extLst>
                </a:gridCol>
              </a:tblGrid>
              <a:tr h="937768">
                <a:tc>
                  <a:txBody>
                    <a:bodyPr/>
                    <a:lstStyle/>
                    <a:p>
                      <a:pPr algn="ct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Status (%)</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ct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USA</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ct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BAHAMAS</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ct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AUSTRALIA</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ct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ENGLAND</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ct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BERMUDA</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ct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BRAZIL</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ct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CROATIA</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ct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MEXICO</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ct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CUBA</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ct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INDIA</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ct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EGYPT</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ct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FIJI</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extLst>
                  <a:ext uri="{0D108BD9-81ED-4DB2-BD59-A6C34878D82A}">
                    <a16:rowId xmlns:a16="http://schemas.microsoft.com/office/drawing/2014/main" val="41484951"/>
                  </a:ext>
                </a:extLst>
              </a:tr>
              <a:tr h="937768">
                <a:tc>
                  <a:txBody>
                    <a:bodyPr/>
                    <a:lstStyle/>
                    <a:p>
                      <a:pPr algn="l"/>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N (%)</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49EDD"/>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88.26</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49EDD"/>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88.12</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49EDD"/>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72.99</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49EDD"/>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84.21</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49EDD"/>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80</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49EDD"/>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60.4</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49EDD"/>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40</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49EDD"/>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46.99</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49EDD"/>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41.46</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49EDD"/>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40.63</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49EDD"/>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61.76</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49EDD"/>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63.93</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49EDD"/>
                    </a:solidFill>
                  </a:tcPr>
                </a:tc>
                <a:extLst>
                  <a:ext uri="{0D108BD9-81ED-4DB2-BD59-A6C34878D82A}">
                    <a16:rowId xmlns:a16="http://schemas.microsoft.com/office/drawing/2014/main" val="2645599540"/>
                  </a:ext>
                </a:extLst>
              </a:tr>
              <a:tr h="937768">
                <a:tc>
                  <a:txBody>
                    <a:bodyPr/>
                    <a:lstStyle/>
                    <a:p>
                      <a:pPr algn="l"/>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Y (%)</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11.74</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11.88</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27.01</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15.79</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20</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39.6</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60</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53.01</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58.54</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59.38</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38.24</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tc>
                  <a:txBody>
                    <a:bodyPr/>
                    <a:lstStyle/>
                    <a:p>
                      <a:pPr algn="r"/>
                      <a:r>
                        <a:rPr lang="en-US"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36.07</a:t>
                      </a:r>
                      <a:endParaRPr lang="en-US">
                        <a:effectLst/>
                      </a:endParaRPr>
                    </a:p>
                  </a:txBody>
                  <a:tcPr marL="68580" marR="68580" marT="9525" marB="95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CEEF"/>
                    </a:solidFill>
                  </a:tcPr>
                </a:tc>
                <a:extLst>
                  <a:ext uri="{0D108BD9-81ED-4DB2-BD59-A6C34878D82A}">
                    <a16:rowId xmlns:a16="http://schemas.microsoft.com/office/drawing/2014/main" val="284406016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024D7E1B-35D1-9274-F28E-EFBDDC59CE66}"/>
              </a:ext>
            </a:extLst>
          </p:cNvPr>
          <p:cNvSpPr>
            <a:spLocks noChangeArrowheads="1"/>
          </p:cNvSpPr>
          <p:nvPr/>
        </p:nvSpPr>
        <p:spPr bwMode="auto">
          <a:xfrm>
            <a:off x="838200" y="5074805"/>
            <a:ext cx="10515600" cy="150588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lnSpc>
                <a:spcPct val="90000"/>
              </a:lnSpc>
              <a:spcBef>
                <a:spcPct val="0"/>
              </a:spcBef>
              <a:spcAft>
                <a:spcPts val="600"/>
              </a:spcAft>
              <a:buClrTx/>
              <a:buSzTx/>
              <a:tabLst/>
            </a:pPr>
            <a:r>
              <a:rPr kumimoji="0" lang="en-US" altLang="en-US" sz="2400" b="0" i="0" u="none" strike="noStrike" kern="1200" cap="none" normalizeH="0" baseline="0" dirty="0">
                <a:ln>
                  <a:noFill/>
                </a:ln>
                <a:effectLst/>
                <a:latin typeface="+mj-lt"/>
                <a:ea typeface="+mj-ea"/>
                <a:cs typeface="+mj-cs"/>
              </a:rPr>
              <a:t>Pearson's Chi-squared test data: </a:t>
            </a:r>
          </a:p>
          <a:p>
            <a:pPr marL="0" marR="0" lvl="0" indent="0" fontAlgn="base">
              <a:lnSpc>
                <a:spcPct val="90000"/>
              </a:lnSpc>
              <a:spcBef>
                <a:spcPct val="0"/>
              </a:spcBef>
              <a:spcAft>
                <a:spcPts val="600"/>
              </a:spcAft>
              <a:buClrTx/>
              <a:buSzTx/>
              <a:tabLst/>
            </a:pPr>
            <a:r>
              <a:rPr kumimoji="0" lang="en-US" altLang="en-US" sz="2400" b="0" i="0" u="none" strike="noStrike" kern="1200" cap="none" normalizeH="0" baseline="0" dirty="0" err="1">
                <a:ln>
                  <a:noFill/>
                </a:ln>
                <a:effectLst/>
                <a:latin typeface="+mj-lt"/>
                <a:ea typeface="+mj-ea"/>
                <a:cs typeface="+mj-cs"/>
              </a:rPr>
              <a:t>sper_sorted</a:t>
            </a:r>
            <a:r>
              <a:rPr kumimoji="0" lang="en-US" altLang="en-US" sz="2400" b="0" i="0" u="none" strike="noStrike" kern="1200" cap="none" normalizeH="0" baseline="0" dirty="0">
                <a:ln>
                  <a:noFill/>
                </a:ln>
                <a:effectLst/>
                <a:latin typeface="+mj-lt"/>
                <a:ea typeface="+mj-ea"/>
                <a:cs typeface="+mj-cs"/>
              </a:rPr>
              <a:t> X-squared = 302.42, </a:t>
            </a:r>
            <a:r>
              <a:rPr kumimoji="0" lang="en-US" altLang="en-US" sz="2400" b="0" i="0" u="none" strike="noStrike" kern="1200" cap="none" normalizeH="0" baseline="0" dirty="0" err="1">
                <a:ln>
                  <a:noFill/>
                </a:ln>
                <a:effectLst/>
                <a:latin typeface="+mj-lt"/>
                <a:ea typeface="+mj-ea"/>
                <a:cs typeface="+mj-cs"/>
              </a:rPr>
              <a:t>df</a:t>
            </a:r>
            <a:r>
              <a:rPr kumimoji="0" lang="en-US" altLang="en-US" sz="2400" b="0" i="0" u="none" strike="noStrike" kern="1200" cap="none" normalizeH="0" baseline="0" dirty="0">
                <a:ln>
                  <a:noFill/>
                </a:ln>
                <a:effectLst/>
                <a:latin typeface="+mj-lt"/>
                <a:ea typeface="+mj-ea"/>
                <a:cs typeface="+mj-cs"/>
              </a:rPr>
              <a:t> = 28, p-value &lt; 2.2e-16 </a:t>
            </a:r>
          </a:p>
        </p:txBody>
      </p:sp>
      <p:pic>
        <p:nvPicPr>
          <p:cNvPr id="2" name="Picture 1" descr="A screenshot of a computer code&#10;&#10;Description automatically generated">
            <a:extLst>
              <a:ext uri="{FF2B5EF4-FFF2-40B4-BE49-F238E27FC236}">
                <a16:creationId xmlns:a16="http://schemas.microsoft.com/office/drawing/2014/main" id="{ED6F7824-CEBE-BCB6-D9C1-4B602747D8AB}"/>
              </a:ext>
            </a:extLst>
          </p:cNvPr>
          <p:cNvPicPr>
            <a:picLocks noChangeAspect="1"/>
          </p:cNvPicPr>
          <p:nvPr/>
        </p:nvPicPr>
        <p:blipFill>
          <a:blip r:embed="rId2"/>
          <a:stretch>
            <a:fillRect/>
          </a:stretch>
        </p:blipFill>
        <p:spPr>
          <a:xfrm>
            <a:off x="1102177" y="1011426"/>
            <a:ext cx="8214592" cy="4066303"/>
          </a:xfrm>
          <a:prstGeom prst="rect">
            <a:avLst/>
          </a:prstGeom>
        </p:spPr>
      </p:pic>
      <p:sp>
        <p:nvSpPr>
          <p:cNvPr id="5" name="TextBox 4">
            <a:extLst>
              <a:ext uri="{FF2B5EF4-FFF2-40B4-BE49-F238E27FC236}">
                <a16:creationId xmlns:a16="http://schemas.microsoft.com/office/drawing/2014/main" id="{353776D4-AE0D-1C09-0A0C-719DB1CDACD7}"/>
              </a:ext>
            </a:extLst>
          </p:cNvPr>
          <p:cNvSpPr txBox="1"/>
          <p:nvPr/>
        </p:nvSpPr>
        <p:spPr>
          <a:xfrm>
            <a:off x="701834" y="445361"/>
            <a:ext cx="9457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cs typeface="Arial"/>
              </a:rPr>
              <a:t>R Script and Results (For ALL types of test) – The Analysis</a:t>
            </a:r>
            <a:endParaRPr lang="en-US" sz="2400"/>
          </a:p>
        </p:txBody>
      </p:sp>
    </p:spTree>
    <p:extLst>
      <p:ext uri="{BB962C8B-B14F-4D97-AF65-F5344CB8AC3E}">
        <p14:creationId xmlns:p14="http://schemas.microsoft.com/office/powerpoint/2010/main" val="2242362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2FD8B-39CD-429D-5C08-E63CA5F0A383}"/>
            </a:ext>
          </a:extLst>
        </p:cNvPr>
        <p:cNvGrpSpPr/>
        <p:nvPr/>
      </p:nvGrpSpPr>
      <p:grpSpPr>
        <a:xfrm>
          <a:off x="0" y="0"/>
          <a:ext cx="0" cy="0"/>
          <a:chOff x="0" y="0"/>
          <a:chExt cx="0" cy="0"/>
        </a:xfrm>
      </p:grpSpPr>
      <p:sp>
        <p:nvSpPr>
          <p:cNvPr id="135" name="TextShape 1">
            <a:extLst>
              <a:ext uri="{FF2B5EF4-FFF2-40B4-BE49-F238E27FC236}">
                <a16:creationId xmlns:a16="http://schemas.microsoft.com/office/drawing/2014/main" id="{63ED725A-2E2C-2006-7727-99766AA7710B}"/>
              </a:ext>
            </a:extLst>
          </p:cNvPr>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a:extLst>
              <a:ext uri="{FF2B5EF4-FFF2-40B4-BE49-F238E27FC236}">
                <a16:creationId xmlns:a16="http://schemas.microsoft.com/office/drawing/2014/main" id="{FC474EEE-B875-833B-E9B8-A6011CF9D909}"/>
              </a:ext>
            </a:extLst>
          </p:cNvPr>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8</a:t>
            </a:fld>
            <a:endParaRPr lang="en-US" sz="1500" b="0" strike="noStrike" spc="-1">
              <a:latin typeface="Times New Roman"/>
            </a:endParaRPr>
          </a:p>
        </p:txBody>
      </p:sp>
      <p:sp>
        <p:nvSpPr>
          <p:cNvPr id="137" name="TextShape 3">
            <a:extLst>
              <a:ext uri="{FF2B5EF4-FFF2-40B4-BE49-F238E27FC236}">
                <a16:creationId xmlns:a16="http://schemas.microsoft.com/office/drawing/2014/main" id="{2E66615C-21AB-A97C-5438-2E5C15658F19}"/>
              </a:ext>
            </a:extLst>
          </p:cNvPr>
          <p:cNvSpPr txBox="1"/>
          <p:nvPr/>
        </p:nvSpPr>
        <p:spPr>
          <a:xfrm>
            <a:off x="952919" y="385588"/>
            <a:ext cx="10815527" cy="667800"/>
          </a:xfrm>
          <a:prstGeom prst="rect">
            <a:avLst/>
          </a:prstGeom>
          <a:solidFill>
            <a:srgbClr val="FFFFFF"/>
          </a:solidFill>
          <a:ln>
            <a:noFill/>
          </a:ln>
        </p:spPr>
        <p:txBody>
          <a:bodyPr lIns="0" tIns="0" rIns="0" bIns="0" anchor="t">
            <a:noAutofit/>
          </a:bodyPr>
          <a:lstStyle/>
          <a:p>
            <a:pPr>
              <a:lnSpc>
                <a:spcPct val="100000"/>
              </a:lnSpc>
              <a:spcAft>
                <a:spcPts val="992"/>
              </a:spcAft>
              <a:tabLst>
                <a:tab pos="0" algn="l"/>
              </a:tabLst>
            </a:pPr>
            <a:r>
              <a:rPr lang="en-GB" sz="3600" b="1" strike="noStrike" spc="-100">
                <a:solidFill>
                  <a:srgbClr val="203232"/>
                </a:solidFill>
                <a:latin typeface="Arial"/>
              </a:rPr>
              <a:t> Results  (For ALL types of test) – The Analysis</a:t>
            </a:r>
            <a:endParaRPr lang="en-US" sz="3600" b="1" strike="noStrike" spc="-1">
              <a:latin typeface="Arial"/>
            </a:endParaRPr>
          </a:p>
          <a:p>
            <a:pPr>
              <a:lnSpc>
                <a:spcPct val="100000"/>
              </a:lnSpc>
              <a:spcAft>
                <a:spcPts val="992"/>
              </a:spcAft>
              <a:tabLst>
                <a:tab pos="0" algn="l"/>
              </a:tabLst>
            </a:pPr>
            <a:endParaRPr lang="en-US" sz="2400" b="0" strike="noStrike" spc="-1">
              <a:latin typeface="Arial"/>
            </a:endParaRPr>
          </a:p>
        </p:txBody>
      </p:sp>
      <p:sp>
        <p:nvSpPr>
          <p:cNvPr id="2" name="TextBox 1">
            <a:extLst>
              <a:ext uri="{FF2B5EF4-FFF2-40B4-BE49-F238E27FC236}">
                <a16:creationId xmlns:a16="http://schemas.microsoft.com/office/drawing/2014/main" id="{F2A4ACCB-BA53-995E-A8E2-3CB8E37CDBBA}"/>
              </a:ext>
            </a:extLst>
          </p:cNvPr>
          <p:cNvSpPr txBox="1"/>
          <p:nvPr/>
        </p:nvSpPr>
        <p:spPr>
          <a:xfrm>
            <a:off x="701458" y="1671663"/>
            <a:ext cx="11066988" cy="4647426"/>
          </a:xfrm>
          <a:prstGeom prst="rect">
            <a:avLst/>
          </a:prstGeom>
          <a:solidFill>
            <a:schemeClr val="bg1"/>
          </a:solidFill>
        </p:spPr>
        <p:txBody>
          <a:bodyPr wrap="square" lIns="91440" tIns="45720" rIns="91440" bIns="45720" rtlCol="0" anchor="t">
            <a:spAutoFit/>
          </a:bodyPr>
          <a:lstStyle/>
          <a:p>
            <a:pPr marL="285750" indent="-285750">
              <a:buFont typeface="Arial" panose="020B0604020202020204" pitchFamily="34" charset="0"/>
              <a:buChar char="•"/>
            </a:pPr>
            <a:r>
              <a:rPr lang="en-GB" sz="2800"/>
              <a:t>P value is less than 2.2e -16</a:t>
            </a:r>
          </a:p>
          <a:p>
            <a:pPr marL="285750" indent="-285750">
              <a:buFont typeface="Arial" panose="020B0604020202020204" pitchFamily="34" charset="0"/>
              <a:buChar char="•"/>
            </a:pPr>
            <a:r>
              <a:rPr lang="en-GB" sz="2800"/>
              <a:t>The result is statistically significant</a:t>
            </a:r>
            <a:endParaRPr lang="en-GB" sz="2800">
              <a:cs typeface="Arial"/>
            </a:endParaRPr>
          </a:p>
          <a:p>
            <a:pPr marL="285750" indent="-285750">
              <a:buFont typeface="Arial" panose="020B0604020202020204" pitchFamily="34" charset="0"/>
              <a:buChar char="•"/>
            </a:pPr>
            <a:r>
              <a:rPr lang="en-GB" sz="2800"/>
              <a:t>we reject the null </a:t>
            </a:r>
            <a:r>
              <a:rPr lang="en-IN" sz="2800"/>
              <a:t>hypothesis</a:t>
            </a:r>
            <a:endParaRPr lang="en-IN" sz="2800">
              <a:cs typeface="Arial"/>
            </a:endParaRPr>
          </a:p>
          <a:p>
            <a:pPr marL="285750" indent="-285750">
              <a:buFont typeface="Arial" panose="020B0604020202020204" pitchFamily="34" charset="0"/>
              <a:buChar char="•"/>
            </a:pPr>
            <a:r>
              <a:rPr lang="en-GB" sz="2800"/>
              <a:t>Countries like the USA, Bahamas, England, and Spain have higher fatality rates compared to countries like Mexico, Jamaica, Cuba, and India. Therefore, it's essential to examine the safety measures in these high-fatality regions and identify what can be improved by learning from the safer counterparts.</a:t>
            </a:r>
            <a:endParaRPr lang="en-IN" sz="2800"/>
          </a:p>
          <a:p>
            <a:pPr marL="285750" indent="-285750">
              <a:buFont typeface="Arial" panose="020B0604020202020204" pitchFamily="34" charset="0"/>
              <a:buChar char="•"/>
            </a:pPr>
            <a:endParaRPr lang="en-GB" sz="3600"/>
          </a:p>
          <a:p>
            <a:endParaRPr lang="en-GB" sz="3600"/>
          </a:p>
        </p:txBody>
      </p:sp>
    </p:spTree>
    <p:extLst>
      <p:ext uri="{BB962C8B-B14F-4D97-AF65-F5344CB8AC3E}">
        <p14:creationId xmlns:p14="http://schemas.microsoft.com/office/powerpoint/2010/main" val="3799946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452A65-6C7F-86F9-DB14-CA9DC75FDDB0}"/>
              </a:ext>
            </a:extLst>
          </p:cNvPr>
          <p:cNvSpPr txBox="1"/>
          <p:nvPr/>
        </p:nvSpPr>
        <p:spPr>
          <a:xfrm>
            <a:off x="4754716" y="2405021"/>
            <a:ext cx="616208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cs typeface="Arial"/>
              </a:rPr>
              <a:t>Thank you</a:t>
            </a:r>
            <a:endParaRPr lang="en-US" sz="3200" b="1"/>
          </a:p>
        </p:txBody>
      </p:sp>
    </p:spTree>
    <p:extLst>
      <p:ext uri="{BB962C8B-B14F-4D97-AF65-F5344CB8AC3E}">
        <p14:creationId xmlns:p14="http://schemas.microsoft.com/office/powerpoint/2010/main" val="778651150"/>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B575F106D1614B97A9D2A666F3D5F3" ma:contentTypeVersion="6" ma:contentTypeDescription="Create a new document." ma:contentTypeScope="" ma:versionID="46f9388dcbb81175e29e503bb6edc061">
  <xsd:schema xmlns:xsd="http://www.w3.org/2001/XMLSchema" xmlns:xs="http://www.w3.org/2001/XMLSchema" xmlns:p="http://schemas.microsoft.com/office/2006/metadata/properties" xmlns:ns3="2b811c71-5f49-4f3c-b53b-b703ab2d4401" targetNamespace="http://schemas.microsoft.com/office/2006/metadata/properties" ma:root="true" ma:fieldsID="be3505a0a2957e7a87fcd24d23073ba7" ns3:_="">
    <xsd:import namespace="2b811c71-5f49-4f3c-b53b-b703ab2d4401"/>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811c71-5f49-4f3c-b53b-b703ab2d4401"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2b811c71-5f49-4f3c-b53b-b703ab2d440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CD1C33-A972-4780-AFAE-9980F0FC5B06}">
  <ds:schemaRefs>
    <ds:schemaRef ds:uri="2b811c71-5f49-4f3c-b53b-b703ab2d440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DD1FC41-23C7-41B0-B5F9-BF4CD38AD2ED}">
  <ds:schemaRefs>
    <ds:schemaRef ds:uri="http://www.w3.org/XML/1998/namespace"/>
    <ds:schemaRef ds:uri="http://purl.org/dc/elements/1.1/"/>
    <ds:schemaRef ds:uri="http://schemas.microsoft.com/office/2006/documentManagement/types"/>
    <ds:schemaRef ds:uri="http://purl.org/dc/dcmitype/"/>
    <ds:schemaRef ds:uri="2b811c71-5f49-4f3c-b53b-b703ab2d4401"/>
    <ds:schemaRef ds:uri="http://purl.org/dc/terms/"/>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374</Words>
  <Application>Microsoft Office PowerPoint</Application>
  <PresentationFormat>Widescreen</PresentationFormat>
  <Paragraphs>75</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 Narrow</vt:lpstr>
      <vt:lpstr>Arial</vt:lpstr>
      <vt:lpstr>Calibri</vt:lpstr>
      <vt:lpstr>Times New Roman</vt:lpstr>
      <vt:lpstr>Herts Theme</vt:lpstr>
      <vt:lpstr>Visualization and Analysis –  Tutorial Presentation for Feedback Date: 18/11/2024 </vt:lpstr>
      <vt:lpstr> Proportion of fatal shark attack among different different countries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Adarsh Prakash [Student-PECS]</cp:lastModifiedBy>
  <cp:revision>2</cp:revision>
  <dcterms:created xsi:type="dcterms:W3CDTF">2019-10-01T08:37:56Z</dcterms:created>
  <dcterms:modified xsi:type="dcterms:W3CDTF">2024-11-19T16:43:08Z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0x010100EBB575F106D1614B97A9D2A666F3D5F3</vt:lpwstr>
  </property>
</Properties>
</file>