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74" r:id="rId7"/>
    <p:sldId id="275" r:id="rId8"/>
    <p:sldId id="276" r:id="rId9"/>
    <p:sldId id="277" r:id="rId10"/>
    <p:sldId id="262"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C0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1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9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B1638B4-50C5-4400-9733-8B8274BF3771}"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5112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173700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797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086091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80934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2241550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745399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414314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271273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638B4-50C5-4400-9733-8B8274BF3771}"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121054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638B4-50C5-4400-9733-8B8274BF3771}"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78463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638B4-50C5-4400-9733-8B8274BF3771}"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56966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638B4-50C5-4400-9733-8B8274BF3771}"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393111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638B4-50C5-4400-9733-8B8274BF3771}"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189279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638B4-50C5-4400-9733-8B8274BF3771}"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42073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1638B4-50C5-4400-9733-8B8274BF3771}"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5B5EC-5B54-45DB-BFCD-D7E1EB01EA0A}" type="slidenum">
              <a:rPr lang="en-US" smtClean="0"/>
              <a:t>‹#›</a:t>
            </a:fld>
            <a:endParaRPr lang="en-US"/>
          </a:p>
        </p:txBody>
      </p:sp>
    </p:spTree>
    <p:extLst>
      <p:ext uri="{BB962C8B-B14F-4D97-AF65-F5344CB8AC3E}">
        <p14:creationId xmlns:p14="http://schemas.microsoft.com/office/powerpoint/2010/main" val="51867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B1638B4-50C5-4400-9733-8B8274BF3771}" type="datetimeFigureOut">
              <a:rPr lang="en-US" smtClean="0"/>
              <a:t>3/31/2021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95B5EC-5B54-45DB-BFCD-D7E1EB01EA0A}" type="slidenum">
              <a:rPr lang="en-US" smtClean="0"/>
              <a:t>‹#›</a:t>
            </a:fld>
            <a:endParaRPr lang="en-US"/>
          </a:p>
        </p:txBody>
      </p:sp>
    </p:spTree>
    <p:extLst>
      <p:ext uri="{BB962C8B-B14F-4D97-AF65-F5344CB8AC3E}">
        <p14:creationId xmlns:p14="http://schemas.microsoft.com/office/powerpoint/2010/main" val="1053057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A724-AD15-4975-8F6A-358F50372C73}"/>
              </a:ext>
            </a:extLst>
          </p:cNvPr>
          <p:cNvSpPr>
            <a:spLocks noGrp="1"/>
          </p:cNvSpPr>
          <p:nvPr>
            <p:ph type="ctrTitle"/>
          </p:nvPr>
        </p:nvSpPr>
        <p:spPr>
          <a:xfrm>
            <a:off x="0" y="1930893"/>
            <a:ext cx="12192001" cy="865573"/>
          </a:xfrm>
        </p:spPr>
        <p:txBody>
          <a:bodyPr>
            <a:normAutofit fontScale="90000"/>
          </a:bodyPr>
          <a:lstStyle/>
          <a:p>
            <a:pPr algn="ctr">
              <a:lnSpc>
                <a:spcPct val="150000"/>
              </a:lnSpc>
            </a:pPr>
            <a:r>
              <a:rPr lang="en-US" b="1" dirty="0"/>
              <a:t>Emotion intensity prediction</a:t>
            </a:r>
          </a:p>
        </p:txBody>
      </p:sp>
      <p:sp>
        <p:nvSpPr>
          <p:cNvPr id="3" name="Subtitle 2">
            <a:extLst>
              <a:ext uri="{FF2B5EF4-FFF2-40B4-BE49-F238E27FC236}">
                <a16:creationId xmlns:a16="http://schemas.microsoft.com/office/drawing/2014/main" id="{2DA52C27-FB7B-414A-A8CF-1D4A81C0F1F0}"/>
              </a:ext>
            </a:extLst>
          </p:cNvPr>
          <p:cNvSpPr>
            <a:spLocks noGrp="1"/>
          </p:cNvSpPr>
          <p:nvPr>
            <p:ph type="subTitle" idx="1"/>
          </p:nvPr>
        </p:nvSpPr>
        <p:spPr>
          <a:xfrm>
            <a:off x="-424069" y="3600854"/>
            <a:ext cx="5671930" cy="2746937"/>
          </a:xfrm>
        </p:spPr>
        <p:txBody>
          <a:bodyPr>
            <a:normAutofit/>
          </a:bodyPr>
          <a:lstStyle/>
          <a:p>
            <a:pPr algn="ctr">
              <a:lnSpc>
                <a:spcPct val="170000"/>
              </a:lnSpc>
            </a:pPr>
            <a:r>
              <a:rPr lang="en-US" dirty="0">
                <a:solidFill>
                  <a:schemeClr val="tx1"/>
                </a:solidFill>
              </a:rPr>
              <a:t>Professor : </a:t>
            </a:r>
          </a:p>
          <a:p>
            <a:pPr algn="ctr">
              <a:lnSpc>
                <a:spcPct val="170000"/>
              </a:lnSpc>
            </a:pPr>
            <a:r>
              <a:rPr lang="en-US" b="1" dirty="0" err="1">
                <a:solidFill>
                  <a:schemeClr val="tx1"/>
                </a:solidFill>
              </a:rPr>
              <a:t>Sanasam</a:t>
            </a:r>
            <a:r>
              <a:rPr lang="en-US" b="1" dirty="0">
                <a:solidFill>
                  <a:schemeClr val="tx1"/>
                </a:solidFill>
              </a:rPr>
              <a:t> Ranbir Singh</a:t>
            </a:r>
          </a:p>
          <a:p>
            <a:pPr algn="ctr">
              <a:lnSpc>
                <a:spcPct val="170000"/>
              </a:lnSpc>
            </a:pPr>
            <a:r>
              <a:rPr lang="en-US" dirty="0">
                <a:solidFill>
                  <a:schemeClr val="tx1"/>
                </a:solidFill>
              </a:rPr>
              <a:t>Assigned TA : </a:t>
            </a:r>
          </a:p>
          <a:p>
            <a:pPr algn="ctr">
              <a:lnSpc>
                <a:spcPct val="170000"/>
              </a:lnSpc>
            </a:pPr>
            <a:r>
              <a:rPr lang="en-US" b="1" dirty="0">
                <a:solidFill>
                  <a:schemeClr val="tx1"/>
                </a:solidFill>
              </a:rPr>
              <a:t>Ankit Agarwal</a:t>
            </a:r>
            <a:r>
              <a:rPr lang="en-US" dirty="0">
                <a:solidFill>
                  <a:schemeClr val="tx1"/>
                </a:solidFill>
              </a:rPr>
              <a:t> </a:t>
            </a:r>
          </a:p>
        </p:txBody>
      </p:sp>
      <p:sp>
        <p:nvSpPr>
          <p:cNvPr id="7" name="TextBox 6">
            <a:extLst>
              <a:ext uri="{FF2B5EF4-FFF2-40B4-BE49-F238E27FC236}">
                <a16:creationId xmlns:a16="http://schemas.microsoft.com/office/drawing/2014/main" id="{EA1C52A6-8DBB-4BFE-8DC7-1E7B3FA55723}"/>
              </a:ext>
            </a:extLst>
          </p:cNvPr>
          <p:cNvSpPr txBox="1"/>
          <p:nvPr/>
        </p:nvSpPr>
        <p:spPr>
          <a:xfrm>
            <a:off x="0" y="914400"/>
            <a:ext cx="12192000" cy="817981"/>
          </a:xfrm>
          <a:prstGeom prst="rect">
            <a:avLst/>
          </a:prstGeom>
          <a:noFill/>
        </p:spPr>
        <p:txBody>
          <a:bodyPr wrap="square" rtlCol="0">
            <a:spAutoFit/>
          </a:bodyPr>
          <a:lstStyle/>
          <a:p>
            <a:pPr algn="ctr">
              <a:lnSpc>
                <a:spcPct val="150000"/>
              </a:lnSpc>
            </a:pPr>
            <a:r>
              <a:rPr lang="en-US" sz="3600" dirty="0"/>
              <a:t>Week -1 Presentation</a:t>
            </a:r>
          </a:p>
        </p:txBody>
      </p:sp>
      <p:sp>
        <p:nvSpPr>
          <p:cNvPr id="8" name="TextBox 7">
            <a:extLst>
              <a:ext uri="{FF2B5EF4-FFF2-40B4-BE49-F238E27FC236}">
                <a16:creationId xmlns:a16="http://schemas.microsoft.com/office/drawing/2014/main" id="{7A53B43A-4FDA-4EA6-A96A-D5B437224E1A}"/>
              </a:ext>
            </a:extLst>
          </p:cNvPr>
          <p:cNvSpPr txBox="1"/>
          <p:nvPr/>
        </p:nvSpPr>
        <p:spPr>
          <a:xfrm>
            <a:off x="7467472" y="3678338"/>
            <a:ext cx="4545753" cy="1891415"/>
          </a:xfrm>
          <a:prstGeom prst="rect">
            <a:avLst/>
          </a:prstGeom>
          <a:noFill/>
        </p:spPr>
        <p:txBody>
          <a:bodyPr wrap="square" rtlCol="0">
            <a:spAutoFit/>
          </a:bodyPr>
          <a:lstStyle/>
          <a:p>
            <a:pPr algn="ctr">
              <a:lnSpc>
                <a:spcPct val="150000"/>
              </a:lnSpc>
            </a:pPr>
            <a:r>
              <a:rPr lang="en-US" sz="1600" dirty="0"/>
              <a:t>Members :</a:t>
            </a:r>
          </a:p>
          <a:p>
            <a:pPr algn="ctr">
              <a:lnSpc>
                <a:spcPct val="150000"/>
              </a:lnSpc>
            </a:pPr>
            <a:r>
              <a:rPr lang="en-US" sz="1600" b="1" dirty="0"/>
              <a:t>Pooja</a:t>
            </a:r>
          </a:p>
          <a:p>
            <a:pPr algn="ctr">
              <a:lnSpc>
                <a:spcPct val="150000"/>
              </a:lnSpc>
            </a:pPr>
            <a:r>
              <a:rPr lang="en-US" sz="1600" b="1" dirty="0"/>
              <a:t>Navjot Singh</a:t>
            </a:r>
          </a:p>
          <a:p>
            <a:pPr algn="ctr">
              <a:lnSpc>
                <a:spcPct val="150000"/>
              </a:lnSpc>
            </a:pPr>
            <a:r>
              <a:rPr lang="en-US" sz="1600" b="1" dirty="0"/>
              <a:t>Vinay Kumar</a:t>
            </a:r>
          </a:p>
          <a:p>
            <a:pPr algn="ctr">
              <a:lnSpc>
                <a:spcPct val="150000"/>
              </a:lnSpc>
            </a:pPr>
            <a:r>
              <a:rPr lang="en-US" sz="1600" b="1" dirty="0"/>
              <a:t>Hemant </a:t>
            </a:r>
            <a:r>
              <a:rPr lang="en-US" sz="1600" b="1" dirty="0" err="1"/>
              <a:t>Regar</a:t>
            </a:r>
            <a:endParaRPr lang="en-US" sz="1600" b="1" dirty="0"/>
          </a:p>
        </p:txBody>
      </p:sp>
      <p:sp>
        <p:nvSpPr>
          <p:cNvPr id="4" name="Rectangle 3">
            <a:extLst>
              <a:ext uri="{FF2B5EF4-FFF2-40B4-BE49-F238E27FC236}">
                <a16:creationId xmlns:a16="http://schemas.microsoft.com/office/drawing/2014/main" id="{229C3C22-D448-40B6-B7EB-F5D25D34BAF4}"/>
              </a:ext>
            </a:extLst>
          </p:cNvPr>
          <p:cNvSpPr/>
          <p:nvPr/>
        </p:nvSpPr>
        <p:spPr>
          <a:xfrm>
            <a:off x="4068419" y="3972693"/>
            <a:ext cx="3805689" cy="130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t>Team :</a:t>
            </a:r>
          </a:p>
          <a:p>
            <a:pPr algn="ctr">
              <a:lnSpc>
                <a:spcPct val="150000"/>
              </a:lnSpc>
            </a:pPr>
            <a:r>
              <a:rPr lang="en-US" dirty="0"/>
              <a:t> </a:t>
            </a:r>
            <a:r>
              <a:rPr lang="en-US" b="1" dirty="0"/>
              <a:t>Hashtag Analyst</a:t>
            </a:r>
            <a:endParaRPr lang="en-US" dirty="0"/>
          </a:p>
        </p:txBody>
      </p:sp>
    </p:spTree>
    <p:extLst>
      <p:ext uri="{BB962C8B-B14F-4D97-AF65-F5344CB8AC3E}">
        <p14:creationId xmlns:p14="http://schemas.microsoft.com/office/powerpoint/2010/main" val="72631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80226"/>
            <a:ext cx="8797771" cy="32654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Our task combines existing lexicons with automatically extended norms and a CNN-LSTM neural network based on embeddings.</a:t>
            </a:r>
          </a:p>
          <a:p>
            <a:pPr marL="342900" indent="-342900" algn="just">
              <a:lnSpc>
                <a:spcPct val="150000"/>
              </a:lnSpc>
              <a:buFont typeface="Arial" panose="020B0604020202020204" pitchFamily="34" charset="0"/>
              <a:buChar char="•"/>
            </a:pPr>
            <a:r>
              <a:rPr lang="en-US" sz="2000" dirty="0"/>
              <a:t>Highest performance is achieved in combination.</a:t>
            </a:r>
          </a:p>
          <a:p>
            <a:pPr marL="342900" indent="-342900" algn="just">
              <a:lnSpc>
                <a:spcPct val="150000"/>
              </a:lnSpc>
              <a:buFont typeface="Arial" panose="020B0604020202020204" pitchFamily="34" charset="0"/>
              <a:buChar char="•"/>
            </a:pPr>
            <a:r>
              <a:rPr lang="en-US" sz="2000" dirty="0"/>
              <a:t>In addition, we found that extending existing emotion lexicons and affective norms improves performance over the original resources.</a:t>
            </a:r>
          </a:p>
          <a:p>
            <a:pPr marL="342900" indent="-342900" algn="just">
              <a:lnSpc>
                <a:spcPct val="150000"/>
              </a:lnSpc>
              <a:buFont typeface="Arial" panose="020B0604020202020204" pitchFamily="34" charset="0"/>
              <a:buChar char="•"/>
            </a:pPr>
            <a:r>
              <a:rPr lang="en-US" sz="2000" dirty="0"/>
              <a:t>A particularly interesting observation is that providing word embedding in intensity predictions beneﬁts the performance.</a:t>
            </a:r>
            <a:endParaRPr lang="en-IN" sz="2000" dirty="0"/>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94197"/>
            <a:ext cx="4314547" cy="646331"/>
          </a:xfrm>
          <a:prstGeom prst="rect">
            <a:avLst/>
          </a:prstGeom>
          <a:noFill/>
        </p:spPr>
        <p:txBody>
          <a:bodyPr wrap="square" rtlCol="0">
            <a:spAutoFit/>
          </a:bodyPr>
          <a:lstStyle/>
          <a:p>
            <a:r>
              <a:rPr lang="en-US" sz="3600" b="1" dirty="0"/>
              <a:t>Conclusion :</a:t>
            </a:r>
          </a:p>
        </p:txBody>
      </p:sp>
    </p:spTree>
    <p:extLst>
      <p:ext uri="{BB962C8B-B14F-4D97-AF65-F5344CB8AC3E}">
        <p14:creationId xmlns:p14="http://schemas.microsoft.com/office/powerpoint/2010/main" val="149920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861966-180C-4E55-BD6C-FBA167240ABA}"/>
              </a:ext>
            </a:extLst>
          </p:cNvPr>
          <p:cNvSpPr/>
          <p:nvPr/>
        </p:nvSpPr>
        <p:spPr>
          <a:xfrm>
            <a:off x="2544417" y="1974574"/>
            <a:ext cx="6745357" cy="22793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b="1" i="1" dirty="0"/>
              <a:t>Thank you!!</a:t>
            </a:r>
            <a:endParaRPr lang="en-IN" sz="1200" b="1" i="1" dirty="0"/>
          </a:p>
        </p:txBody>
      </p:sp>
    </p:spTree>
    <p:extLst>
      <p:ext uri="{BB962C8B-B14F-4D97-AF65-F5344CB8AC3E}">
        <p14:creationId xmlns:p14="http://schemas.microsoft.com/office/powerpoint/2010/main" val="153348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14094"/>
            <a:ext cx="6232124" cy="33461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Introduction </a:t>
            </a:r>
          </a:p>
          <a:p>
            <a:pPr marL="285750" indent="-285750">
              <a:lnSpc>
                <a:spcPct val="150000"/>
              </a:lnSpc>
              <a:buFont typeface="Arial" panose="020B0604020202020204" pitchFamily="34" charset="0"/>
              <a:buChar char="•"/>
            </a:pPr>
            <a:r>
              <a:rPr lang="en-US" sz="2400" dirty="0"/>
              <a:t>Intuition</a:t>
            </a:r>
          </a:p>
          <a:p>
            <a:pPr marL="285750" indent="-285750">
              <a:lnSpc>
                <a:spcPct val="150000"/>
              </a:lnSpc>
              <a:buFont typeface="Arial" panose="020B0604020202020204" pitchFamily="34" charset="0"/>
              <a:buChar char="•"/>
            </a:pPr>
            <a:r>
              <a:rPr lang="en-US" sz="2400" dirty="0"/>
              <a:t>Goal</a:t>
            </a:r>
          </a:p>
          <a:p>
            <a:pPr marL="285750" indent="-285750">
              <a:lnSpc>
                <a:spcPct val="150000"/>
              </a:lnSpc>
              <a:buFont typeface="Arial" panose="020B0604020202020204" pitchFamily="34" charset="0"/>
              <a:buChar char="•"/>
            </a:pPr>
            <a:r>
              <a:rPr lang="en-US" sz="2400" dirty="0"/>
              <a:t>Dataset</a:t>
            </a:r>
          </a:p>
          <a:p>
            <a:pPr marL="285750" indent="-285750">
              <a:lnSpc>
                <a:spcPct val="150000"/>
              </a:lnSpc>
              <a:buFont typeface="Arial" panose="020B0604020202020204" pitchFamily="34" charset="0"/>
              <a:buChar char="•"/>
            </a:pPr>
            <a:r>
              <a:rPr lang="en-US" sz="2400" dirty="0"/>
              <a:t>Application</a:t>
            </a:r>
          </a:p>
          <a:p>
            <a:pPr marL="285750" indent="-285750">
              <a:lnSpc>
                <a:spcPct val="150000"/>
              </a:lnSpc>
              <a:buFont typeface="Arial" panose="020B0604020202020204" pitchFamily="34" charset="0"/>
              <a:buChar char="•"/>
            </a:pPr>
            <a:r>
              <a:rPr lang="en-US" sz="2400" dirty="0"/>
              <a:t>Conclusion</a:t>
            </a:r>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67466"/>
            <a:ext cx="4314547" cy="646331"/>
          </a:xfrm>
          <a:prstGeom prst="rect">
            <a:avLst/>
          </a:prstGeom>
          <a:noFill/>
        </p:spPr>
        <p:txBody>
          <a:bodyPr wrap="square" rtlCol="0">
            <a:spAutoFit/>
          </a:bodyPr>
          <a:lstStyle/>
          <a:p>
            <a:r>
              <a:rPr lang="en-US" sz="3600" b="1" dirty="0"/>
              <a:t>Contents :</a:t>
            </a:r>
          </a:p>
        </p:txBody>
      </p:sp>
    </p:spTree>
    <p:extLst>
      <p:ext uri="{BB962C8B-B14F-4D97-AF65-F5344CB8AC3E}">
        <p14:creationId xmlns:p14="http://schemas.microsoft.com/office/powerpoint/2010/main" val="256743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80226"/>
            <a:ext cx="8797771" cy="373563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We communicate emotions with different intensity</a:t>
            </a:r>
          </a:p>
          <a:p>
            <a:pPr marL="342900" indent="-342900" algn="just">
              <a:lnSpc>
                <a:spcPct val="150000"/>
              </a:lnSpc>
              <a:buFont typeface="Arial" panose="020B0604020202020204" pitchFamily="34" charset="0"/>
              <a:buChar char="•"/>
            </a:pPr>
            <a:r>
              <a:rPr lang="en-IN" sz="2000" dirty="0"/>
              <a:t>Aim is to predict the intensity of emotion in the tweet by the user</a:t>
            </a:r>
          </a:p>
          <a:p>
            <a:pPr marL="342900" indent="-342900" algn="just">
              <a:lnSpc>
                <a:spcPct val="150000"/>
              </a:lnSpc>
              <a:buFont typeface="Arial" panose="020B0604020202020204" pitchFamily="34" charset="0"/>
              <a:buChar char="•"/>
            </a:pPr>
            <a:r>
              <a:rPr lang="en-IN" sz="2000" dirty="0"/>
              <a:t>Regression instead of classification</a:t>
            </a:r>
          </a:p>
          <a:p>
            <a:pPr marL="342900" indent="-342900" algn="just">
              <a:lnSpc>
                <a:spcPct val="150000"/>
              </a:lnSpc>
              <a:buFont typeface="Arial" panose="020B0604020202020204" pitchFamily="34" charset="0"/>
              <a:buChar char="•"/>
            </a:pPr>
            <a:r>
              <a:rPr lang="en-IN" sz="2000" dirty="0"/>
              <a:t>The emotion intensity dataset and the corresponding task are helping improve our understanding of how we convey more or less intense emotions through language.</a:t>
            </a:r>
          </a:p>
          <a:p>
            <a:pPr marL="342900" indent="-342900" algn="just">
              <a:lnSpc>
                <a:spcPct val="150000"/>
              </a:lnSpc>
              <a:buFont typeface="Arial" panose="020B0604020202020204" pitchFamily="34" charset="0"/>
              <a:buChar char="•"/>
            </a:pPr>
            <a:r>
              <a:rPr lang="en-IN" sz="2000" dirty="0"/>
              <a:t>We use </a:t>
            </a:r>
            <a:r>
              <a:rPr lang="en-US" sz="2000" dirty="0">
                <a:latin typeface="NimbusRomNo9L-Regu"/>
              </a:rPr>
              <a:t>supervised learning approach in which tweets were mapped into feature vectors that were then used for training regression models.</a:t>
            </a:r>
            <a:endParaRPr lang="en-IN" sz="2000" dirty="0"/>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94197"/>
            <a:ext cx="4314547" cy="646331"/>
          </a:xfrm>
          <a:prstGeom prst="rect">
            <a:avLst/>
          </a:prstGeom>
          <a:noFill/>
        </p:spPr>
        <p:txBody>
          <a:bodyPr wrap="square" rtlCol="0">
            <a:spAutoFit/>
          </a:bodyPr>
          <a:lstStyle/>
          <a:p>
            <a:r>
              <a:rPr lang="en-US" sz="3600" b="1" dirty="0"/>
              <a:t>Introduction :</a:t>
            </a:r>
          </a:p>
        </p:txBody>
      </p:sp>
    </p:spTree>
    <p:extLst>
      <p:ext uri="{BB962C8B-B14F-4D97-AF65-F5344CB8AC3E}">
        <p14:creationId xmlns:p14="http://schemas.microsoft.com/office/powerpoint/2010/main" val="346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BF53F-8118-4234-9516-5821763AB51E}"/>
              </a:ext>
            </a:extLst>
          </p:cNvPr>
          <p:cNvSpPr txBox="1"/>
          <p:nvPr/>
        </p:nvSpPr>
        <p:spPr>
          <a:xfrm>
            <a:off x="896645" y="1580226"/>
            <a:ext cx="9836458" cy="3910301"/>
          </a:xfrm>
          <a:prstGeom prst="rect">
            <a:avLst/>
          </a:prstGeom>
          <a:noFill/>
        </p:spPr>
        <p:txBody>
          <a:bodyPr wrap="square" rtlCol="0">
            <a:spAutoFit/>
          </a:bodyPr>
          <a:lstStyle/>
          <a:p>
            <a:pPr algn="just">
              <a:lnSpc>
                <a:spcPct val="150000"/>
              </a:lnSpc>
            </a:pPr>
            <a:r>
              <a:rPr lang="en-US" sz="2400" dirty="0">
                <a:latin typeface="NimbusRomNo9L-Regu"/>
              </a:rPr>
              <a:t>Specifically, given a tweet and an emotion X, the goal is to determine the intensity or degree of emotion X felt by the speaker—a real-valued score between 0 and 1. A score of 1 means that the speaker feels the highest amount of emotion X. A score of 0 means that the speaker feels the lowest amount of emotion X. We first ask human annotators to infer this intensity of emotion from a tweet. Later, automatic algorithms are tested to determine the extent to which they can replicate human annotations.</a:t>
            </a:r>
            <a:endParaRPr lang="en-US" sz="2400" dirty="0"/>
          </a:p>
        </p:txBody>
      </p:sp>
      <p:sp>
        <p:nvSpPr>
          <p:cNvPr id="3" name="TextBox 2">
            <a:extLst>
              <a:ext uri="{FF2B5EF4-FFF2-40B4-BE49-F238E27FC236}">
                <a16:creationId xmlns:a16="http://schemas.microsoft.com/office/drawing/2014/main" id="{0F9B5E0F-52B0-4273-82EE-92E4A82A7ACE}"/>
              </a:ext>
            </a:extLst>
          </p:cNvPr>
          <p:cNvSpPr txBox="1"/>
          <p:nvPr/>
        </p:nvSpPr>
        <p:spPr>
          <a:xfrm>
            <a:off x="896645" y="694197"/>
            <a:ext cx="4829452" cy="646331"/>
          </a:xfrm>
          <a:prstGeom prst="rect">
            <a:avLst/>
          </a:prstGeom>
          <a:noFill/>
        </p:spPr>
        <p:txBody>
          <a:bodyPr wrap="square" rtlCol="0">
            <a:spAutoFit/>
          </a:bodyPr>
          <a:lstStyle/>
          <a:p>
            <a:r>
              <a:rPr lang="en-US" sz="3600" b="1" dirty="0"/>
              <a:t>Goal :</a:t>
            </a:r>
          </a:p>
        </p:txBody>
      </p:sp>
    </p:spTree>
    <p:extLst>
      <p:ext uri="{BB962C8B-B14F-4D97-AF65-F5344CB8AC3E}">
        <p14:creationId xmlns:p14="http://schemas.microsoft.com/office/powerpoint/2010/main" val="321517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493C-E273-430F-85C8-E0F74DB605C4}"/>
              </a:ext>
            </a:extLst>
          </p:cNvPr>
          <p:cNvSpPr txBox="1">
            <a:spLocks/>
          </p:cNvSpPr>
          <p:nvPr/>
        </p:nvSpPr>
        <p:spPr>
          <a:xfrm>
            <a:off x="838200" y="745724"/>
            <a:ext cx="10515600" cy="861134"/>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3" name="Content Placeholder 2">
            <a:extLst>
              <a:ext uri="{FF2B5EF4-FFF2-40B4-BE49-F238E27FC236}">
                <a16:creationId xmlns:a16="http://schemas.microsoft.com/office/drawing/2014/main" id="{EDC9CEC9-4481-4AFC-B8AC-A575A78BDAAB}"/>
              </a:ext>
            </a:extLst>
          </p:cNvPr>
          <p:cNvSpPr txBox="1">
            <a:spLocks/>
          </p:cNvSpPr>
          <p:nvPr/>
        </p:nvSpPr>
        <p:spPr>
          <a:xfrm>
            <a:off x="838200" y="1834956"/>
            <a:ext cx="10515600" cy="3145417"/>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a:lnSpc>
                <a:spcPct val="150000"/>
              </a:lnSpc>
              <a:buFont typeface="Wingdings 3" panose="05040102010807070707" pitchFamily="18" charset="2"/>
              <a:buNone/>
            </a:pPr>
            <a:r>
              <a:rPr lang="en-US" sz="2400" dirty="0">
                <a:solidFill>
                  <a:schemeClr val="tx1"/>
                </a:solidFill>
              </a:rPr>
              <a:t>Tweets are often used to convey one’s emotion, opinion, and stance. Thus, automatically detecting emotion intensities in tweets is especially beneficial in applications such as tracking brand and product perception, tracking support for issues and policies, tracking public health and well-being, and disaster/crisis management.</a:t>
            </a:r>
          </a:p>
          <a:p>
            <a:pPr algn="just">
              <a:lnSpc>
                <a:spcPct val="150000"/>
              </a:lnSpc>
            </a:pPr>
            <a:endParaRPr lang="en-IN" sz="2400" dirty="0">
              <a:solidFill>
                <a:schemeClr val="tx1"/>
              </a:solidFill>
            </a:endParaRPr>
          </a:p>
        </p:txBody>
      </p:sp>
      <p:sp>
        <p:nvSpPr>
          <p:cNvPr id="4" name="TextBox 3">
            <a:extLst>
              <a:ext uri="{FF2B5EF4-FFF2-40B4-BE49-F238E27FC236}">
                <a16:creationId xmlns:a16="http://schemas.microsoft.com/office/drawing/2014/main" id="{7456C058-C519-404E-97C4-18F7C382B127}"/>
              </a:ext>
            </a:extLst>
          </p:cNvPr>
          <p:cNvSpPr txBox="1"/>
          <p:nvPr/>
        </p:nvSpPr>
        <p:spPr>
          <a:xfrm>
            <a:off x="838200" y="866502"/>
            <a:ext cx="3787066" cy="646331"/>
          </a:xfrm>
          <a:prstGeom prst="rect">
            <a:avLst/>
          </a:prstGeom>
          <a:noFill/>
        </p:spPr>
        <p:txBody>
          <a:bodyPr wrap="square" rtlCol="0">
            <a:spAutoFit/>
          </a:bodyPr>
          <a:lstStyle/>
          <a:p>
            <a:r>
              <a:rPr lang="en-US" sz="3600" b="1" dirty="0"/>
              <a:t>Intuition :</a:t>
            </a:r>
          </a:p>
        </p:txBody>
      </p:sp>
    </p:spTree>
    <p:extLst>
      <p:ext uri="{BB962C8B-B14F-4D97-AF65-F5344CB8AC3E}">
        <p14:creationId xmlns:p14="http://schemas.microsoft.com/office/powerpoint/2010/main" val="118484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9FED-35A7-4636-99A0-104EDF4A3CF9}"/>
              </a:ext>
            </a:extLst>
          </p:cNvPr>
          <p:cNvSpPr>
            <a:spLocks noGrp="1"/>
          </p:cNvSpPr>
          <p:nvPr>
            <p:ph type="title"/>
          </p:nvPr>
        </p:nvSpPr>
        <p:spPr>
          <a:xfrm>
            <a:off x="918129" y="0"/>
            <a:ext cx="8534400" cy="1507067"/>
          </a:xfrm>
        </p:spPr>
        <p:txBody>
          <a:bodyPr/>
          <a:lstStyle/>
          <a:p>
            <a:r>
              <a:rPr lang="en-IN" b="1" dirty="0"/>
              <a:t>Dataset :</a:t>
            </a:r>
          </a:p>
        </p:txBody>
      </p:sp>
      <p:sp>
        <p:nvSpPr>
          <p:cNvPr id="3" name="Content Placeholder 2">
            <a:extLst>
              <a:ext uri="{FF2B5EF4-FFF2-40B4-BE49-F238E27FC236}">
                <a16:creationId xmlns:a16="http://schemas.microsoft.com/office/drawing/2014/main" id="{FF76DD54-82C0-407D-BAA4-8546C2034C91}"/>
              </a:ext>
            </a:extLst>
          </p:cNvPr>
          <p:cNvSpPr>
            <a:spLocks noGrp="1"/>
          </p:cNvSpPr>
          <p:nvPr>
            <p:ph idx="1"/>
          </p:nvPr>
        </p:nvSpPr>
        <p:spPr>
          <a:xfrm>
            <a:off x="684212" y="2238154"/>
            <a:ext cx="8534400" cy="3615267"/>
          </a:xfrm>
        </p:spPr>
        <p:txBody>
          <a:bodyPr>
            <a:normAutofit fontScale="25000" lnSpcReduction="20000"/>
          </a:bodyPr>
          <a:lstStyle/>
          <a:p>
            <a:pPr>
              <a:lnSpc>
                <a:spcPct val="170000"/>
              </a:lnSpc>
            </a:pPr>
            <a:r>
              <a:rPr lang="en-IN" sz="8000" dirty="0">
                <a:solidFill>
                  <a:schemeClr val="tx1"/>
                </a:solidFill>
              </a:rPr>
              <a:t>Tweets are annotated and best-worst technique is used</a:t>
            </a:r>
          </a:p>
          <a:p>
            <a:pPr>
              <a:lnSpc>
                <a:spcPct val="170000"/>
              </a:lnSpc>
            </a:pPr>
            <a:r>
              <a:rPr lang="en-IN" sz="8000" dirty="0">
                <a:solidFill>
                  <a:schemeClr val="tx1"/>
                </a:solidFill>
              </a:rPr>
              <a:t>For example, for a 4-tuple with items A, B, C, and D, if A is the best, and D is the worst, then A &gt; B, A &gt; C, A &gt; D, B &gt; D, and C &gt; D.</a:t>
            </a:r>
          </a:p>
          <a:p>
            <a:pPr>
              <a:lnSpc>
                <a:spcPct val="170000"/>
              </a:lnSpc>
            </a:pPr>
            <a:r>
              <a:rPr lang="en-IN" sz="8000" dirty="0">
                <a:solidFill>
                  <a:schemeClr val="tx1"/>
                </a:solidFill>
              </a:rPr>
              <a:t>Three annotators do best worst and are notified if they are opposite to each other </a:t>
            </a:r>
          </a:p>
          <a:p>
            <a:pPr>
              <a:lnSpc>
                <a:spcPct val="170000"/>
              </a:lnSpc>
            </a:pPr>
            <a:r>
              <a:rPr lang="en-IN" sz="8000" dirty="0">
                <a:solidFill>
                  <a:schemeClr val="tx1"/>
                </a:solidFill>
              </a:rPr>
              <a:t>About 5% of the data was annotated internally beforehand (by the authors). These questions are referred to as gold questions. 70% accuracy is must on gold otherwise rejected.</a:t>
            </a:r>
          </a:p>
          <a:p>
            <a:pPr>
              <a:lnSpc>
                <a:spcPct val="170000"/>
              </a:lnSpc>
            </a:pPr>
            <a:r>
              <a:rPr lang="en-IN" sz="8000" dirty="0">
                <a:solidFill>
                  <a:schemeClr val="tx1"/>
                </a:solidFill>
              </a:rPr>
              <a:t>intensity(t) = %most(t) − %least(t) </a:t>
            </a:r>
            <a:endParaRPr lang="en-IN" sz="2400" dirty="0">
              <a:solidFill>
                <a:schemeClr val="tx1"/>
              </a:solidFill>
            </a:endParaRPr>
          </a:p>
        </p:txBody>
      </p:sp>
    </p:spTree>
    <p:extLst>
      <p:ext uri="{BB962C8B-B14F-4D97-AF65-F5344CB8AC3E}">
        <p14:creationId xmlns:p14="http://schemas.microsoft.com/office/powerpoint/2010/main" val="3083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0BA4-A80F-4274-A72D-720ADF12EFF4}"/>
              </a:ext>
            </a:extLst>
          </p:cNvPr>
          <p:cNvSpPr>
            <a:spLocks noGrp="1"/>
          </p:cNvSpPr>
          <p:nvPr>
            <p:ph type="title"/>
          </p:nvPr>
        </p:nvSpPr>
        <p:spPr>
          <a:xfrm>
            <a:off x="854333" y="0"/>
            <a:ext cx="8534400" cy="1507067"/>
          </a:xfrm>
        </p:spPr>
        <p:txBody>
          <a:bodyPr/>
          <a:lstStyle/>
          <a:p>
            <a:r>
              <a:rPr lang="en-IN" b="1" dirty="0"/>
              <a:t>Word2vec :</a:t>
            </a:r>
          </a:p>
        </p:txBody>
      </p:sp>
      <p:sp>
        <p:nvSpPr>
          <p:cNvPr id="3" name="Content Placeholder 2">
            <a:extLst>
              <a:ext uri="{FF2B5EF4-FFF2-40B4-BE49-F238E27FC236}">
                <a16:creationId xmlns:a16="http://schemas.microsoft.com/office/drawing/2014/main" id="{D10948BE-9F9B-4D20-99FF-58AD581A7A9F}"/>
              </a:ext>
            </a:extLst>
          </p:cNvPr>
          <p:cNvSpPr>
            <a:spLocks noGrp="1"/>
          </p:cNvSpPr>
          <p:nvPr>
            <p:ph idx="1"/>
          </p:nvPr>
        </p:nvSpPr>
        <p:spPr>
          <a:xfrm>
            <a:off x="616689" y="1233377"/>
            <a:ext cx="11291776" cy="5295013"/>
          </a:xfrm>
        </p:spPr>
        <p:txBody>
          <a:bodyPr>
            <a:normAutofit fontScale="92500"/>
          </a:bodyPr>
          <a:lstStyle/>
          <a:p>
            <a:pPr>
              <a:lnSpc>
                <a:spcPct val="170000"/>
              </a:lnSpc>
            </a:pPr>
            <a:r>
              <a:rPr lang="en-IN" sz="2400" dirty="0">
                <a:solidFill>
                  <a:schemeClr val="tx1"/>
                </a:solidFill>
              </a:rPr>
              <a:t>We use word2vec for representing the tweets in mathematical form</a:t>
            </a:r>
          </a:p>
          <a:p>
            <a:pPr>
              <a:lnSpc>
                <a:spcPct val="170000"/>
              </a:lnSpc>
            </a:pPr>
            <a:r>
              <a:rPr lang="en-IN" sz="2400" dirty="0">
                <a:solidFill>
                  <a:schemeClr val="tx1"/>
                </a:solidFill>
              </a:rPr>
              <a:t>Word2vec takes each word and convert it into a 300 dimension vector </a:t>
            </a:r>
          </a:p>
          <a:p>
            <a:pPr>
              <a:lnSpc>
                <a:spcPct val="170000"/>
              </a:lnSpc>
            </a:pPr>
            <a:r>
              <a:rPr lang="en-IN" sz="2400" dirty="0">
                <a:solidFill>
                  <a:schemeClr val="tx1"/>
                </a:solidFill>
              </a:rPr>
              <a:t>Word with similar meaning have vectors which are close to each-other and vice-versa</a:t>
            </a:r>
          </a:p>
          <a:p>
            <a:pPr>
              <a:lnSpc>
                <a:spcPct val="170000"/>
              </a:lnSpc>
            </a:pPr>
            <a:r>
              <a:rPr lang="en-IN" sz="2400" dirty="0">
                <a:solidFill>
                  <a:schemeClr val="tx1"/>
                </a:solidFill>
              </a:rPr>
              <a:t>Each tweet length is fixed to 50 words so we get 50*300 matrix</a:t>
            </a:r>
          </a:p>
          <a:p>
            <a:pPr>
              <a:lnSpc>
                <a:spcPct val="170000"/>
              </a:lnSpc>
            </a:pPr>
            <a:r>
              <a:rPr lang="en-IN" sz="2400" dirty="0">
                <a:solidFill>
                  <a:schemeClr val="tx1"/>
                </a:solidFill>
              </a:rPr>
              <a:t>Now we have commonly used words for each emotion and their word to </a:t>
            </a:r>
            <a:r>
              <a:rPr lang="en-IN" sz="2400" dirty="0" err="1">
                <a:solidFill>
                  <a:schemeClr val="tx1"/>
                </a:solidFill>
              </a:rPr>
              <a:t>vec</a:t>
            </a:r>
            <a:r>
              <a:rPr lang="en-IN" sz="2400" dirty="0">
                <a:solidFill>
                  <a:schemeClr val="tx1"/>
                </a:solidFill>
              </a:rPr>
              <a:t> </a:t>
            </a:r>
          </a:p>
          <a:p>
            <a:pPr>
              <a:lnSpc>
                <a:spcPct val="170000"/>
              </a:lnSpc>
            </a:pPr>
            <a:r>
              <a:rPr lang="en-IN" sz="2400" dirty="0">
                <a:solidFill>
                  <a:schemeClr val="tx1"/>
                </a:solidFill>
              </a:rPr>
              <a:t>We also find average word2vec for each tweet and try to compare with average of commonly used words and find relation to get intensity value</a:t>
            </a:r>
          </a:p>
        </p:txBody>
      </p:sp>
    </p:spTree>
    <p:extLst>
      <p:ext uri="{BB962C8B-B14F-4D97-AF65-F5344CB8AC3E}">
        <p14:creationId xmlns:p14="http://schemas.microsoft.com/office/powerpoint/2010/main" val="36968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7A40-3AC9-4B0C-B19C-0BCF11E3BBEA}"/>
              </a:ext>
            </a:extLst>
          </p:cNvPr>
          <p:cNvSpPr>
            <a:spLocks noGrp="1"/>
          </p:cNvSpPr>
          <p:nvPr>
            <p:ph type="title"/>
          </p:nvPr>
        </p:nvSpPr>
        <p:spPr>
          <a:xfrm>
            <a:off x="838200" y="322595"/>
            <a:ext cx="8534400" cy="1009958"/>
          </a:xfrm>
        </p:spPr>
        <p:txBody>
          <a:bodyPr/>
          <a:lstStyle/>
          <a:p>
            <a:r>
              <a:rPr lang="en-IN" b="1" dirty="0"/>
              <a:t>Intensity regression :</a:t>
            </a:r>
          </a:p>
        </p:txBody>
      </p:sp>
      <p:sp>
        <p:nvSpPr>
          <p:cNvPr id="3" name="Content Placeholder 2">
            <a:extLst>
              <a:ext uri="{FF2B5EF4-FFF2-40B4-BE49-F238E27FC236}">
                <a16:creationId xmlns:a16="http://schemas.microsoft.com/office/drawing/2014/main" id="{8EE0D32B-C9B4-40FC-9ACE-8C6970CF48D7}"/>
              </a:ext>
            </a:extLst>
          </p:cNvPr>
          <p:cNvSpPr>
            <a:spLocks noGrp="1"/>
          </p:cNvSpPr>
          <p:nvPr>
            <p:ph idx="1"/>
          </p:nvPr>
        </p:nvSpPr>
        <p:spPr>
          <a:xfrm>
            <a:off x="838200" y="1375083"/>
            <a:ext cx="10515600" cy="4600415"/>
          </a:xfrm>
        </p:spPr>
        <p:txBody>
          <a:bodyPr>
            <a:normAutofit/>
          </a:bodyPr>
          <a:lstStyle/>
          <a:p>
            <a:pPr>
              <a:lnSpc>
                <a:spcPct val="170000"/>
              </a:lnSpc>
            </a:pPr>
            <a:r>
              <a:rPr lang="en-IN" sz="2400" dirty="0">
                <a:solidFill>
                  <a:schemeClr val="tx1"/>
                </a:solidFill>
              </a:rPr>
              <a:t>In similar manner as previous simple model we select few features and in combination to already given features to get the intensity value of emotion</a:t>
            </a:r>
          </a:p>
          <a:p>
            <a:pPr>
              <a:lnSpc>
                <a:spcPct val="170000"/>
              </a:lnSpc>
            </a:pPr>
            <a:r>
              <a:rPr lang="en-IN" sz="2400" dirty="0">
                <a:solidFill>
                  <a:schemeClr val="tx1"/>
                </a:solidFill>
              </a:rPr>
              <a:t>Now we compare it with testing data(GOLD) using </a:t>
            </a:r>
            <a:r>
              <a:rPr lang="en-IN" sz="2400" dirty="0" err="1">
                <a:solidFill>
                  <a:schemeClr val="tx1"/>
                </a:solidFill>
              </a:rPr>
              <a:t>pcc</a:t>
            </a:r>
            <a:r>
              <a:rPr lang="en-IN" sz="2400" dirty="0">
                <a:solidFill>
                  <a:schemeClr val="tx1"/>
                </a:solidFill>
              </a:rPr>
              <a:t>(Pearson correlation constant) and try to get accuracy of more than .6</a:t>
            </a:r>
          </a:p>
        </p:txBody>
      </p:sp>
    </p:spTree>
    <p:extLst>
      <p:ext uri="{BB962C8B-B14F-4D97-AF65-F5344CB8AC3E}">
        <p14:creationId xmlns:p14="http://schemas.microsoft.com/office/powerpoint/2010/main" val="87076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E6BD-785C-4314-98E0-B7005D5BECDC}"/>
              </a:ext>
            </a:extLst>
          </p:cNvPr>
          <p:cNvSpPr>
            <a:spLocks noGrp="1"/>
          </p:cNvSpPr>
          <p:nvPr>
            <p:ph type="title"/>
          </p:nvPr>
        </p:nvSpPr>
        <p:spPr>
          <a:xfrm>
            <a:off x="769273" y="425695"/>
            <a:ext cx="8534400" cy="1507067"/>
          </a:xfrm>
        </p:spPr>
        <p:txBody>
          <a:bodyPr/>
          <a:lstStyle/>
          <a:p>
            <a:r>
              <a:rPr lang="en-US" b="1" dirty="0"/>
              <a:t>Application :</a:t>
            </a:r>
            <a:endParaRPr lang="en-IN" b="1" dirty="0"/>
          </a:p>
        </p:txBody>
      </p:sp>
      <p:sp>
        <p:nvSpPr>
          <p:cNvPr id="3" name="Content Placeholder 2">
            <a:extLst>
              <a:ext uri="{FF2B5EF4-FFF2-40B4-BE49-F238E27FC236}">
                <a16:creationId xmlns:a16="http://schemas.microsoft.com/office/drawing/2014/main" id="{B29571CB-FBAF-4CD7-93DE-94E58FEEFD1F}"/>
              </a:ext>
            </a:extLst>
          </p:cNvPr>
          <p:cNvSpPr>
            <a:spLocks noGrp="1"/>
          </p:cNvSpPr>
          <p:nvPr>
            <p:ph idx="1"/>
          </p:nvPr>
        </p:nvSpPr>
        <p:spPr>
          <a:xfrm>
            <a:off x="776361" y="1488558"/>
            <a:ext cx="8534400" cy="4497377"/>
          </a:xfrm>
        </p:spPr>
        <p:txBody>
          <a:bodyPr>
            <a:normAutofit fontScale="92500"/>
          </a:bodyPr>
          <a:lstStyle/>
          <a:p>
            <a:pPr marL="0" indent="0">
              <a:lnSpc>
                <a:spcPct val="150000"/>
              </a:lnSpc>
              <a:buNone/>
            </a:pPr>
            <a:r>
              <a:rPr lang="en-US" sz="2800" dirty="0">
                <a:solidFill>
                  <a:schemeClr val="tx1"/>
                </a:solidFill>
              </a:rPr>
              <a:t>Tweets are often used to convey one’s emotion, opinion, and stance. Thus, automatically detecting emotion intensities in tweets is especially beneficial in applications such as tracking brand and product perception, tracking support for issues and policies, tracking public health and well-being, and disaster/crisis management.</a:t>
            </a:r>
          </a:p>
        </p:txBody>
      </p:sp>
    </p:spTree>
    <p:extLst>
      <p:ext uri="{BB962C8B-B14F-4D97-AF65-F5344CB8AC3E}">
        <p14:creationId xmlns:p14="http://schemas.microsoft.com/office/powerpoint/2010/main" val="48598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171</TotalTime>
  <Words>662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NimbusRomNo9L-Regu</vt:lpstr>
      <vt:lpstr>Wingdings 3</vt:lpstr>
      <vt:lpstr>Slice</vt:lpstr>
      <vt:lpstr>Emotion intensity prediction</vt:lpstr>
      <vt:lpstr>PowerPoint Presentation</vt:lpstr>
      <vt:lpstr>PowerPoint Presentation</vt:lpstr>
      <vt:lpstr>PowerPoint Presentation</vt:lpstr>
      <vt:lpstr>PowerPoint Presentation</vt:lpstr>
      <vt:lpstr>Dataset :</vt:lpstr>
      <vt:lpstr>Word2vec :</vt:lpstr>
      <vt:lpstr>Intensity regression :</vt:lpstr>
      <vt:lpstr>Application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intensity prediction</dc:title>
  <dc:creator>Pooja</dc:creator>
  <cp:lastModifiedBy>HEMANT REGAR</cp:lastModifiedBy>
  <cp:revision>30</cp:revision>
  <dcterms:created xsi:type="dcterms:W3CDTF">2021-03-24T09:27:00Z</dcterms:created>
  <dcterms:modified xsi:type="dcterms:W3CDTF">2021-03-31T06:08:37Z</dcterms:modified>
</cp:coreProperties>
</file>