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74" r:id="rId7"/>
    <p:sldId id="275" r:id="rId8"/>
    <p:sldId id="276" r:id="rId9"/>
    <p:sldId id="277" r:id="rId10"/>
    <p:sldId id="273" r:id="rId11"/>
    <p:sldId id="261" r:id="rId12"/>
    <p:sldId id="264" r:id="rId13"/>
    <p:sldId id="265" r:id="rId14"/>
    <p:sldId id="266" r:id="rId15"/>
    <p:sldId id="267" r:id="rId16"/>
    <p:sldId id="268" r:id="rId17"/>
    <p:sldId id="269" r:id="rId18"/>
    <p:sldId id="270" r:id="rId19"/>
    <p:sldId id="271" r:id="rId20"/>
    <p:sldId id="262"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C0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1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B1638B4-50C5-4400-9733-8B8274BF3771}"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5112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73700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797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08609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8093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224155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745399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414314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271273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21054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78463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638B4-50C5-4400-9733-8B8274BF3771}"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56966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638B4-50C5-4400-9733-8B8274BF3771}"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93111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38B4-50C5-4400-9733-8B8274BF3771}"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89279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42073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51867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B1638B4-50C5-4400-9733-8B8274BF3771}" type="datetimeFigureOut">
              <a:rPr lang="en-US" smtClean="0"/>
              <a:t>3/31/2021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95B5EC-5B54-45DB-BFCD-D7E1EB01EA0A}" type="slidenum">
              <a:rPr lang="en-US" smtClean="0"/>
              <a:t>‹#›</a:t>
            </a:fld>
            <a:endParaRPr lang="en-US"/>
          </a:p>
        </p:txBody>
      </p:sp>
    </p:spTree>
    <p:extLst>
      <p:ext uri="{BB962C8B-B14F-4D97-AF65-F5344CB8AC3E}">
        <p14:creationId xmlns:p14="http://schemas.microsoft.com/office/powerpoint/2010/main" val="1053057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A724-AD15-4975-8F6A-358F50372C73}"/>
              </a:ext>
            </a:extLst>
          </p:cNvPr>
          <p:cNvSpPr>
            <a:spLocks noGrp="1"/>
          </p:cNvSpPr>
          <p:nvPr>
            <p:ph type="ctrTitle"/>
          </p:nvPr>
        </p:nvSpPr>
        <p:spPr>
          <a:xfrm>
            <a:off x="0" y="1930893"/>
            <a:ext cx="12192001" cy="865573"/>
          </a:xfrm>
        </p:spPr>
        <p:txBody>
          <a:bodyPr>
            <a:normAutofit fontScale="90000"/>
          </a:bodyPr>
          <a:lstStyle/>
          <a:p>
            <a:pPr algn="ctr">
              <a:lnSpc>
                <a:spcPct val="150000"/>
              </a:lnSpc>
            </a:pPr>
            <a:r>
              <a:rPr lang="en-US" b="1" dirty="0"/>
              <a:t>Emotion intensity prediction</a:t>
            </a:r>
          </a:p>
        </p:txBody>
      </p:sp>
      <p:sp>
        <p:nvSpPr>
          <p:cNvPr id="3" name="Subtitle 2">
            <a:extLst>
              <a:ext uri="{FF2B5EF4-FFF2-40B4-BE49-F238E27FC236}">
                <a16:creationId xmlns:a16="http://schemas.microsoft.com/office/drawing/2014/main" id="{2DA52C27-FB7B-414A-A8CF-1D4A81C0F1F0}"/>
              </a:ext>
            </a:extLst>
          </p:cNvPr>
          <p:cNvSpPr>
            <a:spLocks noGrp="1"/>
          </p:cNvSpPr>
          <p:nvPr>
            <p:ph type="subTitle" idx="1"/>
          </p:nvPr>
        </p:nvSpPr>
        <p:spPr>
          <a:xfrm>
            <a:off x="-424069" y="3600854"/>
            <a:ext cx="5671930" cy="2746937"/>
          </a:xfrm>
        </p:spPr>
        <p:txBody>
          <a:bodyPr>
            <a:normAutofit/>
          </a:bodyPr>
          <a:lstStyle/>
          <a:p>
            <a:pPr algn="ctr">
              <a:lnSpc>
                <a:spcPct val="170000"/>
              </a:lnSpc>
            </a:pPr>
            <a:r>
              <a:rPr lang="en-US" dirty="0">
                <a:solidFill>
                  <a:schemeClr val="tx1"/>
                </a:solidFill>
              </a:rPr>
              <a:t>Professor : </a:t>
            </a:r>
          </a:p>
          <a:p>
            <a:pPr algn="ctr">
              <a:lnSpc>
                <a:spcPct val="170000"/>
              </a:lnSpc>
            </a:pPr>
            <a:r>
              <a:rPr lang="en-US" b="1" dirty="0" err="1">
                <a:solidFill>
                  <a:schemeClr val="tx1"/>
                </a:solidFill>
              </a:rPr>
              <a:t>Sanasam</a:t>
            </a:r>
            <a:r>
              <a:rPr lang="en-US" b="1" dirty="0">
                <a:solidFill>
                  <a:schemeClr val="tx1"/>
                </a:solidFill>
              </a:rPr>
              <a:t> Ranbir Singh</a:t>
            </a:r>
          </a:p>
          <a:p>
            <a:pPr algn="ctr">
              <a:lnSpc>
                <a:spcPct val="170000"/>
              </a:lnSpc>
            </a:pPr>
            <a:r>
              <a:rPr lang="en-US" dirty="0">
                <a:solidFill>
                  <a:schemeClr val="tx1"/>
                </a:solidFill>
              </a:rPr>
              <a:t>Assigned TA : </a:t>
            </a:r>
          </a:p>
          <a:p>
            <a:pPr algn="ctr">
              <a:lnSpc>
                <a:spcPct val="170000"/>
              </a:lnSpc>
            </a:pPr>
            <a:r>
              <a:rPr lang="en-US" b="1" dirty="0">
                <a:solidFill>
                  <a:schemeClr val="tx1"/>
                </a:solidFill>
              </a:rPr>
              <a:t>Ankit Agarwal</a:t>
            </a:r>
            <a:r>
              <a:rPr lang="en-US" dirty="0">
                <a:solidFill>
                  <a:schemeClr val="tx1"/>
                </a:solidFill>
              </a:rPr>
              <a:t> </a:t>
            </a:r>
          </a:p>
        </p:txBody>
      </p:sp>
      <p:sp>
        <p:nvSpPr>
          <p:cNvPr id="7" name="TextBox 6">
            <a:extLst>
              <a:ext uri="{FF2B5EF4-FFF2-40B4-BE49-F238E27FC236}">
                <a16:creationId xmlns:a16="http://schemas.microsoft.com/office/drawing/2014/main" id="{EA1C52A6-8DBB-4BFE-8DC7-1E7B3FA55723}"/>
              </a:ext>
            </a:extLst>
          </p:cNvPr>
          <p:cNvSpPr txBox="1"/>
          <p:nvPr/>
        </p:nvSpPr>
        <p:spPr>
          <a:xfrm>
            <a:off x="0" y="914400"/>
            <a:ext cx="12192000" cy="817981"/>
          </a:xfrm>
          <a:prstGeom prst="rect">
            <a:avLst/>
          </a:prstGeom>
          <a:noFill/>
        </p:spPr>
        <p:txBody>
          <a:bodyPr wrap="square" rtlCol="0">
            <a:spAutoFit/>
          </a:bodyPr>
          <a:lstStyle/>
          <a:p>
            <a:pPr algn="ctr">
              <a:lnSpc>
                <a:spcPct val="150000"/>
              </a:lnSpc>
            </a:pPr>
            <a:r>
              <a:rPr lang="en-US" sz="3600" dirty="0"/>
              <a:t>Week -2 Presentation</a:t>
            </a:r>
          </a:p>
        </p:txBody>
      </p:sp>
      <p:sp>
        <p:nvSpPr>
          <p:cNvPr id="8" name="TextBox 7">
            <a:extLst>
              <a:ext uri="{FF2B5EF4-FFF2-40B4-BE49-F238E27FC236}">
                <a16:creationId xmlns:a16="http://schemas.microsoft.com/office/drawing/2014/main" id="{7A53B43A-4FDA-4EA6-A96A-D5B437224E1A}"/>
              </a:ext>
            </a:extLst>
          </p:cNvPr>
          <p:cNvSpPr txBox="1"/>
          <p:nvPr/>
        </p:nvSpPr>
        <p:spPr>
          <a:xfrm>
            <a:off x="7467472" y="3678338"/>
            <a:ext cx="4545753" cy="1891415"/>
          </a:xfrm>
          <a:prstGeom prst="rect">
            <a:avLst/>
          </a:prstGeom>
          <a:noFill/>
        </p:spPr>
        <p:txBody>
          <a:bodyPr wrap="square" rtlCol="0">
            <a:spAutoFit/>
          </a:bodyPr>
          <a:lstStyle/>
          <a:p>
            <a:pPr algn="ctr">
              <a:lnSpc>
                <a:spcPct val="150000"/>
              </a:lnSpc>
            </a:pPr>
            <a:r>
              <a:rPr lang="en-US" sz="1600" dirty="0"/>
              <a:t>Members :</a:t>
            </a:r>
          </a:p>
          <a:p>
            <a:pPr algn="ctr">
              <a:lnSpc>
                <a:spcPct val="150000"/>
              </a:lnSpc>
            </a:pPr>
            <a:r>
              <a:rPr lang="en-US" sz="1600" b="1" dirty="0"/>
              <a:t>Pooja</a:t>
            </a:r>
          </a:p>
          <a:p>
            <a:pPr algn="ctr">
              <a:lnSpc>
                <a:spcPct val="150000"/>
              </a:lnSpc>
            </a:pPr>
            <a:r>
              <a:rPr lang="en-US" sz="1600" b="1"/>
              <a:t>Vinay Kumar</a:t>
            </a:r>
            <a:endParaRPr lang="en-US" sz="1600" b="1" dirty="0"/>
          </a:p>
          <a:p>
            <a:pPr algn="ctr">
              <a:lnSpc>
                <a:spcPct val="150000"/>
              </a:lnSpc>
            </a:pPr>
            <a:r>
              <a:rPr lang="en-US" sz="1600" b="1" dirty="0"/>
              <a:t>Hemant </a:t>
            </a:r>
            <a:r>
              <a:rPr lang="en-US" sz="1600" b="1" dirty="0" err="1"/>
              <a:t>Regar</a:t>
            </a:r>
            <a:endParaRPr lang="en-US" sz="1600" b="1" dirty="0"/>
          </a:p>
          <a:p>
            <a:pPr algn="ctr">
              <a:lnSpc>
                <a:spcPct val="150000"/>
              </a:lnSpc>
            </a:pPr>
            <a:r>
              <a:rPr lang="en-US" sz="1600" b="1" dirty="0"/>
              <a:t>Navjot Singh</a:t>
            </a:r>
          </a:p>
        </p:txBody>
      </p:sp>
      <p:sp>
        <p:nvSpPr>
          <p:cNvPr id="4" name="Rectangle 3">
            <a:extLst>
              <a:ext uri="{FF2B5EF4-FFF2-40B4-BE49-F238E27FC236}">
                <a16:creationId xmlns:a16="http://schemas.microsoft.com/office/drawing/2014/main" id="{229C3C22-D448-40B6-B7EB-F5D25D34BAF4}"/>
              </a:ext>
            </a:extLst>
          </p:cNvPr>
          <p:cNvSpPr/>
          <p:nvPr/>
        </p:nvSpPr>
        <p:spPr>
          <a:xfrm>
            <a:off x="4068419" y="3972693"/>
            <a:ext cx="3805689" cy="130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Team :</a:t>
            </a:r>
          </a:p>
          <a:p>
            <a:pPr algn="ctr">
              <a:lnSpc>
                <a:spcPct val="150000"/>
              </a:lnSpc>
            </a:pPr>
            <a:r>
              <a:rPr lang="en-US" dirty="0"/>
              <a:t> </a:t>
            </a:r>
            <a:r>
              <a:rPr lang="en-US" b="1" dirty="0"/>
              <a:t>Hashtag Analyst</a:t>
            </a:r>
            <a:endParaRPr lang="en-US" dirty="0"/>
          </a:p>
        </p:txBody>
      </p:sp>
    </p:spTree>
    <p:extLst>
      <p:ext uri="{BB962C8B-B14F-4D97-AF65-F5344CB8AC3E}">
        <p14:creationId xmlns:p14="http://schemas.microsoft.com/office/powerpoint/2010/main" val="7263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57A09-8D35-4759-8EFF-C8BF62B7D4C3}"/>
              </a:ext>
            </a:extLst>
          </p:cNvPr>
          <p:cNvSpPr/>
          <p:nvPr/>
        </p:nvSpPr>
        <p:spPr>
          <a:xfrm>
            <a:off x="715617" y="318052"/>
            <a:ext cx="11184835" cy="874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i="1" dirty="0"/>
              <a:t>FLOW CHART COMPONENTS :</a:t>
            </a:r>
          </a:p>
        </p:txBody>
      </p:sp>
      <p:sp>
        <p:nvSpPr>
          <p:cNvPr id="3" name="TextBox 2">
            <a:extLst>
              <a:ext uri="{FF2B5EF4-FFF2-40B4-BE49-F238E27FC236}">
                <a16:creationId xmlns:a16="http://schemas.microsoft.com/office/drawing/2014/main" id="{0BDEDDB4-9D14-4420-81C4-03FB36CF0562}"/>
              </a:ext>
            </a:extLst>
          </p:cNvPr>
          <p:cNvSpPr txBox="1"/>
          <p:nvPr/>
        </p:nvSpPr>
        <p:spPr>
          <a:xfrm>
            <a:off x="715617" y="1429506"/>
            <a:ext cx="4691269"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Tweets</a:t>
            </a:r>
          </a:p>
          <a:p>
            <a:pPr marL="285750" indent="-285750">
              <a:lnSpc>
                <a:spcPct val="150000"/>
              </a:lnSpc>
              <a:buFont typeface="Arial" panose="020B0604020202020204" pitchFamily="34" charset="0"/>
              <a:buChar char="•"/>
            </a:pPr>
            <a:r>
              <a:rPr lang="en-IN" sz="2400" dirty="0"/>
              <a:t>Parsing</a:t>
            </a:r>
          </a:p>
          <a:p>
            <a:pPr marL="285750" indent="-285750">
              <a:lnSpc>
                <a:spcPct val="150000"/>
              </a:lnSpc>
              <a:buFont typeface="Arial" panose="020B0604020202020204" pitchFamily="34" charset="0"/>
              <a:buChar char="•"/>
            </a:pPr>
            <a:r>
              <a:rPr lang="en-IN" sz="2400" dirty="0"/>
              <a:t>NLP Rule based model</a:t>
            </a:r>
          </a:p>
          <a:p>
            <a:pPr marL="285750" indent="-285750">
              <a:lnSpc>
                <a:spcPct val="150000"/>
              </a:lnSpc>
              <a:buFont typeface="Arial" panose="020B0604020202020204" pitchFamily="34" charset="0"/>
              <a:buChar char="•"/>
            </a:pPr>
            <a:r>
              <a:rPr lang="en-IN" sz="2400" dirty="0"/>
              <a:t>Output</a:t>
            </a:r>
          </a:p>
        </p:txBody>
      </p:sp>
    </p:spTree>
    <p:extLst>
      <p:ext uri="{BB962C8B-B14F-4D97-AF65-F5344CB8AC3E}">
        <p14:creationId xmlns:p14="http://schemas.microsoft.com/office/powerpoint/2010/main" val="384339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E72CF9-010B-4D6F-A7CD-0C0885B1155C}"/>
              </a:ext>
            </a:extLst>
          </p:cNvPr>
          <p:cNvSpPr/>
          <p:nvPr/>
        </p:nvSpPr>
        <p:spPr>
          <a:xfrm>
            <a:off x="2610036" y="1308328"/>
            <a:ext cx="2607052" cy="646030"/>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a:t>Filtering</a:t>
            </a:r>
          </a:p>
        </p:txBody>
      </p:sp>
      <p:sp>
        <p:nvSpPr>
          <p:cNvPr id="3" name="Rectangle 2">
            <a:extLst>
              <a:ext uri="{FF2B5EF4-FFF2-40B4-BE49-F238E27FC236}">
                <a16:creationId xmlns:a16="http://schemas.microsoft.com/office/drawing/2014/main" id="{6C25DE61-6CFB-4960-8550-5C97F06CDEAF}"/>
              </a:ext>
            </a:extLst>
          </p:cNvPr>
          <p:cNvSpPr/>
          <p:nvPr/>
        </p:nvSpPr>
        <p:spPr>
          <a:xfrm>
            <a:off x="6664166" y="1692858"/>
            <a:ext cx="2379215" cy="807868"/>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CNN_LSTM Regression Model</a:t>
            </a:r>
          </a:p>
        </p:txBody>
      </p:sp>
      <p:sp>
        <p:nvSpPr>
          <p:cNvPr id="4" name="Rectangle 3">
            <a:extLst>
              <a:ext uri="{FF2B5EF4-FFF2-40B4-BE49-F238E27FC236}">
                <a16:creationId xmlns:a16="http://schemas.microsoft.com/office/drawing/2014/main" id="{55880F11-33EA-4AD9-AE8E-07CAEC728525}"/>
              </a:ext>
            </a:extLst>
          </p:cNvPr>
          <p:cNvSpPr/>
          <p:nvPr/>
        </p:nvSpPr>
        <p:spPr>
          <a:xfrm>
            <a:off x="2610035" y="2373005"/>
            <a:ext cx="2607053" cy="653582"/>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a:t>Vocabulary</a:t>
            </a:r>
          </a:p>
        </p:txBody>
      </p:sp>
      <p:sp>
        <p:nvSpPr>
          <p:cNvPr id="5" name="Rectangle 4">
            <a:extLst>
              <a:ext uri="{FF2B5EF4-FFF2-40B4-BE49-F238E27FC236}">
                <a16:creationId xmlns:a16="http://schemas.microsoft.com/office/drawing/2014/main" id="{FE52F73A-5021-4DFE-991F-B9C928F7E003}"/>
              </a:ext>
            </a:extLst>
          </p:cNvPr>
          <p:cNvSpPr/>
          <p:nvPr/>
        </p:nvSpPr>
        <p:spPr>
          <a:xfrm>
            <a:off x="2610035" y="5919469"/>
            <a:ext cx="2627776" cy="653582"/>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Vectors</a:t>
            </a:r>
          </a:p>
        </p:txBody>
      </p:sp>
      <p:sp>
        <p:nvSpPr>
          <p:cNvPr id="6" name="Rectangle 5">
            <a:extLst>
              <a:ext uri="{FF2B5EF4-FFF2-40B4-BE49-F238E27FC236}">
                <a16:creationId xmlns:a16="http://schemas.microsoft.com/office/drawing/2014/main" id="{E97D7BA4-B10A-4170-8244-DDA7A30D284A}"/>
              </a:ext>
            </a:extLst>
          </p:cNvPr>
          <p:cNvSpPr/>
          <p:nvPr/>
        </p:nvSpPr>
        <p:spPr>
          <a:xfrm>
            <a:off x="2610036" y="3526868"/>
            <a:ext cx="2607054" cy="1019121"/>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b="1" dirty="0"/>
              <a:t>Optimized Vocabulary</a:t>
            </a:r>
          </a:p>
        </p:txBody>
      </p:sp>
      <p:sp>
        <p:nvSpPr>
          <p:cNvPr id="7" name="Rectangle 6">
            <a:extLst>
              <a:ext uri="{FF2B5EF4-FFF2-40B4-BE49-F238E27FC236}">
                <a16:creationId xmlns:a16="http://schemas.microsoft.com/office/drawing/2014/main" id="{D6AFCC1A-C3A2-461F-8308-433FCA7253D3}"/>
              </a:ext>
            </a:extLst>
          </p:cNvPr>
          <p:cNvSpPr/>
          <p:nvPr/>
        </p:nvSpPr>
        <p:spPr>
          <a:xfrm>
            <a:off x="2598206" y="4886698"/>
            <a:ext cx="2627776" cy="673767"/>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a:t>Lexicons</a:t>
            </a:r>
          </a:p>
        </p:txBody>
      </p:sp>
      <p:sp>
        <p:nvSpPr>
          <p:cNvPr id="8" name="Rectangle 7">
            <a:extLst>
              <a:ext uri="{FF2B5EF4-FFF2-40B4-BE49-F238E27FC236}">
                <a16:creationId xmlns:a16="http://schemas.microsoft.com/office/drawing/2014/main" id="{86C8A4C0-8C85-405D-87B5-9C63FF37B478}"/>
              </a:ext>
            </a:extLst>
          </p:cNvPr>
          <p:cNvSpPr/>
          <p:nvPr/>
        </p:nvSpPr>
        <p:spPr>
          <a:xfrm>
            <a:off x="6664164" y="2954429"/>
            <a:ext cx="2379215" cy="807868"/>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Input file for </a:t>
            </a:r>
            <a:r>
              <a:rPr lang="en-US" b="1" dirty="0" err="1"/>
              <a:t>weka</a:t>
            </a:r>
            <a:endParaRPr lang="en-US" b="1" dirty="0"/>
          </a:p>
        </p:txBody>
      </p:sp>
      <p:sp>
        <p:nvSpPr>
          <p:cNvPr id="9" name="Rectangle 8">
            <a:extLst>
              <a:ext uri="{FF2B5EF4-FFF2-40B4-BE49-F238E27FC236}">
                <a16:creationId xmlns:a16="http://schemas.microsoft.com/office/drawing/2014/main" id="{D3422724-87F6-415F-9CE8-7D3AE1F87694}"/>
              </a:ext>
            </a:extLst>
          </p:cNvPr>
          <p:cNvSpPr/>
          <p:nvPr/>
        </p:nvSpPr>
        <p:spPr>
          <a:xfrm>
            <a:off x="6664165" y="4108751"/>
            <a:ext cx="2379215" cy="1129314"/>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Add baseline feature from affective tweets</a:t>
            </a:r>
          </a:p>
        </p:txBody>
      </p:sp>
      <p:sp>
        <p:nvSpPr>
          <p:cNvPr id="10" name="Rectangle 9">
            <a:extLst>
              <a:ext uri="{FF2B5EF4-FFF2-40B4-BE49-F238E27FC236}">
                <a16:creationId xmlns:a16="http://schemas.microsoft.com/office/drawing/2014/main" id="{0AA8E5D0-83A8-4AFE-AD43-B06B8EAB9864}"/>
              </a:ext>
            </a:extLst>
          </p:cNvPr>
          <p:cNvSpPr/>
          <p:nvPr/>
        </p:nvSpPr>
        <p:spPr>
          <a:xfrm>
            <a:off x="6664164" y="5584519"/>
            <a:ext cx="2379215" cy="807868"/>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Random forest</a:t>
            </a:r>
          </a:p>
        </p:txBody>
      </p:sp>
      <p:sp>
        <p:nvSpPr>
          <p:cNvPr id="12" name="Oval 11">
            <a:extLst>
              <a:ext uri="{FF2B5EF4-FFF2-40B4-BE49-F238E27FC236}">
                <a16:creationId xmlns:a16="http://schemas.microsoft.com/office/drawing/2014/main" id="{9854524B-9D7B-4032-8789-D236F44035A9}"/>
              </a:ext>
            </a:extLst>
          </p:cNvPr>
          <p:cNvSpPr/>
          <p:nvPr/>
        </p:nvSpPr>
        <p:spPr>
          <a:xfrm>
            <a:off x="10232985" y="2557884"/>
            <a:ext cx="1846555" cy="1105121"/>
          </a:xfrm>
          <a:prstGeom prst="ellipse">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Output Value</a:t>
            </a:r>
          </a:p>
          <a:p>
            <a:pPr algn="ctr"/>
            <a:r>
              <a:rPr lang="en-US" b="1" dirty="0">
                <a:solidFill>
                  <a:schemeClr val="bg1"/>
                </a:solidFill>
              </a:rPr>
              <a:t>[0-1]</a:t>
            </a:r>
          </a:p>
        </p:txBody>
      </p:sp>
      <p:sp>
        <p:nvSpPr>
          <p:cNvPr id="14" name="Oval 13">
            <a:extLst>
              <a:ext uri="{FF2B5EF4-FFF2-40B4-BE49-F238E27FC236}">
                <a16:creationId xmlns:a16="http://schemas.microsoft.com/office/drawing/2014/main" id="{3F58EFE6-361A-465E-AA1B-8F722614492E}"/>
              </a:ext>
            </a:extLst>
          </p:cNvPr>
          <p:cNvSpPr/>
          <p:nvPr/>
        </p:nvSpPr>
        <p:spPr>
          <a:xfrm>
            <a:off x="140535" y="1100807"/>
            <a:ext cx="1846555" cy="1105121"/>
          </a:xfrm>
          <a:prstGeom prst="ellipse">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Tweets</a:t>
            </a:r>
          </a:p>
        </p:txBody>
      </p:sp>
      <p:cxnSp>
        <p:nvCxnSpPr>
          <p:cNvPr id="18" name="Straight Arrow Connector 17">
            <a:extLst>
              <a:ext uri="{FF2B5EF4-FFF2-40B4-BE49-F238E27FC236}">
                <a16:creationId xmlns:a16="http://schemas.microsoft.com/office/drawing/2014/main" id="{D445E908-26B4-423B-B155-43C55192FAA4}"/>
              </a:ext>
            </a:extLst>
          </p:cNvPr>
          <p:cNvCxnSpPr>
            <a:cxnSpLocks/>
          </p:cNvCxnSpPr>
          <p:nvPr/>
        </p:nvCxnSpPr>
        <p:spPr>
          <a:xfrm>
            <a:off x="1997452" y="1631343"/>
            <a:ext cx="612583" cy="0"/>
          </a:xfrm>
          <a:prstGeom prst="straightConnector1">
            <a:avLst/>
          </a:prstGeom>
          <a:ln w="28575">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2566AF-C318-4C2C-BBA4-D36558B4F7CE}"/>
              </a:ext>
            </a:extLst>
          </p:cNvPr>
          <p:cNvCxnSpPr>
            <a:cxnSpLocks/>
          </p:cNvCxnSpPr>
          <p:nvPr/>
        </p:nvCxnSpPr>
        <p:spPr>
          <a:xfrm>
            <a:off x="3841065" y="1963660"/>
            <a:ext cx="0" cy="417100"/>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AEBB01-93E7-4E4C-B3FE-38EC05F2E842}"/>
              </a:ext>
            </a:extLst>
          </p:cNvPr>
          <p:cNvCxnSpPr>
            <a:cxnSpLocks/>
          </p:cNvCxnSpPr>
          <p:nvPr/>
        </p:nvCxnSpPr>
        <p:spPr>
          <a:xfrm>
            <a:off x="3864717" y="3051073"/>
            <a:ext cx="1" cy="471516"/>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D97E7F-7182-4C85-B46D-E345BE3A520D}"/>
              </a:ext>
            </a:extLst>
          </p:cNvPr>
          <p:cNvCxnSpPr>
            <a:cxnSpLocks/>
          </p:cNvCxnSpPr>
          <p:nvPr/>
        </p:nvCxnSpPr>
        <p:spPr>
          <a:xfrm>
            <a:off x="3835147" y="4541344"/>
            <a:ext cx="0" cy="340013"/>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9037E66-9F72-4876-BEA8-3C055C4A27AC}"/>
              </a:ext>
            </a:extLst>
          </p:cNvPr>
          <p:cNvCxnSpPr>
            <a:cxnSpLocks/>
          </p:cNvCxnSpPr>
          <p:nvPr/>
        </p:nvCxnSpPr>
        <p:spPr>
          <a:xfrm>
            <a:off x="3835147" y="5560465"/>
            <a:ext cx="0" cy="359004"/>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706E9C5-FE08-4F85-BF9F-925C741488F8}"/>
              </a:ext>
            </a:extLst>
          </p:cNvPr>
          <p:cNvCxnSpPr>
            <a:cxnSpLocks/>
            <a:stCxn id="8" idx="2"/>
          </p:cNvCxnSpPr>
          <p:nvPr/>
        </p:nvCxnSpPr>
        <p:spPr>
          <a:xfrm flipH="1">
            <a:off x="7853770" y="3762297"/>
            <a:ext cx="2" cy="375289"/>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5CE151F-219F-4D18-A6BB-BAC23D30B800}"/>
              </a:ext>
            </a:extLst>
          </p:cNvPr>
          <p:cNvCxnSpPr>
            <a:cxnSpLocks/>
            <a:stCxn id="9" idx="2"/>
          </p:cNvCxnSpPr>
          <p:nvPr/>
        </p:nvCxnSpPr>
        <p:spPr>
          <a:xfrm flipH="1">
            <a:off x="7853771" y="5238065"/>
            <a:ext cx="2" cy="367602"/>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818B398-9FA0-4401-B86D-5B47B337F3C7}"/>
              </a:ext>
            </a:extLst>
          </p:cNvPr>
          <p:cNvCxnSpPr>
            <a:cxnSpLocks/>
            <a:stCxn id="3" idx="2"/>
          </p:cNvCxnSpPr>
          <p:nvPr/>
        </p:nvCxnSpPr>
        <p:spPr>
          <a:xfrm flipH="1">
            <a:off x="7853772" y="2500726"/>
            <a:ext cx="2" cy="452680"/>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36E6877-543C-421F-93EF-FF03A85F7544}"/>
              </a:ext>
            </a:extLst>
          </p:cNvPr>
          <p:cNvCxnSpPr>
            <a:cxnSpLocks/>
            <a:stCxn id="10" idx="3"/>
          </p:cNvCxnSpPr>
          <p:nvPr/>
        </p:nvCxnSpPr>
        <p:spPr>
          <a:xfrm flipV="1">
            <a:off x="9043379" y="3110445"/>
            <a:ext cx="508994" cy="2878008"/>
          </a:xfrm>
          <a:prstGeom prst="bentConnector2">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0DCD3A72-7E78-42E5-B7DA-966827313716}"/>
              </a:ext>
            </a:extLst>
          </p:cNvPr>
          <p:cNvCxnSpPr>
            <a:cxnSpLocks/>
            <a:stCxn id="5" idx="3"/>
          </p:cNvCxnSpPr>
          <p:nvPr/>
        </p:nvCxnSpPr>
        <p:spPr>
          <a:xfrm flipV="1">
            <a:off x="5237811" y="2090392"/>
            <a:ext cx="719077" cy="415586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9CE9764-CCA2-412D-9EB7-387A8C985378}"/>
              </a:ext>
            </a:extLst>
          </p:cNvPr>
          <p:cNvCxnSpPr>
            <a:cxnSpLocks/>
            <a:endCxn id="3" idx="1"/>
          </p:cNvCxnSpPr>
          <p:nvPr/>
        </p:nvCxnSpPr>
        <p:spPr>
          <a:xfrm>
            <a:off x="5956918" y="2096792"/>
            <a:ext cx="707248" cy="0"/>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D120000-A1FE-40C6-A4B0-790AECBA4A7A}"/>
              </a:ext>
            </a:extLst>
          </p:cNvPr>
          <p:cNvCxnSpPr>
            <a:cxnSpLocks/>
          </p:cNvCxnSpPr>
          <p:nvPr/>
        </p:nvCxnSpPr>
        <p:spPr>
          <a:xfrm>
            <a:off x="9552373" y="3128201"/>
            <a:ext cx="680613" cy="1"/>
          </a:xfrm>
          <a:prstGeom prst="straightConnector1">
            <a:avLst/>
          </a:prstGeom>
          <a:ln w="190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00312BD-46FD-40E8-B3F7-1593FE5B1AA0}"/>
              </a:ext>
            </a:extLst>
          </p:cNvPr>
          <p:cNvSpPr txBox="1"/>
          <p:nvPr/>
        </p:nvSpPr>
        <p:spPr>
          <a:xfrm>
            <a:off x="3349824" y="715740"/>
            <a:ext cx="1553593" cy="461665"/>
          </a:xfrm>
          <a:prstGeom prst="rect">
            <a:avLst/>
          </a:prstGeom>
          <a:noFill/>
        </p:spPr>
        <p:txBody>
          <a:bodyPr wrap="square" rtlCol="0">
            <a:spAutoFit/>
          </a:bodyPr>
          <a:lstStyle/>
          <a:p>
            <a:r>
              <a:rPr lang="en-US" sz="2400" b="1" dirty="0">
                <a:solidFill>
                  <a:schemeClr val="accent6"/>
                </a:solidFill>
              </a:rPr>
              <a:t>Parsing</a:t>
            </a:r>
          </a:p>
        </p:txBody>
      </p:sp>
      <p:sp>
        <p:nvSpPr>
          <p:cNvPr id="122" name="TextBox 121">
            <a:extLst>
              <a:ext uri="{FF2B5EF4-FFF2-40B4-BE49-F238E27FC236}">
                <a16:creationId xmlns:a16="http://schemas.microsoft.com/office/drawing/2014/main" id="{DD575148-28DC-46C2-ADCA-F91D151CA489}"/>
              </a:ext>
            </a:extLst>
          </p:cNvPr>
          <p:cNvSpPr txBox="1"/>
          <p:nvPr/>
        </p:nvSpPr>
        <p:spPr>
          <a:xfrm>
            <a:off x="6255789" y="1100807"/>
            <a:ext cx="3195961" cy="400110"/>
          </a:xfrm>
          <a:prstGeom prst="rect">
            <a:avLst/>
          </a:prstGeom>
          <a:noFill/>
        </p:spPr>
        <p:txBody>
          <a:bodyPr wrap="square" rtlCol="0">
            <a:spAutoFit/>
          </a:bodyPr>
          <a:lstStyle/>
          <a:p>
            <a:r>
              <a:rPr lang="en-US" sz="2000" b="1" dirty="0">
                <a:solidFill>
                  <a:schemeClr val="accent6"/>
                </a:solidFill>
              </a:rPr>
              <a:t>NLP Rule – based Model</a:t>
            </a:r>
          </a:p>
        </p:txBody>
      </p:sp>
      <p:sp>
        <p:nvSpPr>
          <p:cNvPr id="123" name="TextBox 122">
            <a:extLst>
              <a:ext uri="{FF2B5EF4-FFF2-40B4-BE49-F238E27FC236}">
                <a16:creationId xmlns:a16="http://schemas.microsoft.com/office/drawing/2014/main" id="{581197E8-94CF-4F67-BAFF-DD075070CAA5}"/>
              </a:ext>
            </a:extLst>
          </p:cNvPr>
          <p:cNvSpPr txBox="1"/>
          <p:nvPr/>
        </p:nvSpPr>
        <p:spPr>
          <a:xfrm>
            <a:off x="390617" y="300908"/>
            <a:ext cx="4101484" cy="461665"/>
          </a:xfrm>
          <a:prstGeom prst="rect">
            <a:avLst/>
          </a:prstGeom>
          <a:noFill/>
        </p:spPr>
        <p:txBody>
          <a:bodyPr wrap="square" rtlCol="0">
            <a:spAutoFit/>
          </a:bodyPr>
          <a:lstStyle/>
          <a:p>
            <a:r>
              <a:rPr lang="en-US" sz="2400" b="1" dirty="0"/>
              <a:t>Flow Chart :</a:t>
            </a:r>
            <a:endParaRPr lang="en-US" sz="2400" b="1" dirty="0">
              <a:solidFill>
                <a:schemeClr val="bg1"/>
              </a:solidFill>
            </a:endParaRPr>
          </a:p>
        </p:txBody>
      </p:sp>
    </p:spTree>
    <p:extLst>
      <p:ext uri="{BB962C8B-B14F-4D97-AF65-F5344CB8AC3E}">
        <p14:creationId xmlns:p14="http://schemas.microsoft.com/office/powerpoint/2010/main" val="178246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2D90DD-D79C-461F-9C98-AF4821D4193E}"/>
              </a:ext>
            </a:extLst>
          </p:cNvPr>
          <p:cNvSpPr txBox="1"/>
          <p:nvPr/>
        </p:nvSpPr>
        <p:spPr>
          <a:xfrm>
            <a:off x="1364566" y="562096"/>
            <a:ext cx="9740756" cy="707886"/>
          </a:xfrm>
          <a:prstGeom prst="rect">
            <a:avLst/>
          </a:prstGeom>
          <a:noFill/>
        </p:spPr>
        <p:txBody>
          <a:bodyPr wrap="square" rtlCol="0">
            <a:spAutoFit/>
          </a:bodyPr>
          <a:lstStyle/>
          <a:p>
            <a:pPr algn="ctr"/>
            <a:r>
              <a:rPr lang="en-US" sz="4000" b="1" i="1" u="none" strike="noStrike" baseline="0" dirty="0">
                <a:latin typeface="Nunito-Bold"/>
              </a:rPr>
              <a:t>Mathematical details:</a:t>
            </a:r>
          </a:p>
        </p:txBody>
      </p:sp>
      <p:sp>
        <p:nvSpPr>
          <p:cNvPr id="5" name="TextBox 4">
            <a:extLst>
              <a:ext uri="{FF2B5EF4-FFF2-40B4-BE49-F238E27FC236}">
                <a16:creationId xmlns:a16="http://schemas.microsoft.com/office/drawing/2014/main" id="{10CC0812-563C-4AE2-B00D-24EB4C6A0A6A}"/>
              </a:ext>
            </a:extLst>
          </p:cNvPr>
          <p:cNvSpPr txBox="1"/>
          <p:nvPr/>
        </p:nvSpPr>
        <p:spPr>
          <a:xfrm>
            <a:off x="1364566" y="1269982"/>
            <a:ext cx="8951495" cy="3502177"/>
          </a:xfrm>
          <a:prstGeom prst="rect">
            <a:avLst/>
          </a:prstGeom>
          <a:noFill/>
        </p:spPr>
        <p:txBody>
          <a:bodyPr wrap="square" rtlCol="0">
            <a:spAutoFit/>
          </a:bodyPr>
          <a:lstStyle/>
          <a:p>
            <a:pPr>
              <a:lnSpc>
                <a:spcPct val="150000"/>
              </a:lnSpc>
            </a:pPr>
            <a:r>
              <a:rPr lang="en-US" sz="2400" b="1" dirty="0"/>
              <a:t>Convolutional neural network(CNN):</a:t>
            </a:r>
          </a:p>
          <a:p>
            <a:pPr>
              <a:lnSpc>
                <a:spcPct val="150000"/>
              </a:lnSpc>
            </a:pPr>
            <a:r>
              <a:rPr lang="en-US" sz="2400" b="1" dirty="0"/>
              <a:t>=&gt;</a:t>
            </a:r>
            <a:r>
              <a:rPr lang="en-US" sz="2000" b="1" dirty="0"/>
              <a:t>2D Convolution operation</a:t>
            </a:r>
            <a:endParaRPr lang="en-US" sz="2400" b="1" dirty="0"/>
          </a:p>
          <a:p>
            <a:pPr marL="285750" indent="-285750" algn="l">
              <a:lnSpc>
                <a:spcPct val="150000"/>
              </a:lnSpc>
              <a:buFont typeface="Arial" panose="020B0604020202020204" pitchFamily="34" charset="0"/>
              <a:buChar char="•"/>
            </a:pPr>
            <a:r>
              <a:rPr lang="en-US" sz="1600" b="0" i="0" u="none" strike="noStrike" baseline="0" dirty="0">
                <a:latin typeface="Nunito-Regular"/>
              </a:rPr>
              <a:t>In a nutshell, the convolution operation boils down to taking a given input and re-estimating it as</a:t>
            </a:r>
          </a:p>
          <a:p>
            <a:pPr algn="l">
              <a:lnSpc>
                <a:spcPct val="150000"/>
              </a:lnSpc>
            </a:pPr>
            <a:r>
              <a:rPr lang="en-US" sz="1600" b="0" i="0" u="none" strike="noStrike" baseline="0" dirty="0">
                <a:latin typeface="Nunito-Regular"/>
              </a:rPr>
              <a:t>      a weighted average of all the inputs around it.</a:t>
            </a:r>
          </a:p>
          <a:p>
            <a:pPr marL="285750" indent="-285750" algn="l">
              <a:lnSpc>
                <a:spcPct val="150000"/>
              </a:lnSpc>
              <a:buFont typeface="Arial" panose="020B0604020202020204" pitchFamily="34" charset="0"/>
              <a:buChar char="•"/>
            </a:pPr>
            <a:r>
              <a:rPr lang="en-US" sz="1600" b="0" i="0" u="none" strike="noStrike" baseline="0" dirty="0">
                <a:latin typeface="Nunito-Regular"/>
              </a:rPr>
              <a:t>The above definition is easy to </a:t>
            </a:r>
            <a:r>
              <a:rPr lang="en-US" sz="1600" b="0" i="0" u="none" strike="noStrike" baseline="0" dirty="0" err="1">
                <a:latin typeface="Nunito-Regular"/>
              </a:rPr>
              <a:t>visualise</a:t>
            </a:r>
            <a:r>
              <a:rPr lang="en-US" sz="1600" b="0" i="0" u="none" strike="noStrike" baseline="0" dirty="0">
                <a:latin typeface="Nunito-Regular"/>
              </a:rPr>
              <a:t> in 1D, but what about 2D?</a:t>
            </a:r>
          </a:p>
          <a:p>
            <a:pPr marL="285750" indent="-285750" algn="l">
              <a:lnSpc>
                <a:spcPct val="150000"/>
              </a:lnSpc>
              <a:buFont typeface="Arial" panose="020B0604020202020204" pitchFamily="34" charset="0"/>
              <a:buChar char="•"/>
            </a:pPr>
            <a:r>
              <a:rPr lang="en-US" sz="1600" b="0" i="0" u="none" strike="noStrike" baseline="0" dirty="0">
                <a:latin typeface="Nunito-Regular"/>
              </a:rPr>
              <a:t>In 2D, we would consider neighbors along the rows and columns, using the following formula</a:t>
            </a:r>
          </a:p>
          <a:p>
            <a:pPr algn="l">
              <a:lnSpc>
                <a:spcPct val="150000"/>
              </a:lnSpc>
            </a:pPr>
            <a:endParaRPr lang="en-US" sz="2000" b="1" dirty="0"/>
          </a:p>
          <a:p>
            <a:pPr algn="l">
              <a:lnSpc>
                <a:spcPct val="150000"/>
              </a:lnSpc>
            </a:pPr>
            <a:endParaRPr lang="en-US" dirty="0"/>
          </a:p>
        </p:txBody>
      </p:sp>
      <p:pic>
        <p:nvPicPr>
          <p:cNvPr id="9" name="Picture 8">
            <a:extLst>
              <a:ext uri="{FF2B5EF4-FFF2-40B4-BE49-F238E27FC236}">
                <a16:creationId xmlns:a16="http://schemas.microsoft.com/office/drawing/2014/main" id="{E5382999-5BEE-4564-994B-93D527B16FB2}"/>
              </a:ext>
            </a:extLst>
          </p:cNvPr>
          <p:cNvPicPr>
            <a:picLocks noChangeAspect="1"/>
          </p:cNvPicPr>
          <p:nvPr/>
        </p:nvPicPr>
        <p:blipFill>
          <a:blip r:embed="rId2"/>
          <a:stretch>
            <a:fillRect/>
          </a:stretch>
        </p:blipFill>
        <p:spPr>
          <a:xfrm>
            <a:off x="3784722" y="4055100"/>
            <a:ext cx="4111181" cy="717059"/>
          </a:xfrm>
          <a:prstGeom prst="rect">
            <a:avLst/>
          </a:prstGeom>
        </p:spPr>
      </p:pic>
    </p:spTree>
    <p:extLst>
      <p:ext uri="{BB962C8B-B14F-4D97-AF65-F5344CB8AC3E}">
        <p14:creationId xmlns:p14="http://schemas.microsoft.com/office/powerpoint/2010/main" val="267413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B3705-C963-4AE8-B255-801838314324}"/>
              </a:ext>
            </a:extLst>
          </p:cNvPr>
          <p:cNvSpPr txBox="1"/>
          <p:nvPr/>
        </p:nvSpPr>
        <p:spPr>
          <a:xfrm>
            <a:off x="1124125" y="637563"/>
            <a:ext cx="10276514"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u="none" strike="noStrike" baseline="0" dirty="0">
                <a:latin typeface="Nunito-Regular"/>
              </a:rPr>
              <a:t>K refers to kernel or weights and I refers to the input. And * refers to the convolution operation</a:t>
            </a:r>
          </a:p>
          <a:p>
            <a:pPr marL="285750" indent="-285750">
              <a:lnSpc>
                <a:spcPct val="150000"/>
              </a:lnSpc>
              <a:buFont typeface="Arial" panose="020B0604020202020204" pitchFamily="34" charset="0"/>
              <a:buChar char="•"/>
            </a:pPr>
            <a:endParaRPr lang="en-US" dirty="0">
              <a:latin typeface="Nunito-Regular"/>
            </a:endParaRPr>
          </a:p>
          <a:p>
            <a:pPr marL="285750" indent="-285750">
              <a:lnSpc>
                <a:spcPct val="150000"/>
              </a:lnSpc>
              <a:buFont typeface="Arial" panose="020B0604020202020204" pitchFamily="34" charset="0"/>
              <a:buChar char="•"/>
            </a:pPr>
            <a:endParaRPr lang="en-US" dirty="0">
              <a:latin typeface="Nunito-Regular"/>
            </a:endParaRPr>
          </a:p>
          <a:p>
            <a:pPr>
              <a:lnSpc>
                <a:spcPct val="150000"/>
              </a:lnSpc>
            </a:pPr>
            <a:endParaRPr lang="en-US" dirty="0">
              <a:latin typeface="Nunito-Regular"/>
            </a:endParaRPr>
          </a:p>
          <a:p>
            <a:pPr marL="285750" indent="-285750" algn="l">
              <a:lnSpc>
                <a:spcPct val="150000"/>
              </a:lnSpc>
              <a:buFont typeface="Arial" panose="020B0604020202020204" pitchFamily="34" charset="0"/>
              <a:buChar char="•"/>
            </a:pPr>
            <a:r>
              <a:rPr lang="en-US" sz="1800" b="0" i="0" u="none" strike="noStrike" baseline="0" dirty="0">
                <a:latin typeface="Nunito-Regular"/>
              </a:rPr>
              <a:t>Let a be the number of rows and b be the number of columns</a:t>
            </a:r>
          </a:p>
          <a:p>
            <a:pPr marL="285750" indent="-285750" algn="l">
              <a:lnSpc>
                <a:spcPct val="150000"/>
              </a:lnSpc>
              <a:buFont typeface="Arial" panose="020B0604020202020204" pitchFamily="34" charset="0"/>
              <a:buChar char="•"/>
            </a:pPr>
            <a:r>
              <a:rPr lang="en-US" sz="1800" b="0" i="0" u="none" strike="noStrike" baseline="0" dirty="0">
                <a:latin typeface="Nunito-Regular"/>
              </a:rPr>
              <a:t>m &amp; n specify the size of the matrix, in this case we consider them to be 2 each. So it’s a 2x2</a:t>
            </a:r>
          </a:p>
          <a:p>
            <a:pPr algn="l">
              <a:lnSpc>
                <a:spcPct val="150000"/>
              </a:lnSpc>
            </a:pPr>
            <a:r>
              <a:rPr lang="en-US" dirty="0">
                <a:latin typeface="Nunito-Regular"/>
              </a:rPr>
              <a:t>      </a:t>
            </a:r>
            <a:r>
              <a:rPr lang="en-US" sz="1800" b="0" i="0" u="none" strike="noStrike" baseline="0" dirty="0">
                <a:latin typeface="Nunito-Regular"/>
              </a:rPr>
              <a:t>matrix. Therefore a &amp; b range from 0-1 each.</a:t>
            </a:r>
          </a:p>
          <a:p>
            <a:pPr marL="285750" indent="-285750" algn="l">
              <a:lnSpc>
                <a:spcPct val="150000"/>
              </a:lnSpc>
              <a:buFont typeface="Arial" panose="020B0604020202020204" pitchFamily="34" charset="0"/>
              <a:buChar char="•"/>
            </a:pPr>
            <a:r>
              <a:rPr lang="en-US" sz="1800" b="0" i="0" u="none" strike="noStrike" baseline="0" dirty="0">
                <a:latin typeface="Nunito-Regular"/>
              </a:rPr>
              <a:t>Now, to calculate the new value at a particular pixel I </a:t>
            </a:r>
            <a:r>
              <a:rPr lang="en-US" sz="1050" dirty="0">
                <a:latin typeface="Nunito-Regular"/>
              </a:rPr>
              <a:t>i</a:t>
            </a:r>
            <a:r>
              <a:rPr lang="en-US" sz="1050" b="0" i="0" u="none" strike="noStrike" baseline="0" dirty="0">
                <a:latin typeface="Nunito-Regular"/>
              </a:rPr>
              <a:t>, j </a:t>
            </a:r>
            <a:r>
              <a:rPr lang="en-US" sz="1800" b="0" i="0" u="none" strike="noStrike" baseline="0" dirty="0">
                <a:latin typeface="Nunito-Regular"/>
              </a:rPr>
              <a:t>, we simply need to fill in the values into</a:t>
            </a:r>
          </a:p>
          <a:p>
            <a:pPr algn="l">
              <a:lnSpc>
                <a:spcPct val="150000"/>
              </a:lnSpc>
            </a:pPr>
            <a:r>
              <a:rPr lang="en-US" sz="1800" b="0" i="0" u="none" strike="noStrike" baseline="0" dirty="0">
                <a:latin typeface="Nunito-Regular"/>
              </a:rPr>
              <a:t>      the formula.</a:t>
            </a:r>
            <a:endParaRPr lang="en-US" dirty="0">
              <a:latin typeface="Nunito-Regular"/>
            </a:endParaRPr>
          </a:p>
          <a:p>
            <a:pPr marL="285750" indent="-285750">
              <a:lnSpc>
                <a:spcPct val="150000"/>
              </a:lnSpc>
              <a:buFont typeface="Arial" panose="020B0604020202020204" pitchFamily="34" charset="0"/>
              <a:buChar char="•"/>
            </a:pPr>
            <a:r>
              <a:rPr lang="en-US" sz="1800" b="0" i="0" u="none" strike="noStrike" baseline="0" dirty="0">
                <a:latin typeface="Nunito-Regular"/>
              </a:rPr>
              <a:t>Here is a pictorial representation</a:t>
            </a:r>
          </a:p>
          <a:p>
            <a:pPr marL="285750" indent="-285750">
              <a:lnSpc>
                <a:spcPct val="150000"/>
              </a:lnSpc>
              <a:buFont typeface="Arial" panose="020B0604020202020204" pitchFamily="34" charset="0"/>
              <a:buChar char="•"/>
            </a:pPr>
            <a:endParaRPr lang="en-US" dirty="0">
              <a:latin typeface="Nunito-Regular"/>
            </a:endParaRP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83EBE96-DD0E-4BA0-9209-CC6DA7F92474}"/>
              </a:ext>
            </a:extLst>
          </p:cNvPr>
          <p:cNvPicPr>
            <a:picLocks noChangeAspect="1"/>
          </p:cNvPicPr>
          <p:nvPr/>
        </p:nvPicPr>
        <p:blipFill>
          <a:blip r:embed="rId2"/>
          <a:stretch>
            <a:fillRect/>
          </a:stretch>
        </p:blipFill>
        <p:spPr>
          <a:xfrm>
            <a:off x="5093564" y="1156076"/>
            <a:ext cx="2004871" cy="1126971"/>
          </a:xfrm>
          <a:prstGeom prst="rect">
            <a:avLst/>
          </a:prstGeom>
        </p:spPr>
      </p:pic>
      <p:pic>
        <p:nvPicPr>
          <p:cNvPr id="8" name="Picture 7">
            <a:extLst>
              <a:ext uri="{FF2B5EF4-FFF2-40B4-BE49-F238E27FC236}">
                <a16:creationId xmlns:a16="http://schemas.microsoft.com/office/drawing/2014/main" id="{50719C1F-86D9-4385-A044-33FE1F7101DF}"/>
              </a:ext>
            </a:extLst>
          </p:cNvPr>
          <p:cNvPicPr>
            <a:picLocks noChangeAspect="1"/>
          </p:cNvPicPr>
          <p:nvPr/>
        </p:nvPicPr>
        <p:blipFill>
          <a:blip r:embed="rId3"/>
          <a:stretch>
            <a:fillRect/>
          </a:stretch>
        </p:blipFill>
        <p:spPr>
          <a:xfrm>
            <a:off x="4475543" y="4057244"/>
            <a:ext cx="5787342" cy="419343"/>
          </a:xfrm>
          <a:prstGeom prst="rect">
            <a:avLst/>
          </a:prstGeom>
        </p:spPr>
      </p:pic>
      <p:pic>
        <p:nvPicPr>
          <p:cNvPr id="10" name="Picture 9">
            <a:extLst>
              <a:ext uri="{FF2B5EF4-FFF2-40B4-BE49-F238E27FC236}">
                <a16:creationId xmlns:a16="http://schemas.microsoft.com/office/drawing/2014/main" id="{7BDCA5DD-0901-4978-AFCF-92723C4C60FB}"/>
              </a:ext>
            </a:extLst>
          </p:cNvPr>
          <p:cNvPicPr>
            <a:picLocks noChangeAspect="1"/>
          </p:cNvPicPr>
          <p:nvPr/>
        </p:nvPicPr>
        <p:blipFill>
          <a:blip r:embed="rId4"/>
          <a:stretch>
            <a:fillRect/>
          </a:stretch>
        </p:blipFill>
        <p:spPr>
          <a:xfrm>
            <a:off x="1929113" y="4842854"/>
            <a:ext cx="8333772" cy="1718140"/>
          </a:xfrm>
          <a:prstGeom prst="rect">
            <a:avLst/>
          </a:prstGeom>
        </p:spPr>
      </p:pic>
    </p:spTree>
    <p:extLst>
      <p:ext uri="{BB962C8B-B14F-4D97-AF65-F5344CB8AC3E}">
        <p14:creationId xmlns:p14="http://schemas.microsoft.com/office/powerpoint/2010/main" val="265323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964CC-0AFE-4243-8147-F7F11F1D04C1}"/>
              </a:ext>
            </a:extLst>
          </p:cNvPr>
          <p:cNvSpPr txBox="1"/>
          <p:nvPr/>
        </p:nvSpPr>
        <p:spPr>
          <a:xfrm>
            <a:off x="1249960" y="704675"/>
            <a:ext cx="8946873" cy="6463308"/>
          </a:xfrm>
          <a:prstGeom prst="rect">
            <a:avLst/>
          </a:prstGeom>
          <a:noFill/>
        </p:spPr>
        <p:txBody>
          <a:bodyPr wrap="none" rtlCol="0">
            <a:spAutoFit/>
          </a:bodyPr>
          <a:lstStyle/>
          <a:p>
            <a:pPr marL="285750" indent="-285750" algn="l">
              <a:buFont typeface="Arial" panose="020B0604020202020204" pitchFamily="34" charset="0"/>
              <a:buChar char="•"/>
            </a:pPr>
            <a:r>
              <a:rPr lang="en-US" sz="1800" b="0" i="0" u="none" strike="noStrike" baseline="0" dirty="0">
                <a:latin typeface="Nunito-Regular"/>
              </a:rPr>
              <a:t>This is how the convolutional operation looks like in 2D</a:t>
            </a:r>
          </a:p>
          <a:p>
            <a:pPr marL="285750" indent="-285750" algn="l">
              <a:buFont typeface="Arial" panose="020B0604020202020204" pitchFamily="34" charset="0"/>
              <a:buChar char="•"/>
            </a:pPr>
            <a:r>
              <a:rPr lang="en-US" sz="1800" b="0" i="0" u="none" strike="noStrike" baseline="0" dirty="0">
                <a:latin typeface="Nunito-Regular"/>
              </a:rPr>
              <a:t>Instead of only choosing successive points, we must also consider previous points, on both</a:t>
            </a:r>
          </a:p>
          <a:p>
            <a:pPr algn="l"/>
            <a:r>
              <a:rPr lang="en-US" sz="1800" b="0" i="0" u="none" strike="noStrike" baseline="0" dirty="0">
                <a:latin typeface="Nunito-Regular"/>
              </a:rPr>
              <a:t>      </a:t>
            </a:r>
          </a:p>
          <a:p>
            <a:pPr algn="l"/>
            <a:r>
              <a:rPr lang="en-US" dirty="0">
                <a:latin typeface="Nunito-Regular"/>
              </a:rPr>
              <a:t>     </a:t>
            </a:r>
            <a:r>
              <a:rPr lang="en-US" sz="1800" b="0" i="0" u="none" strike="noStrike" baseline="0" dirty="0">
                <a:latin typeface="Nunito-Regular"/>
              </a:rPr>
              <a:t>sides of the reference pixel.</a:t>
            </a:r>
          </a:p>
          <a:p>
            <a:pPr algn="l"/>
            <a:endParaRPr lang="en-US" dirty="0">
              <a:latin typeface="Nunito-Regular"/>
            </a:endParaRPr>
          </a:p>
          <a:p>
            <a:pPr algn="l"/>
            <a:endParaRPr lang="en-US" sz="1800" b="0" i="0" u="none" strike="noStrike" baseline="0" dirty="0">
              <a:latin typeface="Nunito-Regular"/>
            </a:endParaRPr>
          </a:p>
          <a:p>
            <a:pPr algn="l"/>
            <a:endParaRPr lang="en-US" dirty="0">
              <a:latin typeface="Nunito-Regular"/>
            </a:endParaRPr>
          </a:p>
          <a:p>
            <a:pPr algn="l"/>
            <a:endParaRPr lang="en-US" dirty="0"/>
          </a:p>
          <a:p>
            <a:pPr algn="l"/>
            <a:endParaRPr lang="en-US" dirty="0"/>
          </a:p>
          <a:p>
            <a:pPr algn="l"/>
            <a:r>
              <a:rPr lang="en-US" sz="2800" b="1" i="1" dirty="0"/>
              <a:t>Output Of CNN :</a:t>
            </a:r>
          </a:p>
          <a:p>
            <a:pPr algn="l"/>
            <a:endParaRPr lang="en-US" sz="2000" b="1" dirty="0"/>
          </a:p>
          <a:p>
            <a:pPr algn="l"/>
            <a:endParaRPr lang="en-US" sz="2000" b="1" dirty="0"/>
          </a:p>
          <a:p>
            <a:pPr algn="l"/>
            <a:endParaRPr lang="en-US" sz="2000" b="1" dirty="0"/>
          </a:p>
          <a:p>
            <a:pPr algn="l"/>
            <a:endParaRPr lang="en-US" sz="2000" b="1" dirty="0"/>
          </a:p>
          <a:p>
            <a:pPr algn="l"/>
            <a:endParaRPr lang="en-US" sz="2000" b="1" dirty="0"/>
          </a:p>
          <a:p>
            <a:pPr algn="l"/>
            <a:endParaRPr lang="en-US" sz="2000" b="1" dirty="0"/>
          </a:p>
          <a:p>
            <a:pPr algn="l"/>
            <a:endParaRPr lang="en-US" sz="2800" b="1" dirty="0">
              <a:solidFill>
                <a:srgbClr val="00B0F0"/>
              </a:solidFill>
            </a:endParaRPr>
          </a:p>
          <a:p>
            <a:pPr algn="l"/>
            <a:endParaRPr lang="en-US" sz="2800" b="1" dirty="0">
              <a:solidFill>
                <a:srgbClr val="00B0F0"/>
              </a:solidFill>
            </a:endParaRPr>
          </a:p>
          <a:p>
            <a:pPr algn="l"/>
            <a:endParaRPr lang="en-US" sz="2800" b="1" dirty="0">
              <a:solidFill>
                <a:srgbClr val="00B0F0"/>
              </a:solidFill>
            </a:endParaRPr>
          </a:p>
          <a:p>
            <a:pPr algn="l"/>
            <a:endParaRPr lang="en-US" sz="2000" b="1" dirty="0"/>
          </a:p>
        </p:txBody>
      </p:sp>
      <p:pic>
        <p:nvPicPr>
          <p:cNvPr id="4" name="Picture 3">
            <a:extLst>
              <a:ext uri="{FF2B5EF4-FFF2-40B4-BE49-F238E27FC236}">
                <a16:creationId xmlns:a16="http://schemas.microsoft.com/office/drawing/2014/main" id="{711C99EA-0C02-4B44-B3A3-29C2D3EE5511}"/>
              </a:ext>
            </a:extLst>
          </p:cNvPr>
          <p:cNvPicPr>
            <a:picLocks noChangeAspect="1"/>
          </p:cNvPicPr>
          <p:nvPr/>
        </p:nvPicPr>
        <p:blipFill>
          <a:blip r:embed="rId2"/>
          <a:stretch>
            <a:fillRect/>
          </a:stretch>
        </p:blipFill>
        <p:spPr>
          <a:xfrm>
            <a:off x="3118012" y="2009172"/>
            <a:ext cx="5210767" cy="847408"/>
          </a:xfrm>
          <a:prstGeom prst="rect">
            <a:avLst/>
          </a:prstGeom>
        </p:spPr>
      </p:pic>
      <p:pic>
        <p:nvPicPr>
          <p:cNvPr id="6" name="Picture 5">
            <a:extLst>
              <a:ext uri="{FF2B5EF4-FFF2-40B4-BE49-F238E27FC236}">
                <a16:creationId xmlns:a16="http://schemas.microsoft.com/office/drawing/2014/main" id="{5A5A81D0-5AF4-4DBB-88A2-09BE116FEC5D}"/>
              </a:ext>
            </a:extLst>
          </p:cNvPr>
          <p:cNvPicPr>
            <a:picLocks noChangeAspect="1"/>
          </p:cNvPicPr>
          <p:nvPr/>
        </p:nvPicPr>
        <p:blipFill>
          <a:blip r:embed="rId3"/>
          <a:stretch>
            <a:fillRect/>
          </a:stretch>
        </p:blipFill>
        <p:spPr>
          <a:xfrm>
            <a:off x="4312062" y="3652582"/>
            <a:ext cx="2822666" cy="1359699"/>
          </a:xfrm>
          <a:prstGeom prst="rect">
            <a:avLst/>
          </a:prstGeom>
        </p:spPr>
      </p:pic>
    </p:spTree>
    <p:extLst>
      <p:ext uri="{BB962C8B-B14F-4D97-AF65-F5344CB8AC3E}">
        <p14:creationId xmlns:p14="http://schemas.microsoft.com/office/powerpoint/2010/main" val="143460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current Neural Networks. Remembering what's important | by Mahendran  Venkatachalam | Towards Data Science">
            <a:extLst>
              <a:ext uri="{FF2B5EF4-FFF2-40B4-BE49-F238E27FC236}">
                <a16:creationId xmlns:a16="http://schemas.microsoft.com/office/drawing/2014/main" id="{F7BC7841-B8E7-42F3-9F0A-51A412BDB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670" y="1362250"/>
            <a:ext cx="7256374" cy="38221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61F024-BD33-4140-9939-8CEE2949EF94}"/>
              </a:ext>
            </a:extLst>
          </p:cNvPr>
          <p:cNvSpPr txBox="1"/>
          <p:nvPr/>
        </p:nvSpPr>
        <p:spPr>
          <a:xfrm>
            <a:off x="1128670" y="679640"/>
            <a:ext cx="10148930" cy="523220"/>
          </a:xfrm>
          <a:prstGeom prst="rect">
            <a:avLst/>
          </a:prstGeom>
          <a:noFill/>
        </p:spPr>
        <p:txBody>
          <a:bodyPr wrap="square" rtlCol="0">
            <a:spAutoFit/>
          </a:bodyPr>
          <a:lstStyle/>
          <a:p>
            <a:r>
              <a:rPr lang="en-US" sz="2800" b="1" i="1" dirty="0"/>
              <a:t>Recurrent neural Network :</a:t>
            </a:r>
          </a:p>
        </p:txBody>
      </p:sp>
      <p:sp>
        <p:nvSpPr>
          <p:cNvPr id="5" name="TextBox 4">
            <a:extLst>
              <a:ext uri="{FF2B5EF4-FFF2-40B4-BE49-F238E27FC236}">
                <a16:creationId xmlns:a16="http://schemas.microsoft.com/office/drawing/2014/main" id="{4A152FE0-BF5F-4339-BB79-243ABA3AE56B}"/>
              </a:ext>
            </a:extLst>
          </p:cNvPr>
          <p:cNvSpPr txBox="1"/>
          <p:nvPr/>
        </p:nvSpPr>
        <p:spPr>
          <a:xfrm>
            <a:off x="1020418" y="5353137"/>
            <a:ext cx="10535478" cy="523220"/>
          </a:xfrm>
          <a:prstGeom prst="rect">
            <a:avLst/>
          </a:prstGeom>
          <a:noFill/>
        </p:spPr>
        <p:txBody>
          <a:bodyPr wrap="square" rtlCol="0">
            <a:spAutoFit/>
          </a:bodyPr>
          <a:lstStyle/>
          <a:p>
            <a:r>
              <a:rPr lang="en-US" sz="2800" dirty="0" err="1"/>
              <a:t>h</a:t>
            </a:r>
            <a:r>
              <a:rPr lang="en-US" dirty="0" err="1"/>
              <a:t>t</a:t>
            </a:r>
            <a:r>
              <a:rPr lang="en-US" sz="2800" dirty="0"/>
              <a:t> = f(h</a:t>
            </a:r>
            <a:r>
              <a:rPr lang="en-US" dirty="0"/>
              <a:t>t-1</a:t>
            </a:r>
            <a:r>
              <a:rPr lang="en-US" sz="2800" dirty="0"/>
              <a:t>, </a:t>
            </a:r>
            <a:r>
              <a:rPr lang="en-US" sz="2800" dirty="0" err="1"/>
              <a:t>X</a:t>
            </a:r>
            <a:r>
              <a:rPr lang="en-US" dirty="0" err="1"/>
              <a:t>t</a:t>
            </a:r>
            <a:r>
              <a:rPr lang="en-US" sz="2800" dirty="0"/>
              <a:t>)    ;       </a:t>
            </a:r>
            <a:r>
              <a:rPr lang="en-US" sz="2800" dirty="0" err="1"/>
              <a:t>h</a:t>
            </a:r>
            <a:r>
              <a:rPr lang="en-US" dirty="0" err="1"/>
              <a:t>t</a:t>
            </a:r>
            <a:r>
              <a:rPr lang="en-US" dirty="0"/>
              <a:t> </a:t>
            </a:r>
            <a:r>
              <a:rPr lang="en-US" sz="2800" dirty="0"/>
              <a:t>= tanh(</a:t>
            </a:r>
            <a:r>
              <a:rPr lang="en-US" sz="2800" dirty="0" err="1"/>
              <a:t>W</a:t>
            </a:r>
            <a:r>
              <a:rPr lang="en-US" dirty="0" err="1"/>
              <a:t>h</a:t>
            </a:r>
            <a:r>
              <a:rPr lang="en-US" sz="2800" dirty="0"/>
              <a:t> h</a:t>
            </a:r>
            <a:r>
              <a:rPr lang="en-US" dirty="0"/>
              <a:t>t-1</a:t>
            </a:r>
            <a:r>
              <a:rPr lang="en-US" sz="2800" dirty="0"/>
              <a:t> + </a:t>
            </a:r>
            <a:r>
              <a:rPr lang="en-US" sz="2800" dirty="0" err="1"/>
              <a:t>W</a:t>
            </a:r>
            <a:r>
              <a:rPr lang="en-US" dirty="0" err="1"/>
              <a:t>x</a:t>
            </a:r>
            <a:r>
              <a:rPr lang="en-US" sz="2800" dirty="0"/>
              <a:t> </a:t>
            </a:r>
            <a:r>
              <a:rPr lang="en-US" sz="2800" dirty="0" err="1"/>
              <a:t>X</a:t>
            </a:r>
            <a:r>
              <a:rPr lang="en-US" dirty="0" err="1"/>
              <a:t>t</a:t>
            </a:r>
            <a:r>
              <a:rPr lang="en-US" sz="2800" dirty="0"/>
              <a:t>)    ;      </a:t>
            </a:r>
            <a:r>
              <a:rPr lang="en-US" sz="2800" dirty="0" err="1"/>
              <a:t>Y</a:t>
            </a:r>
            <a:r>
              <a:rPr lang="en-US" dirty="0" err="1"/>
              <a:t>t</a:t>
            </a:r>
            <a:r>
              <a:rPr lang="en-US" sz="2800" dirty="0"/>
              <a:t> = W</a:t>
            </a:r>
            <a:r>
              <a:rPr lang="en-US" dirty="0"/>
              <a:t>y</a:t>
            </a:r>
            <a:r>
              <a:rPr lang="en-US" sz="2800" dirty="0"/>
              <a:t> </a:t>
            </a:r>
            <a:r>
              <a:rPr lang="en-US" sz="2800" dirty="0" err="1"/>
              <a:t>h</a:t>
            </a:r>
            <a:r>
              <a:rPr lang="en-US" dirty="0" err="1"/>
              <a:t>t</a:t>
            </a:r>
            <a:endParaRPr lang="en-US" sz="2800" dirty="0"/>
          </a:p>
        </p:txBody>
      </p:sp>
    </p:spTree>
    <p:extLst>
      <p:ext uri="{BB962C8B-B14F-4D97-AF65-F5344CB8AC3E}">
        <p14:creationId xmlns:p14="http://schemas.microsoft.com/office/powerpoint/2010/main" val="386820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03B90-CBA8-41A7-B86C-B7B022CBE440}"/>
              </a:ext>
            </a:extLst>
          </p:cNvPr>
          <p:cNvSpPr txBox="1"/>
          <p:nvPr/>
        </p:nvSpPr>
        <p:spPr>
          <a:xfrm>
            <a:off x="1224793" y="931178"/>
            <a:ext cx="9968819" cy="1711366"/>
          </a:xfrm>
          <a:prstGeom prst="rect">
            <a:avLst/>
          </a:prstGeom>
          <a:noFill/>
        </p:spPr>
        <p:txBody>
          <a:bodyPr wrap="none" rtlCol="0">
            <a:spAutoFit/>
          </a:bodyPr>
          <a:lstStyle/>
          <a:p>
            <a:pPr>
              <a:lnSpc>
                <a:spcPct val="150000"/>
              </a:lnSpc>
            </a:pPr>
            <a:r>
              <a:rPr lang="en-US" b="0" i="0" dirty="0">
                <a:effectLst/>
                <a:latin typeface="charter"/>
              </a:rPr>
              <a:t>However, RNNs suffer from the problem of vanishing gradients, </a:t>
            </a:r>
          </a:p>
          <a:p>
            <a:pPr>
              <a:lnSpc>
                <a:spcPct val="150000"/>
              </a:lnSpc>
            </a:pPr>
            <a:r>
              <a:rPr lang="en-US" b="0" i="0" dirty="0">
                <a:effectLst/>
                <a:latin typeface="charter"/>
              </a:rPr>
              <a:t>which hampers learning of long data sequences. The gradients carry information used in the RNN </a:t>
            </a:r>
          </a:p>
          <a:p>
            <a:pPr>
              <a:lnSpc>
                <a:spcPct val="150000"/>
              </a:lnSpc>
            </a:pPr>
            <a:r>
              <a:rPr lang="en-US" b="0" i="0" dirty="0">
                <a:effectLst/>
                <a:latin typeface="charter"/>
              </a:rPr>
              <a:t>parameter update and when the gradient becomes smaller and smaller, the parameter updates become </a:t>
            </a:r>
          </a:p>
          <a:p>
            <a:pPr>
              <a:lnSpc>
                <a:spcPct val="150000"/>
              </a:lnSpc>
            </a:pPr>
            <a:r>
              <a:rPr lang="en-US" b="0" i="0" dirty="0">
                <a:effectLst/>
                <a:latin typeface="charter"/>
              </a:rPr>
              <a:t>insignificant which means no real learning is done then we use LSTM</a:t>
            </a:r>
          </a:p>
        </p:txBody>
      </p:sp>
      <p:pic>
        <p:nvPicPr>
          <p:cNvPr id="4" name="Picture 3">
            <a:extLst>
              <a:ext uri="{FF2B5EF4-FFF2-40B4-BE49-F238E27FC236}">
                <a16:creationId xmlns:a16="http://schemas.microsoft.com/office/drawing/2014/main" id="{20265FCD-8B3D-4AA1-B6E0-5C8646011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848" y="3429000"/>
            <a:ext cx="4960303" cy="2778725"/>
          </a:xfrm>
          <a:prstGeom prst="rect">
            <a:avLst/>
          </a:prstGeom>
        </p:spPr>
      </p:pic>
      <p:sp>
        <p:nvSpPr>
          <p:cNvPr id="3" name="TextBox 2">
            <a:extLst>
              <a:ext uri="{FF2B5EF4-FFF2-40B4-BE49-F238E27FC236}">
                <a16:creationId xmlns:a16="http://schemas.microsoft.com/office/drawing/2014/main" id="{3B10F015-1757-4B5F-B276-A0AC4FFF47DD}"/>
              </a:ext>
            </a:extLst>
          </p:cNvPr>
          <p:cNvSpPr txBox="1"/>
          <p:nvPr/>
        </p:nvSpPr>
        <p:spPr>
          <a:xfrm>
            <a:off x="1224792" y="2822713"/>
            <a:ext cx="5030233" cy="461665"/>
          </a:xfrm>
          <a:prstGeom prst="rect">
            <a:avLst/>
          </a:prstGeom>
          <a:noFill/>
        </p:spPr>
        <p:txBody>
          <a:bodyPr wrap="square" rtlCol="0">
            <a:spAutoFit/>
          </a:bodyPr>
          <a:lstStyle/>
          <a:p>
            <a:r>
              <a:rPr lang="en-IN" sz="2400" b="1" i="1" dirty="0"/>
              <a:t>Long short term memory (LSTM) :</a:t>
            </a:r>
            <a:endParaRPr lang="en-IN" b="1" i="1" dirty="0"/>
          </a:p>
        </p:txBody>
      </p:sp>
    </p:spTree>
    <p:extLst>
      <p:ext uri="{BB962C8B-B14F-4D97-AF65-F5344CB8AC3E}">
        <p14:creationId xmlns:p14="http://schemas.microsoft.com/office/powerpoint/2010/main" val="92733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DC0E93-C961-4C83-9189-6A71E6DCF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80" y="314559"/>
            <a:ext cx="320040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28C7C9A-0119-4868-9DFD-76D973549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884" y="2287062"/>
            <a:ext cx="711517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1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05785-68C1-499B-82AA-D687D26913B7}"/>
              </a:ext>
            </a:extLst>
          </p:cNvPr>
          <p:cNvSpPr txBox="1"/>
          <p:nvPr/>
        </p:nvSpPr>
        <p:spPr>
          <a:xfrm>
            <a:off x="939566" y="503338"/>
            <a:ext cx="8841997" cy="6247864"/>
          </a:xfrm>
          <a:prstGeom prst="rect">
            <a:avLst/>
          </a:prstGeom>
          <a:noFill/>
        </p:spPr>
        <p:txBody>
          <a:bodyPr wrap="square" rtlCol="0">
            <a:spAutoFit/>
          </a:bodyPr>
          <a:lstStyle/>
          <a:p>
            <a:r>
              <a:rPr lang="en-US" sz="2000" b="1" i="0" dirty="0">
                <a:effectLst/>
                <a:latin typeface="sohne"/>
              </a:rPr>
              <a:t>The equations for the cell state, candidate cell state and the final output:</a:t>
            </a:r>
          </a:p>
          <a:p>
            <a:endParaRPr lang="en-US" sz="2000" b="1" dirty="0">
              <a:latin typeface="sohne"/>
            </a:endParaRPr>
          </a:p>
          <a:p>
            <a:endParaRPr lang="en-US" sz="2000" b="1" i="0" dirty="0">
              <a:effectLst/>
              <a:latin typeface="sohne"/>
            </a:endParaRPr>
          </a:p>
          <a:p>
            <a:endParaRPr lang="en-US" sz="2000" b="1" dirty="0">
              <a:latin typeface="sohne"/>
            </a:endParaRPr>
          </a:p>
          <a:p>
            <a:endParaRPr lang="en-US" sz="2000" b="1" i="0" dirty="0">
              <a:effectLst/>
              <a:latin typeface="sohne"/>
            </a:endParaRPr>
          </a:p>
          <a:p>
            <a:endParaRPr lang="en-US" sz="2000" b="1" dirty="0">
              <a:latin typeface="sohne"/>
            </a:endParaRPr>
          </a:p>
          <a:p>
            <a:endParaRPr lang="en-US" sz="2000" b="1" dirty="0">
              <a:latin typeface="sohne"/>
            </a:endParaRPr>
          </a:p>
          <a:p>
            <a:endParaRPr lang="en-US" sz="2000" b="1" dirty="0">
              <a:latin typeface="sohne"/>
            </a:endParaRPr>
          </a:p>
          <a:p>
            <a:endParaRPr lang="en-US" sz="2000" b="1" dirty="0">
              <a:latin typeface="sohne"/>
            </a:endParaRPr>
          </a:p>
          <a:p>
            <a:endParaRPr lang="en-US" sz="2000" b="1" i="0" dirty="0">
              <a:effectLst/>
              <a:latin typeface="sohne"/>
            </a:endParaRPr>
          </a:p>
          <a:p>
            <a:endParaRPr lang="en-US" sz="2000" b="1" dirty="0">
              <a:latin typeface="sohne"/>
            </a:endParaRPr>
          </a:p>
          <a:p>
            <a:endParaRPr lang="en-US" sz="2000" b="1" dirty="0">
              <a:latin typeface="sohne"/>
            </a:endParaRPr>
          </a:p>
          <a:p>
            <a:endParaRPr lang="en-US" sz="2000" b="1" dirty="0">
              <a:latin typeface="sohne"/>
            </a:endParaRPr>
          </a:p>
          <a:p>
            <a:endParaRPr lang="en-US" sz="2000" b="1" dirty="0">
              <a:latin typeface="sohne"/>
            </a:endParaRPr>
          </a:p>
          <a:p>
            <a:endParaRPr lang="en-US" sz="2000" b="1" dirty="0">
              <a:latin typeface="sohne"/>
            </a:endParaRPr>
          </a:p>
          <a:p>
            <a:endParaRPr lang="en-US" sz="2000" b="1" i="0" dirty="0">
              <a:effectLst/>
              <a:latin typeface="sohne"/>
            </a:endParaRPr>
          </a:p>
          <a:p>
            <a:endParaRPr lang="en-US" sz="2000" b="1" dirty="0">
              <a:latin typeface="sohne"/>
            </a:endParaRPr>
          </a:p>
          <a:p>
            <a:endParaRPr lang="en-US" sz="2000" b="1" i="0" dirty="0">
              <a:effectLst/>
              <a:latin typeface="sohne"/>
            </a:endParaRPr>
          </a:p>
          <a:p>
            <a:endParaRPr lang="en-US" sz="2000" b="1" i="0" dirty="0">
              <a:effectLst/>
              <a:latin typeface="sohne"/>
            </a:endParaRPr>
          </a:p>
          <a:p>
            <a:endParaRPr lang="en-US" sz="2000" b="1" i="0" dirty="0">
              <a:effectLst/>
              <a:latin typeface="sohne"/>
            </a:endParaRPr>
          </a:p>
        </p:txBody>
      </p:sp>
      <p:pic>
        <p:nvPicPr>
          <p:cNvPr id="4098" name="Picture 2">
            <a:extLst>
              <a:ext uri="{FF2B5EF4-FFF2-40B4-BE49-F238E27FC236}">
                <a16:creationId xmlns:a16="http://schemas.microsoft.com/office/drawing/2014/main" id="{65E6CEB7-130E-4821-9CEA-DF265A7DE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209" y="1174851"/>
            <a:ext cx="328612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DBFBD6-0D58-49B3-897C-6B95C33D4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014" y="3228400"/>
            <a:ext cx="47148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0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89FB8DD-7676-417C-8436-BF5DB457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74" y="687626"/>
            <a:ext cx="8774884" cy="474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14094"/>
            <a:ext cx="6232124" cy="33461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Introduction </a:t>
            </a:r>
          </a:p>
          <a:p>
            <a:pPr marL="285750" indent="-285750">
              <a:lnSpc>
                <a:spcPct val="150000"/>
              </a:lnSpc>
              <a:buFont typeface="Arial" panose="020B0604020202020204" pitchFamily="34" charset="0"/>
              <a:buChar char="•"/>
            </a:pPr>
            <a:r>
              <a:rPr lang="en-US" sz="2400" dirty="0"/>
              <a:t>Intuition</a:t>
            </a:r>
          </a:p>
          <a:p>
            <a:pPr marL="285750" indent="-285750">
              <a:lnSpc>
                <a:spcPct val="150000"/>
              </a:lnSpc>
              <a:buFont typeface="Arial" panose="020B0604020202020204" pitchFamily="34" charset="0"/>
              <a:buChar char="•"/>
            </a:pPr>
            <a:r>
              <a:rPr lang="en-US" sz="2400" dirty="0"/>
              <a:t>Goal</a:t>
            </a:r>
          </a:p>
          <a:p>
            <a:pPr marL="285750" indent="-285750">
              <a:lnSpc>
                <a:spcPct val="150000"/>
              </a:lnSpc>
              <a:buFont typeface="Arial" panose="020B0604020202020204" pitchFamily="34" charset="0"/>
              <a:buChar char="•"/>
            </a:pPr>
            <a:r>
              <a:rPr lang="en-US" sz="2400" dirty="0"/>
              <a:t>Flow Chart for components of Model</a:t>
            </a:r>
          </a:p>
          <a:p>
            <a:pPr marL="285750" indent="-285750">
              <a:lnSpc>
                <a:spcPct val="150000"/>
              </a:lnSpc>
              <a:buFont typeface="Arial" panose="020B0604020202020204" pitchFamily="34" charset="0"/>
              <a:buChar char="•"/>
            </a:pPr>
            <a:r>
              <a:rPr lang="en-US" sz="2400" dirty="0"/>
              <a:t>Mathematical  Details</a:t>
            </a:r>
          </a:p>
          <a:p>
            <a:pPr marL="285750" indent="-285750">
              <a:lnSpc>
                <a:spcPct val="150000"/>
              </a:lnSpc>
              <a:buFont typeface="Arial" panose="020B0604020202020204" pitchFamily="34" charset="0"/>
              <a:buChar char="•"/>
            </a:pPr>
            <a:r>
              <a:rPr lang="en-US" sz="2400" dirty="0"/>
              <a:t>Conclusion</a:t>
            </a:r>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67466"/>
            <a:ext cx="4314547" cy="646331"/>
          </a:xfrm>
          <a:prstGeom prst="rect">
            <a:avLst/>
          </a:prstGeom>
          <a:noFill/>
        </p:spPr>
        <p:txBody>
          <a:bodyPr wrap="square" rtlCol="0">
            <a:spAutoFit/>
          </a:bodyPr>
          <a:lstStyle/>
          <a:p>
            <a:r>
              <a:rPr lang="en-US" sz="3600" b="1" dirty="0"/>
              <a:t>Contents :</a:t>
            </a:r>
          </a:p>
        </p:txBody>
      </p:sp>
    </p:spTree>
    <p:extLst>
      <p:ext uri="{BB962C8B-B14F-4D97-AF65-F5344CB8AC3E}">
        <p14:creationId xmlns:p14="http://schemas.microsoft.com/office/powerpoint/2010/main" val="2567439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8797771" cy="32654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Our task combines existing lexicons with automatically extended norms and a CNN-LSTM neural network based on embeddings.</a:t>
            </a:r>
          </a:p>
          <a:p>
            <a:pPr marL="342900" indent="-342900" algn="just">
              <a:lnSpc>
                <a:spcPct val="150000"/>
              </a:lnSpc>
              <a:buFont typeface="Arial" panose="020B0604020202020204" pitchFamily="34" charset="0"/>
              <a:buChar char="•"/>
            </a:pPr>
            <a:r>
              <a:rPr lang="en-US" sz="2000" dirty="0"/>
              <a:t>Highest performance is achieved in combination.</a:t>
            </a:r>
          </a:p>
          <a:p>
            <a:pPr marL="342900" indent="-342900" algn="just">
              <a:lnSpc>
                <a:spcPct val="150000"/>
              </a:lnSpc>
              <a:buFont typeface="Arial" panose="020B0604020202020204" pitchFamily="34" charset="0"/>
              <a:buChar char="•"/>
            </a:pPr>
            <a:r>
              <a:rPr lang="en-US" sz="2000" dirty="0"/>
              <a:t>In addition, we found that extending existing emotion lexicons and affective norms improves performance over the original resources.</a:t>
            </a:r>
          </a:p>
          <a:p>
            <a:pPr marL="342900" indent="-342900" algn="just">
              <a:lnSpc>
                <a:spcPct val="150000"/>
              </a:lnSpc>
              <a:buFont typeface="Arial" panose="020B0604020202020204" pitchFamily="34" charset="0"/>
              <a:buChar char="•"/>
            </a:pPr>
            <a:r>
              <a:rPr lang="en-US" sz="2000" dirty="0"/>
              <a:t>A particularly interesting observation is that providing word embedding in intensity predictions beneﬁts the performance.</a:t>
            </a:r>
            <a:endParaRPr lang="en-IN" sz="20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314547" cy="646331"/>
          </a:xfrm>
          <a:prstGeom prst="rect">
            <a:avLst/>
          </a:prstGeom>
          <a:noFill/>
        </p:spPr>
        <p:txBody>
          <a:bodyPr wrap="square" rtlCol="0">
            <a:spAutoFit/>
          </a:bodyPr>
          <a:lstStyle/>
          <a:p>
            <a:r>
              <a:rPr lang="en-US" sz="3600" b="1" dirty="0"/>
              <a:t>Conclusion :</a:t>
            </a:r>
          </a:p>
        </p:txBody>
      </p:sp>
    </p:spTree>
    <p:extLst>
      <p:ext uri="{BB962C8B-B14F-4D97-AF65-F5344CB8AC3E}">
        <p14:creationId xmlns:p14="http://schemas.microsoft.com/office/powerpoint/2010/main" val="149920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861966-180C-4E55-BD6C-FBA167240ABA}"/>
              </a:ext>
            </a:extLst>
          </p:cNvPr>
          <p:cNvSpPr/>
          <p:nvPr/>
        </p:nvSpPr>
        <p:spPr>
          <a:xfrm>
            <a:off x="2544417" y="1974574"/>
            <a:ext cx="6745357" cy="2279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i="1" dirty="0"/>
              <a:t>Thank you!!</a:t>
            </a:r>
            <a:endParaRPr lang="en-IN" sz="1200" b="1" i="1" dirty="0"/>
          </a:p>
        </p:txBody>
      </p:sp>
    </p:spTree>
    <p:extLst>
      <p:ext uri="{BB962C8B-B14F-4D97-AF65-F5344CB8AC3E}">
        <p14:creationId xmlns:p14="http://schemas.microsoft.com/office/powerpoint/2010/main" val="153348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8797771" cy="373563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We communicate emotions with different intensity</a:t>
            </a:r>
          </a:p>
          <a:p>
            <a:pPr marL="342900" indent="-342900" algn="just">
              <a:lnSpc>
                <a:spcPct val="150000"/>
              </a:lnSpc>
              <a:buFont typeface="Arial" panose="020B0604020202020204" pitchFamily="34" charset="0"/>
              <a:buChar char="•"/>
            </a:pPr>
            <a:r>
              <a:rPr lang="en-IN" sz="2000" dirty="0"/>
              <a:t>Aim is to predict the intensity of emotion in the tweet by the user</a:t>
            </a:r>
          </a:p>
          <a:p>
            <a:pPr marL="342900" indent="-342900" algn="just">
              <a:lnSpc>
                <a:spcPct val="150000"/>
              </a:lnSpc>
              <a:buFont typeface="Arial" panose="020B0604020202020204" pitchFamily="34" charset="0"/>
              <a:buChar char="•"/>
            </a:pPr>
            <a:r>
              <a:rPr lang="en-IN" sz="2000" dirty="0"/>
              <a:t>Regression instead of classification</a:t>
            </a:r>
          </a:p>
          <a:p>
            <a:pPr marL="342900" indent="-342900" algn="just">
              <a:lnSpc>
                <a:spcPct val="150000"/>
              </a:lnSpc>
              <a:buFont typeface="Arial" panose="020B0604020202020204" pitchFamily="34" charset="0"/>
              <a:buChar char="•"/>
            </a:pPr>
            <a:r>
              <a:rPr lang="en-IN" sz="2000" dirty="0"/>
              <a:t>The emotion intensity dataset and the corresponding task are helping improve our understanding of how we convey more or less intense emotions through language.</a:t>
            </a:r>
          </a:p>
          <a:p>
            <a:pPr marL="342900" indent="-342900" algn="just">
              <a:lnSpc>
                <a:spcPct val="150000"/>
              </a:lnSpc>
              <a:buFont typeface="Arial" panose="020B0604020202020204" pitchFamily="34" charset="0"/>
              <a:buChar char="•"/>
            </a:pPr>
            <a:r>
              <a:rPr lang="en-IN" sz="2000" dirty="0"/>
              <a:t>We use </a:t>
            </a:r>
            <a:r>
              <a:rPr lang="en-US" sz="2000" dirty="0">
                <a:latin typeface="NimbusRomNo9L-Regu"/>
              </a:rPr>
              <a:t>supervised learning approach in which tweets were mapped into feature vectors that were then used for training regression models.</a:t>
            </a:r>
            <a:endParaRPr lang="en-IN" sz="20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314547" cy="646331"/>
          </a:xfrm>
          <a:prstGeom prst="rect">
            <a:avLst/>
          </a:prstGeom>
          <a:noFill/>
        </p:spPr>
        <p:txBody>
          <a:bodyPr wrap="square" rtlCol="0">
            <a:spAutoFit/>
          </a:bodyPr>
          <a:lstStyle/>
          <a:p>
            <a:r>
              <a:rPr lang="en-US" sz="3600" b="1" dirty="0"/>
              <a:t>Introduction :</a:t>
            </a:r>
          </a:p>
        </p:txBody>
      </p:sp>
    </p:spTree>
    <p:extLst>
      <p:ext uri="{BB962C8B-B14F-4D97-AF65-F5344CB8AC3E}">
        <p14:creationId xmlns:p14="http://schemas.microsoft.com/office/powerpoint/2010/main" val="346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9836458" cy="3910301"/>
          </a:xfrm>
          <a:prstGeom prst="rect">
            <a:avLst/>
          </a:prstGeom>
          <a:noFill/>
        </p:spPr>
        <p:txBody>
          <a:bodyPr wrap="square" rtlCol="0">
            <a:spAutoFit/>
          </a:bodyPr>
          <a:lstStyle/>
          <a:p>
            <a:pPr algn="just">
              <a:lnSpc>
                <a:spcPct val="150000"/>
              </a:lnSpc>
            </a:pPr>
            <a:r>
              <a:rPr lang="en-US" sz="2400" dirty="0">
                <a:latin typeface="NimbusRomNo9L-Regu"/>
              </a:rPr>
              <a:t>Specifically, given a tweet and an emotion X, the goal is to determine the intensity or degree of emotion X felt by the speaker—a real-valued score between 0 and 1. A score of 1 means that the speaker feels the highest amount of emotion X. A score of 0 means that the speaker feels the lowest amount of emotion X. We first ask human annotators to infer this intensity of emotion from a tweet. Later, automatic algorithms are tested to determine the extent to which they can replicate human annotations.</a:t>
            </a:r>
            <a:endParaRPr lang="en-US" sz="24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829452" cy="646331"/>
          </a:xfrm>
          <a:prstGeom prst="rect">
            <a:avLst/>
          </a:prstGeom>
          <a:noFill/>
        </p:spPr>
        <p:txBody>
          <a:bodyPr wrap="square" rtlCol="0">
            <a:spAutoFit/>
          </a:bodyPr>
          <a:lstStyle/>
          <a:p>
            <a:r>
              <a:rPr lang="en-US" sz="3600" b="1" dirty="0"/>
              <a:t>Goal :</a:t>
            </a:r>
          </a:p>
        </p:txBody>
      </p:sp>
    </p:spTree>
    <p:extLst>
      <p:ext uri="{BB962C8B-B14F-4D97-AF65-F5344CB8AC3E}">
        <p14:creationId xmlns:p14="http://schemas.microsoft.com/office/powerpoint/2010/main" val="321517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493C-E273-430F-85C8-E0F74DB605C4}"/>
              </a:ext>
            </a:extLst>
          </p:cNvPr>
          <p:cNvSpPr txBox="1">
            <a:spLocks/>
          </p:cNvSpPr>
          <p:nvPr/>
        </p:nvSpPr>
        <p:spPr>
          <a:xfrm>
            <a:off x="838200" y="745724"/>
            <a:ext cx="10515600" cy="861134"/>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3" name="Content Placeholder 2">
            <a:extLst>
              <a:ext uri="{FF2B5EF4-FFF2-40B4-BE49-F238E27FC236}">
                <a16:creationId xmlns:a16="http://schemas.microsoft.com/office/drawing/2014/main" id="{EDC9CEC9-4481-4AFC-B8AC-A575A78BDAAB}"/>
              </a:ext>
            </a:extLst>
          </p:cNvPr>
          <p:cNvSpPr txBox="1">
            <a:spLocks/>
          </p:cNvSpPr>
          <p:nvPr/>
        </p:nvSpPr>
        <p:spPr>
          <a:xfrm>
            <a:off x="838200" y="1834956"/>
            <a:ext cx="10515600" cy="3145417"/>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lnSpc>
                <a:spcPct val="150000"/>
              </a:lnSpc>
              <a:buFont typeface="Wingdings 3" panose="05040102010807070707" pitchFamily="18" charset="2"/>
              <a:buNone/>
            </a:pPr>
            <a:r>
              <a:rPr lang="en-US" sz="2400" dirty="0">
                <a:solidFill>
                  <a:schemeClr val="tx1"/>
                </a:solidFill>
              </a:rPr>
              <a:t>Tweets are often used to convey one’s emotion, opinion, and stance. Thus, automatically detecting emotion intensities in tweets is especially beneficial in applications such as tracking brand and product perception, tracking support for issues and policies, tracking public health and well-being, and disaster/crisis management.</a:t>
            </a:r>
          </a:p>
          <a:p>
            <a:pPr algn="just">
              <a:lnSpc>
                <a:spcPct val="150000"/>
              </a:lnSpc>
            </a:pPr>
            <a:endParaRPr lang="en-IN" sz="2400" dirty="0">
              <a:solidFill>
                <a:schemeClr val="tx1"/>
              </a:solidFill>
            </a:endParaRPr>
          </a:p>
        </p:txBody>
      </p:sp>
      <p:sp>
        <p:nvSpPr>
          <p:cNvPr id="4" name="TextBox 3">
            <a:extLst>
              <a:ext uri="{FF2B5EF4-FFF2-40B4-BE49-F238E27FC236}">
                <a16:creationId xmlns:a16="http://schemas.microsoft.com/office/drawing/2014/main" id="{7456C058-C519-404E-97C4-18F7C382B127}"/>
              </a:ext>
            </a:extLst>
          </p:cNvPr>
          <p:cNvSpPr txBox="1"/>
          <p:nvPr/>
        </p:nvSpPr>
        <p:spPr>
          <a:xfrm>
            <a:off x="838200" y="887767"/>
            <a:ext cx="3787066" cy="646331"/>
          </a:xfrm>
          <a:prstGeom prst="rect">
            <a:avLst/>
          </a:prstGeom>
          <a:noFill/>
        </p:spPr>
        <p:txBody>
          <a:bodyPr wrap="square" rtlCol="0">
            <a:spAutoFit/>
          </a:bodyPr>
          <a:lstStyle/>
          <a:p>
            <a:r>
              <a:rPr lang="en-US" sz="3600" b="1" dirty="0"/>
              <a:t>Intuition :</a:t>
            </a:r>
          </a:p>
        </p:txBody>
      </p:sp>
    </p:spTree>
    <p:extLst>
      <p:ext uri="{BB962C8B-B14F-4D97-AF65-F5344CB8AC3E}">
        <p14:creationId xmlns:p14="http://schemas.microsoft.com/office/powerpoint/2010/main" val="118484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9FED-35A7-4636-99A0-104EDF4A3CF9}"/>
              </a:ext>
            </a:extLst>
          </p:cNvPr>
          <p:cNvSpPr>
            <a:spLocks noGrp="1"/>
          </p:cNvSpPr>
          <p:nvPr>
            <p:ph type="title"/>
          </p:nvPr>
        </p:nvSpPr>
        <p:spPr>
          <a:xfrm>
            <a:off x="918129" y="0"/>
            <a:ext cx="8534400" cy="1507067"/>
          </a:xfrm>
        </p:spPr>
        <p:txBody>
          <a:bodyPr/>
          <a:lstStyle/>
          <a:p>
            <a:r>
              <a:rPr lang="en-IN" b="1" dirty="0"/>
              <a:t>Dataset :</a:t>
            </a:r>
          </a:p>
        </p:txBody>
      </p:sp>
      <p:sp>
        <p:nvSpPr>
          <p:cNvPr id="3" name="Content Placeholder 2">
            <a:extLst>
              <a:ext uri="{FF2B5EF4-FFF2-40B4-BE49-F238E27FC236}">
                <a16:creationId xmlns:a16="http://schemas.microsoft.com/office/drawing/2014/main" id="{FF76DD54-82C0-407D-BAA4-8546C2034C91}"/>
              </a:ext>
            </a:extLst>
          </p:cNvPr>
          <p:cNvSpPr>
            <a:spLocks noGrp="1"/>
          </p:cNvSpPr>
          <p:nvPr>
            <p:ph idx="1"/>
          </p:nvPr>
        </p:nvSpPr>
        <p:spPr>
          <a:xfrm>
            <a:off x="684212" y="2238154"/>
            <a:ext cx="8534400" cy="3615267"/>
          </a:xfrm>
        </p:spPr>
        <p:txBody>
          <a:bodyPr>
            <a:normAutofit fontScale="25000" lnSpcReduction="20000"/>
          </a:bodyPr>
          <a:lstStyle/>
          <a:p>
            <a:pPr>
              <a:lnSpc>
                <a:spcPct val="170000"/>
              </a:lnSpc>
            </a:pPr>
            <a:r>
              <a:rPr lang="en-IN" sz="8000" dirty="0">
                <a:solidFill>
                  <a:schemeClr val="tx1"/>
                </a:solidFill>
              </a:rPr>
              <a:t>Tweets are annotated and best-worst technique is used</a:t>
            </a:r>
          </a:p>
          <a:p>
            <a:pPr>
              <a:lnSpc>
                <a:spcPct val="170000"/>
              </a:lnSpc>
            </a:pPr>
            <a:r>
              <a:rPr lang="en-IN" sz="8000" dirty="0">
                <a:solidFill>
                  <a:schemeClr val="tx1"/>
                </a:solidFill>
              </a:rPr>
              <a:t>For example, for a 4-tuple with items A, B, C, and D, if A is the best, and D is the worst, then A &gt; B, A &gt; C, A &gt; D, B &gt; D, and C &gt; D.</a:t>
            </a:r>
          </a:p>
          <a:p>
            <a:pPr>
              <a:lnSpc>
                <a:spcPct val="170000"/>
              </a:lnSpc>
            </a:pPr>
            <a:r>
              <a:rPr lang="en-IN" sz="8000" dirty="0">
                <a:solidFill>
                  <a:schemeClr val="tx1"/>
                </a:solidFill>
              </a:rPr>
              <a:t>Three annotators do best worst and are notified if they are opposite to each other </a:t>
            </a:r>
          </a:p>
          <a:p>
            <a:pPr>
              <a:lnSpc>
                <a:spcPct val="170000"/>
              </a:lnSpc>
            </a:pPr>
            <a:r>
              <a:rPr lang="en-IN" sz="8000" dirty="0">
                <a:solidFill>
                  <a:schemeClr val="tx1"/>
                </a:solidFill>
              </a:rPr>
              <a:t>About 5% of the data was annotated internally beforehand (by the authors). These questions are referred to as gold questions. 70% accuracy is must on gold otherwise rejected.</a:t>
            </a:r>
          </a:p>
          <a:p>
            <a:pPr>
              <a:lnSpc>
                <a:spcPct val="170000"/>
              </a:lnSpc>
            </a:pPr>
            <a:r>
              <a:rPr lang="en-IN" sz="8000" dirty="0">
                <a:solidFill>
                  <a:schemeClr val="tx1"/>
                </a:solidFill>
              </a:rPr>
              <a:t>intensity(t) = %most(t) − %least(t) </a:t>
            </a:r>
            <a:endParaRPr lang="en-IN" sz="2400" dirty="0">
              <a:solidFill>
                <a:schemeClr val="tx1"/>
              </a:solidFill>
            </a:endParaRPr>
          </a:p>
        </p:txBody>
      </p:sp>
    </p:spTree>
    <p:extLst>
      <p:ext uri="{BB962C8B-B14F-4D97-AF65-F5344CB8AC3E}">
        <p14:creationId xmlns:p14="http://schemas.microsoft.com/office/powerpoint/2010/main" val="3083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0BA4-A80F-4274-A72D-720ADF12EFF4}"/>
              </a:ext>
            </a:extLst>
          </p:cNvPr>
          <p:cNvSpPr>
            <a:spLocks noGrp="1"/>
          </p:cNvSpPr>
          <p:nvPr>
            <p:ph type="title"/>
          </p:nvPr>
        </p:nvSpPr>
        <p:spPr>
          <a:xfrm>
            <a:off x="854333" y="0"/>
            <a:ext cx="8534400" cy="1507067"/>
          </a:xfrm>
        </p:spPr>
        <p:txBody>
          <a:bodyPr/>
          <a:lstStyle/>
          <a:p>
            <a:r>
              <a:rPr lang="en-IN" b="1" dirty="0"/>
              <a:t>Word2vec :</a:t>
            </a:r>
          </a:p>
        </p:txBody>
      </p:sp>
      <p:sp>
        <p:nvSpPr>
          <p:cNvPr id="3" name="Content Placeholder 2">
            <a:extLst>
              <a:ext uri="{FF2B5EF4-FFF2-40B4-BE49-F238E27FC236}">
                <a16:creationId xmlns:a16="http://schemas.microsoft.com/office/drawing/2014/main" id="{D10948BE-9F9B-4D20-99FF-58AD581A7A9F}"/>
              </a:ext>
            </a:extLst>
          </p:cNvPr>
          <p:cNvSpPr>
            <a:spLocks noGrp="1"/>
          </p:cNvSpPr>
          <p:nvPr>
            <p:ph idx="1"/>
          </p:nvPr>
        </p:nvSpPr>
        <p:spPr>
          <a:xfrm>
            <a:off x="616689" y="1233377"/>
            <a:ext cx="11291776" cy="5295013"/>
          </a:xfrm>
        </p:spPr>
        <p:txBody>
          <a:bodyPr>
            <a:normAutofit fontScale="92500"/>
          </a:bodyPr>
          <a:lstStyle/>
          <a:p>
            <a:pPr>
              <a:lnSpc>
                <a:spcPct val="170000"/>
              </a:lnSpc>
            </a:pPr>
            <a:r>
              <a:rPr lang="en-IN" sz="2400" dirty="0">
                <a:solidFill>
                  <a:schemeClr val="tx1"/>
                </a:solidFill>
              </a:rPr>
              <a:t>We use word2vec for representing the tweets in mathematical form</a:t>
            </a:r>
          </a:p>
          <a:p>
            <a:pPr>
              <a:lnSpc>
                <a:spcPct val="170000"/>
              </a:lnSpc>
            </a:pPr>
            <a:r>
              <a:rPr lang="en-IN" sz="2400" dirty="0">
                <a:solidFill>
                  <a:schemeClr val="tx1"/>
                </a:solidFill>
              </a:rPr>
              <a:t>Word2vec takes each word and convert it into a 300 dimension vector </a:t>
            </a:r>
          </a:p>
          <a:p>
            <a:pPr>
              <a:lnSpc>
                <a:spcPct val="170000"/>
              </a:lnSpc>
            </a:pPr>
            <a:r>
              <a:rPr lang="en-IN" sz="2400" dirty="0">
                <a:solidFill>
                  <a:schemeClr val="tx1"/>
                </a:solidFill>
              </a:rPr>
              <a:t>Word with similar meaning have vectors which are close to each-other and vice-versa</a:t>
            </a:r>
          </a:p>
          <a:p>
            <a:pPr>
              <a:lnSpc>
                <a:spcPct val="170000"/>
              </a:lnSpc>
            </a:pPr>
            <a:r>
              <a:rPr lang="en-IN" sz="2400" dirty="0">
                <a:solidFill>
                  <a:schemeClr val="tx1"/>
                </a:solidFill>
              </a:rPr>
              <a:t>Each tweet length is fixed to 50 words so we get 50*300 matrix</a:t>
            </a:r>
          </a:p>
          <a:p>
            <a:pPr>
              <a:lnSpc>
                <a:spcPct val="170000"/>
              </a:lnSpc>
            </a:pPr>
            <a:r>
              <a:rPr lang="en-IN" sz="2400" dirty="0">
                <a:solidFill>
                  <a:schemeClr val="tx1"/>
                </a:solidFill>
              </a:rPr>
              <a:t>Now we have commonly used words for each emotion and their word to </a:t>
            </a:r>
            <a:r>
              <a:rPr lang="en-IN" sz="2400" dirty="0" err="1">
                <a:solidFill>
                  <a:schemeClr val="tx1"/>
                </a:solidFill>
              </a:rPr>
              <a:t>vec</a:t>
            </a:r>
            <a:r>
              <a:rPr lang="en-IN" sz="2400" dirty="0">
                <a:solidFill>
                  <a:schemeClr val="tx1"/>
                </a:solidFill>
              </a:rPr>
              <a:t> </a:t>
            </a:r>
          </a:p>
          <a:p>
            <a:pPr>
              <a:lnSpc>
                <a:spcPct val="170000"/>
              </a:lnSpc>
            </a:pPr>
            <a:r>
              <a:rPr lang="en-IN" sz="2400" dirty="0">
                <a:solidFill>
                  <a:schemeClr val="tx1"/>
                </a:solidFill>
              </a:rPr>
              <a:t>We also find average word2vec for each tweet and try to compare with average of commonly used words and find relation to get intensity value</a:t>
            </a:r>
          </a:p>
        </p:txBody>
      </p:sp>
    </p:spTree>
    <p:extLst>
      <p:ext uri="{BB962C8B-B14F-4D97-AF65-F5344CB8AC3E}">
        <p14:creationId xmlns:p14="http://schemas.microsoft.com/office/powerpoint/2010/main" val="36968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7A40-3AC9-4B0C-B19C-0BCF11E3BBEA}"/>
              </a:ext>
            </a:extLst>
          </p:cNvPr>
          <p:cNvSpPr>
            <a:spLocks noGrp="1"/>
          </p:cNvSpPr>
          <p:nvPr>
            <p:ph type="title"/>
          </p:nvPr>
        </p:nvSpPr>
        <p:spPr>
          <a:xfrm>
            <a:off x="838200" y="322595"/>
            <a:ext cx="8534400" cy="1009958"/>
          </a:xfrm>
        </p:spPr>
        <p:txBody>
          <a:bodyPr/>
          <a:lstStyle/>
          <a:p>
            <a:r>
              <a:rPr lang="en-IN" b="1" dirty="0"/>
              <a:t>Intensity regression :</a:t>
            </a:r>
          </a:p>
        </p:txBody>
      </p:sp>
      <p:sp>
        <p:nvSpPr>
          <p:cNvPr id="3" name="Content Placeholder 2">
            <a:extLst>
              <a:ext uri="{FF2B5EF4-FFF2-40B4-BE49-F238E27FC236}">
                <a16:creationId xmlns:a16="http://schemas.microsoft.com/office/drawing/2014/main" id="{8EE0D32B-C9B4-40FC-9ACE-8C6970CF48D7}"/>
              </a:ext>
            </a:extLst>
          </p:cNvPr>
          <p:cNvSpPr>
            <a:spLocks noGrp="1"/>
          </p:cNvSpPr>
          <p:nvPr>
            <p:ph idx="1"/>
          </p:nvPr>
        </p:nvSpPr>
        <p:spPr>
          <a:xfrm>
            <a:off x="838200" y="1375083"/>
            <a:ext cx="10515600" cy="4600415"/>
          </a:xfrm>
        </p:spPr>
        <p:txBody>
          <a:bodyPr>
            <a:normAutofit/>
          </a:bodyPr>
          <a:lstStyle/>
          <a:p>
            <a:pPr>
              <a:lnSpc>
                <a:spcPct val="170000"/>
              </a:lnSpc>
            </a:pPr>
            <a:r>
              <a:rPr lang="en-IN" sz="2400" dirty="0">
                <a:solidFill>
                  <a:schemeClr val="tx1"/>
                </a:solidFill>
              </a:rPr>
              <a:t>In similar manner as previous simple model we select few features and in combination to already given features to get the intensity value of emotion</a:t>
            </a:r>
          </a:p>
          <a:p>
            <a:pPr>
              <a:lnSpc>
                <a:spcPct val="170000"/>
              </a:lnSpc>
            </a:pPr>
            <a:r>
              <a:rPr lang="en-IN" sz="2400" dirty="0">
                <a:solidFill>
                  <a:schemeClr val="tx1"/>
                </a:solidFill>
              </a:rPr>
              <a:t>Now we compare it with testing data(GOLD) using </a:t>
            </a:r>
            <a:r>
              <a:rPr lang="en-IN" sz="2400" dirty="0" err="1">
                <a:solidFill>
                  <a:schemeClr val="tx1"/>
                </a:solidFill>
              </a:rPr>
              <a:t>pcc</a:t>
            </a:r>
            <a:r>
              <a:rPr lang="en-IN" sz="2400" dirty="0">
                <a:solidFill>
                  <a:schemeClr val="tx1"/>
                </a:solidFill>
              </a:rPr>
              <a:t>(Pearson correlation constant) and try to get accuracy of more than .6</a:t>
            </a:r>
          </a:p>
        </p:txBody>
      </p:sp>
    </p:spTree>
    <p:extLst>
      <p:ext uri="{BB962C8B-B14F-4D97-AF65-F5344CB8AC3E}">
        <p14:creationId xmlns:p14="http://schemas.microsoft.com/office/powerpoint/2010/main" val="87076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6BD-785C-4314-98E0-B7005D5BECDC}"/>
              </a:ext>
            </a:extLst>
          </p:cNvPr>
          <p:cNvSpPr>
            <a:spLocks noGrp="1"/>
          </p:cNvSpPr>
          <p:nvPr>
            <p:ph type="title"/>
          </p:nvPr>
        </p:nvSpPr>
        <p:spPr>
          <a:xfrm>
            <a:off x="769273" y="425695"/>
            <a:ext cx="8534400" cy="1507067"/>
          </a:xfrm>
        </p:spPr>
        <p:txBody>
          <a:bodyPr/>
          <a:lstStyle/>
          <a:p>
            <a:r>
              <a:rPr lang="en-US" b="1" dirty="0"/>
              <a:t>Application :</a:t>
            </a:r>
            <a:endParaRPr lang="en-IN" b="1" dirty="0"/>
          </a:p>
        </p:txBody>
      </p:sp>
      <p:sp>
        <p:nvSpPr>
          <p:cNvPr id="3" name="Content Placeholder 2">
            <a:extLst>
              <a:ext uri="{FF2B5EF4-FFF2-40B4-BE49-F238E27FC236}">
                <a16:creationId xmlns:a16="http://schemas.microsoft.com/office/drawing/2014/main" id="{B29571CB-FBAF-4CD7-93DE-94E58FEEFD1F}"/>
              </a:ext>
            </a:extLst>
          </p:cNvPr>
          <p:cNvSpPr>
            <a:spLocks noGrp="1"/>
          </p:cNvSpPr>
          <p:nvPr>
            <p:ph idx="1"/>
          </p:nvPr>
        </p:nvSpPr>
        <p:spPr>
          <a:xfrm>
            <a:off x="776361" y="1488558"/>
            <a:ext cx="8534400" cy="4497377"/>
          </a:xfrm>
        </p:spPr>
        <p:txBody>
          <a:bodyPr>
            <a:normAutofit fontScale="92500"/>
          </a:bodyPr>
          <a:lstStyle/>
          <a:p>
            <a:pPr marL="0" indent="0">
              <a:lnSpc>
                <a:spcPct val="150000"/>
              </a:lnSpc>
              <a:buNone/>
            </a:pPr>
            <a:r>
              <a:rPr lang="en-US" sz="2800" dirty="0">
                <a:solidFill>
                  <a:schemeClr val="tx1"/>
                </a:solidFill>
              </a:rPr>
              <a:t>Tweets are often used to convey one’s emotion, opinion, and stance. Thus, automatically detecting emotion intensities in tweets is especially beneficial in applications such as tracking brand and product perception, tracking support for issues and policies, tracking public health and well-being, and disaster/crisis management.</a:t>
            </a:r>
          </a:p>
        </p:txBody>
      </p:sp>
    </p:spTree>
    <p:extLst>
      <p:ext uri="{BB962C8B-B14F-4D97-AF65-F5344CB8AC3E}">
        <p14:creationId xmlns:p14="http://schemas.microsoft.com/office/powerpoint/2010/main" val="4859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163</TotalTime>
  <Words>1039</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Century Gothic</vt:lpstr>
      <vt:lpstr>charter</vt:lpstr>
      <vt:lpstr>NimbusRomNo9L-Regu</vt:lpstr>
      <vt:lpstr>Nunito-Bold</vt:lpstr>
      <vt:lpstr>Nunito-Regular</vt:lpstr>
      <vt:lpstr>sohne</vt:lpstr>
      <vt:lpstr>Wingdings 3</vt:lpstr>
      <vt:lpstr>Slice</vt:lpstr>
      <vt:lpstr>Emotion intensity prediction</vt:lpstr>
      <vt:lpstr>PowerPoint Presentation</vt:lpstr>
      <vt:lpstr>PowerPoint Presentation</vt:lpstr>
      <vt:lpstr>PowerPoint Presentation</vt:lpstr>
      <vt:lpstr>PowerPoint Presentation</vt:lpstr>
      <vt:lpstr>Dataset :</vt:lpstr>
      <vt:lpstr>Word2vec :</vt:lpstr>
      <vt:lpstr>Intensity regression :</vt:lpstr>
      <vt:lpstr>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intensity prediction</dc:title>
  <dc:creator>Pooja</dc:creator>
  <cp:lastModifiedBy>HEMANT REGAR</cp:lastModifiedBy>
  <cp:revision>28</cp:revision>
  <dcterms:created xsi:type="dcterms:W3CDTF">2021-03-24T09:27:00Z</dcterms:created>
  <dcterms:modified xsi:type="dcterms:W3CDTF">2021-03-31T06:09:02Z</dcterms:modified>
</cp:coreProperties>
</file>