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1"/>
  </p:notesMasterIdLst>
  <p:sldIdLst>
    <p:sldId id="256" r:id="rId2"/>
    <p:sldId id="422" r:id="rId3"/>
    <p:sldId id="433" r:id="rId4"/>
    <p:sldId id="444" r:id="rId5"/>
    <p:sldId id="434" r:id="rId6"/>
    <p:sldId id="446" r:id="rId7"/>
    <p:sldId id="435" r:id="rId8"/>
    <p:sldId id="427" r:id="rId9"/>
    <p:sldId id="428" r:id="rId10"/>
    <p:sldId id="426" r:id="rId11"/>
    <p:sldId id="447" r:id="rId12"/>
    <p:sldId id="429" r:id="rId13"/>
    <p:sldId id="430" r:id="rId14"/>
    <p:sldId id="431" r:id="rId15"/>
    <p:sldId id="432" r:id="rId16"/>
    <p:sldId id="439" r:id="rId17"/>
    <p:sldId id="425" r:id="rId18"/>
    <p:sldId id="440" r:id="rId19"/>
    <p:sldId id="44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62CE95F-120A-48A6-9172-731CD0DBE289}">
          <p14:sldIdLst>
            <p14:sldId id="256"/>
            <p14:sldId id="422"/>
            <p14:sldId id="433"/>
            <p14:sldId id="444"/>
            <p14:sldId id="434"/>
            <p14:sldId id="446"/>
            <p14:sldId id="435"/>
            <p14:sldId id="427"/>
            <p14:sldId id="428"/>
            <p14:sldId id="426"/>
            <p14:sldId id="447"/>
            <p14:sldId id="429"/>
            <p14:sldId id="430"/>
            <p14:sldId id="431"/>
            <p14:sldId id="432"/>
            <p14:sldId id="439"/>
            <p14:sldId id="425"/>
            <p14:sldId id="440"/>
            <p14:sldId id="44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94" autoAdjust="0"/>
    <p:restoredTop sz="93842" autoAdjust="0"/>
  </p:normalViewPr>
  <p:slideViewPr>
    <p:cSldViewPr snapToGrid="0">
      <p:cViewPr varScale="1">
        <p:scale>
          <a:sx n="87" d="100"/>
          <a:sy n="87" d="100"/>
        </p:scale>
        <p:origin x="266" y="4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5F10D-8458-4E6F-9618-534AA69928F2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1747A-3704-42CB-8C14-E436D8D4F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37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past few years autonomous driving has seen significant rise in popularity which is complemented by the rise of significance of Neural Networks.</a:t>
            </a:r>
          </a:p>
          <a:p>
            <a:r>
              <a:rPr lang="en-US" dirty="0"/>
              <a:t> Even though Autonomous vehicles are more real now than ever Designing one is not a trivial task.</a:t>
            </a:r>
          </a:p>
          <a:p>
            <a:endParaRPr lang="en-US" sz="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1747A-3704-42CB-8C14-E436D8D4FE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41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oup of bushes with a building in the background&#10;&#10;Description automatically generated">
            <a:extLst>
              <a:ext uri="{FF2B5EF4-FFF2-40B4-BE49-F238E27FC236}">
                <a16:creationId xmlns:a16="http://schemas.microsoft.com/office/drawing/2014/main" id="{2EA78DA7-0E3B-49C1-BDB4-8D3AA3143D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85"/>
          <a:stretch/>
        </p:blipFill>
        <p:spPr>
          <a:xfrm>
            <a:off x="0" y="701531"/>
            <a:ext cx="12208478" cy="61511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7546" y="1122363"/>
            <a:ext cx="10010454" cy="1507821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7546" y="2878241"/>
            <a:ext cx="5743254" cy="106775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DCDA-247E-4BB5-AC2A-044F57D6F74E}" type="datetime1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4B29-2612-49B7-BCD5-5B417A3C392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E1A997-B3DA-4417-AE93-3D49F3E1B9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4" r="40744" b="52174"/>
          <a:stretch/>
        </p:blipFill>
        <p:spPr>
          <a:xfrm flipV="1">
            <a:off x="372661" y="6437823"/>
            <a:ext cx="11835817" cy="60029"/>
          </a:xfrm>
          <a:prstGeom prst="rect">
            <a:avLst/>
          </a:prstGeom>
          <a:ln>
            <a:noFill/>
          </a:ln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D8D50E7-229F-404B-93EB-F0672B14C79E}"/>
              </a:ext>
            </a:extLst>
          </p:cNvPr>
          <p:cNvSpPr/>
          <p:nvPr userDrawn="1"/>
        </p:nvSpPr>
        <p:spPr>
          <a:xfrm flipV="1">
            <a:off x="5925952" y="747943"/>
            <a:ext cx="6266048" cy="398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773308"/>
            <a:endParaRPr lang="en-US" sz="3548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900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343FE-BBE2-43C9-9743-89718ABE05EB}" type="datetime1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4B29-2612-49B7-BCD5-5B417A3C3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EDBB-2918-4AFC-B67C-1CBA6D14933F}" type="datetime1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4B29-2612-49B7-BCD5-5B417A3C3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1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C060-5D66-4E28-B08A-91AD88D733E3}" type="datetime1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4B29-2612-49B7-BCD5-5B417A3C3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3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BCE3-5B57-4590-B3EA-292526B48B48}" type="datetime1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4B29-2612-49B7-BCD5-5B417A3C3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4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44CB-40E1-49F7-807A-8042CE77C021}" type="datetime1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4B29-2612-49B7-BCD5-5B417A3C3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6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AF82-EBFD-49DF-8013-0BEC42F58A9F}" type="datetime1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4B29-2612-49B7-BCD5-5B417A3C3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8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54A5-797A-41CE-8BF0-2067E27BC6FB}" type="datetime1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4B29-2612-49B7-BCD5-5B417A3C3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2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DDCA-20F2-4263-872B-3275EFDD5688}" type="datetime1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4B29-2612-49B7-BCD5-5B417A3C3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3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7C47C-D820-40A7-B58F-FE3328A68839}" type="datetime1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4B29-2612-49B7-BCD5-5B417A3C3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46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E8C-769B-42FD-BF07-8981BEF4EC1A}" type="datetime1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4B29-2612-49B7-BCD5-5B417A3C3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0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95462"/>
            <a:ext cx="10515600" cy="995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488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40A16-41FF-4350-AED5-25F707648741}" type="datetime1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5519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488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14B29-2612-49B7-BCD5-5B417A3C39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4F3379-88AD-4542-B578-55A6248E9327}"/>
              </a:ext>
            </a:extLst>
          </p:cNvPr>
          <p:cNvSpPr/>
          <p:nvPr userDrawn="1"/>
        </p:nvSpPr>
        <p:spPr>
          <a:xfrm>
            <a:off x="0" y="3"/>
            <a:ext cx="12192000" cy="6954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693D28-90A3-4DAF-B232-DBC89A174017}"/>
              </a:ext>
            </a:extLst>
          </p:cNvPr>
          <p:cNvSpPr/>
          <p:nvPr userDrawn="1"/>
        </p:nvSpPr>
        <p:spPr>
          <a:xfrm flipV="1">
            <a:off x="5925952" y="747943"/>
            <a:ext cx="6266048" cy="398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773308"/>
            <a:endParaRPr lang="en-US" sz="3548">
              <a:solidFill>
                <a:prstClr val="white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70DB7D-F1F6-4372-95F9-E7CCAA7CF6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4" r="40744" b="52174"/>
          <a:stretch/>
        </p:blipFill>
        <p:spPr>
          <a:xfrm flipV="1">
            <a:off x="372661" y="6437823"/>
            <a:ext cx="11835817" cy="60029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0" name="Picture 2" descr="https://brand.ncsu.edu/assets/logos/ncstate-brick-4x1-blk-max.png">
            <a:extLst>
              <a:ext uri="{FF2B5EF4-FFF2-40B4-BE49-F238E27FC236}">
                <a16:creationId xmlns:a16="http://schemas.microsoft.com/office/drawing/2014/main" id="{D56807FD-AECF-41D6-9A0E-40A82D0276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976" y="91846"/>
            <a:ext cx="3086100" cy="48577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46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ge-hot0Oc0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https://github.com/charlesq34/pointnet-autoencod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12.05784.pdf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leantech.com/how-autonomous-vehicles-drive-technological-innovation/" TargetMode="External"/><Relationship Id="rId5" Type="http://schemas.openxmlformats.org/officeDocument/2006/relationships/hyperlink" Target="https://algorithmxlab.com/blog/worlds-top-33-companies-working-on-self-driving-cars/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enturebeat.com/2015/08/19/here-are-the-five-most-over-hyped-technologies-of-2015-according-to-gartner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12.05784.pdf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12.05784.pdf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058238"/>
            <a:ext cx="11801475" cy="1694487"/>
          </a:xfrm>
          <a:solidFill>
            <a:schemeClr val="bg2">
              <a:alpha val="75000"/>
            </a:schemeClr>
          </a:solidFill>
        </p:spPr>
        <p:txBody>
          <a:bodyPr>
            <a:noAutofit/>
          </a:bodyPr>
          <a:lstStyle/>
          <a:p>
            <a:r>
              <a:rPr lang="en-US" sz="4800" b="1" dirty="0"/>
              <a:t>Team </a:t>
            </a:r>
            <a:r>
              <a:rPr lang="en-US" sz="4800" b="1" dirty="0">
                <a:solidFill>
                  <a:schemeClr val="accent1"/>
                </a:solidFill>
              </a:rPr>
              <a:t>15</a:t>
            </a:r>
            <a:r>
              <a:rPr lang="en-US" sz="4800" b="1" dirty="0"/>
              <a:t>: </a:t>
            </a:r>
            <a:r>
              <a:rPr lang="en-US" sz="4800" b="1" dirty="0">
                <a:solidFill>
                  <a:schemeClr val="accent1"/>
                </a:solidFill>
              </a:rPr>
              <a:t>[</a:t>
            </a:r>
            <a:r>
              <a:rPr lang="en-US" sz="4800" b="1" dirty="0" err="1">
                <a:solidFill>
                  <a:schemeClr val="accent1"/>
                </a:solidFill>
              </a:rPr>
              <a:t>PointNet</a:t>
            </a:r>
            <a:r>
              <a:rPr lang="en-US" sz="4800" b="1" dirty="0">
                <a:solidFill>
                  <a:schemeClr val="accent1"/>
                </a:solidFill>
              </a:rPr>
              <a:t> based Object Detection and</a:t>
            </a:r>
            <a:br>
              <a:rPr lang="en-US" sz="4800" b="1" dirty="0">
                <a:solidFill>
                  <a:schemeClr val="accent1"/>
                </a:solidFill>
              </a:rPr>
            </a:br>
            <a:r>
              <a:rPr lang="en-US" sz="4800" b="1" dirty="0">
                <a:solidFill>
                  <a:schemeClr val="accent1"/>
                </a:solidFill>
              </a:rPr>
              <a:t>Classification in Autonomous Driving]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8575" y="5363110"/>
            <a:ext cx="7130783" cy="1078786"/>
          </a:xfrm>
          <a:solidFill>
            <a:schemeClr val="bg2">
              <a:alpha val="75000"/>
            </a:schemeClr>
          </a:solidFill>
        </p:spPr>
        <p:txBody>
          <a:bodyPr anchor="ctr">
            <a:normAutofit/>
          </a:bodyPr>
          <a:lstStyle/>
          <a:p>
            <a:pPr marL="114300" algn="l">
              <a:lnSpc>
                <a:spcPct val="110000"/>
              </a:lnSpc>
              <a:spcBef>
                <a:spcPts val="0"/>
              </a:spcBef>
            </a:pPr>
            <a:r>
              <a:rPr lang="en-US" sz="1800" b="1" dirty="0"/>
              <a:t>Members: </a:t>
            </a:r>
            <a:r>
              <a:rPr lang="en-US" sz="1800" b="1" dirty="0">
                <a:solidFill>
                  <a:schemeClr val="accent1"/>
                </a:solidFill>
              </a:rPr>
              <a:t>ADARSH PURI</a:t>
            </a:r>
            <a:endParaRPr lang="en-US" sz="1800" dirty="0">
              <a:solidFill>
                <a:schemeClr val="accent1"/>
              </a:solidFill>
            </a:endParaRPr>
          </a:p>
          <a:p>
            <a:pPr marL="114300" algn="l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ECE 542 – Neural Networks</a:t>
            </a:r>
          </a:p>
          <a:p>
            <a:pPr marL="114300" algn="l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Spring, 2020</a:t>
            </a:r>
          </a:p>
        </p:txBody>
      </p:sp>
    </p:spTree>
    <p:extLst>
      <p:ext uri="{BB962C8B-B14F-4D97-AF65-F5344CB8AC3E}">
        <p14:creationId xmlns:p14="http://schemas.microsoft.com/office/powerpoint/2010/main" val="467697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95462"/>
            <a:ext cx="11353800" cy="715327"/>
          </a:xfrm>
        </p:spPr>
        <p:txBody>
          <a:bodyPr/>
          <a:lstStyle/>
          <a:p>
            <a:r>
              <a:rPr lang="en-US" dirty="0" err="1"/>
              <a:t>PointNet</a:t>
            </a:r>
            <a:r>
              <a:rPr lang="en-US" dirty="0"/>
              <a:t>: A Neural Network for Point Clouds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0789"/>
            <a:ext cx="12043954" cy="4888094"/>
          </a:xfrm>
        </p:spPr>
        <p:txBody>
          <a:bodyPr/>
          <a:lstStyle/>
          <a:p>
            <a:r>
              <a:rPr lang="en-US" sz="2000" dirty="0" err="1"/>
              <a:t>PointNet</a:t>
            </a:r>
            <a:r>
              <a:rPr lang="en-US" sz="2000" dirty="0"/>
              <a:t> is a Deep Learning Network that directly consumes point cloud as input.</a:t>
            </a:r>
          </a:p>
          <a:p>
            <a:r>
              <a:rPr lang="en-US" sz="2000" dirty="0"/>
              <a:t>The biggest issue with doing deep learning with point cloud is that it deep learning requires ordered input whereas </a:t>
            </a:r>
            <a:r>
              <a:rPr lang="en-US" sz="2000" dirty="0" err="1"/>
              <a:t>pointclouds</a:t>
            </a:r>
            <a:r>
              <a:rPr lang="en-US" sz="2000" dirty="0"/>
              <a:t> are unordered set.</a:t>
            </a:r>
          </a:p>
          <a:p>
            <a:r>
              <a:rPr lang="en-US" sz="2000" dirty="0" err="1"/>
              <a:t>PointNet</a:t>
            </a:r>
            <a:r>
              <a:rPr lang="en-US" sz="2000" dirty="0"/>
              <a:t> get arounds this problem by providing an architecture which uses a symmetric function.</a:t>
            </a:r>
          </a:p>
          <a:p>
            <a:r>
              <a:rPr lang="en-US" sz="2000" dirty="0"/>
              <a:t>The below structure is known as </a:t>
            </a:r>
            <a:r>
              <a:rPr lang="en-US" sz="2000" dirty="0" err="1"/>
              <a:t>PointNet</a:t>
            </a:r>
            <a:r>
              <a:rPr lang="en-US" sz="2000" dirty="0"/>
              <a:t> Vanilla: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4B29-2612-49B7-BCD5-5B417A3C392C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5546956"/>
            <a:ext cx="360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 NET VANILLA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731416-70A1-4638-93B7-0B34E6E19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110" y="3688447"/>
            <a:ext cx="5633979" cy="18585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5869FD-948B-4799-85D5-CC7131E2A711}"/>
              </a:ext>
            </a:extLst>
          </p:cNvPr>
          <p:cNvSpPr txBox="1"/>
          <p:nvPr/>
        </p:nvSpPr>
        <p:spPr>
          <a:xfrm>
            <a:off x="7724775" y="4537925"/>
            <a:ext cx="2995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https://www.youtube.com/watch?v=Cge-hot0Oc0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99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95462"/>
            <a:ext cx="11353800" cy="715327"/>
          </a:xfrm>
        </p:spPr>
        <p:txBody>
          <a:bodyPr/>
          <a:lstStyle/>
          <a:p>
            <a:r>
              <a:rPr lang="en-US" dirty="0" err="1"/>
              <a:t>PointNet</a:t>
            </a:r>
            <a:r>
              <a:rPr lang="en-US" dirty="0"/>
              <a:t>: A Neural Network for Point Clouds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0789"/>
            <a:ext cx="12043954" cy="4888094"/>
          </a:xfrm>
        </p:spPr>
        <p:txBody>
          <a:bodyPr/>
          <a:lstStyle/>
          <a:p>
            <a:r>
              <a:rPr lang="en-US" sz="2000" dirty="0"/>
              <a:t>Here we are using a pre trained </a:t>
            </a:r>
            <a:r>
              <a:rPr lang="en-US" sz="2000" dirty="0" err="1"/>
              <a:t>PointNet</a:t>
            </a:r>
            <a:r>
              <a:rPr lang="en-US" sz="2000" dirty="0"/>
              <a:t> network which is the encoder part of a </a:t>
            </a:r>
            <a:r>
              <a:rPr lang="en-US" sz="2000" dirty="0" err="1"/>
              <a:t>PointNet</a:t>
            </a:r>
            <a:r>
              <a:rPr lang="en-US" sz="2000" dirty="0"/>
              <a:t> based autoencoder available at </a:t>
            </a:r>
            <a:r>
              <a:rPr lang="en-US" sz="2000" dirty="0">
                <a:hlinkClick r:id="rId2"/>
              </a:rPr>
              <a:t>https://github.com/charlesq34/pointnet-autoencoder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4B29-2612-49B7-BCD5-5B417A3C392C}" type="slidenum">
              <a:rPr lang="en-US" smtClean="0"/>
              <a:t>11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B07585-F244-4978-A374-57C4767A9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2295525"/>
            <a:ext cx="8921750" cy="3581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E9C3CF-A0DC-487E-B34F-2BF858C966D4}"/>
              </a:ext>
            </a:extLst>
          </p:cNvPr>
          <p:cNvSpPr txBox="1"/>
          <p:nvPr/>
        </p:nvSpPr>
        <p:spPr>
          <a:xfrm>
            <a:off x="3209925" y="5903238"/>
            <a:ext cx="691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https://github.com/charlesq34/pointnet-autoencoder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47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95462"/>
            <a:ext cx="11353800" cy="750161"/>
          </a:xfrm>
        </p:spPr>
        <p:txBody>
          <a:bodyPr>
            <a:normAutofit/>
          </a:bodyPr>
          <a:lstStyle/>
          <a:p>
            <a:r>
              <a:rPr lang="en-US" sz="3600" dirty="0"/>
              <a:t>2D Convolutional Backbone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677" y="1445623"/>
            <a:ext cx="8540689" cy="20613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4B29-2612-49B7-BCD5-5B417A3C392C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6091" y="4022324"/>
            <a:ext cx="55212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Down Network: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Produces features at increasingly small spatial resolution.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Consists of a series of blocks (S,L,F)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S: Stride of Block, L: 3X3 2D </a:t>
            </a:r>
            <a:r>
              <a:rPr lang="en-US" dirty="0" err="1"/>
              <a:t>Conv</a:t>
            </a:r>
            <a:r>
              <a:rPr lang="en-US" dirty="0"/>
              <a:t> layers, F:Output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Convolution has a stride S/Sin, all subsequent convolutions have stride 1.</a:t>
            </a:r>
          </a:p>
          <a:p>
            <a:endParaRPr lang="en-US" dirty="0"/>
          </a:p>
          <a:p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6217920" y="4022324"/>
            <a:ext cx="53731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 Network: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Upsampling</a:t>
            </a:r>
            <a:r>
              <a:rPr lang="en-US" dirty="0"/>
              <a:t> and concatenation of top down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 </a:t>
            </a:r>
            <a:r>
              <a:rPr lang="en-US" dirty="0" err="1"/>
              <a:t>upsampled</a:t>
            </a:r>
            <a:r>
              <a:rPr lang="en-US" dirty="0"/>
              <a:t>, Up(Sin, </a:t>
            </a:r>
            <a:r>
              <a:rPr lang="en-US" dirty="0" err="1"/>
              <a:t>Sout</a:t>
            </a:r>
            <a:r>
              <a:rPr lang="en-US" dirty="0"/>
              <a:t>, F) from initial stride Sin to final stride </a:t>
            </a:r>
            <a:r>
              <a:rPr lang="en-US" dirty="0" err="1"/>
              <a:t>Sout</a:t>
            </a:r>
            <a:r>
              <a:rPr lang="en-US" dirty="0"/>
              <a:t>, using transposed 2D convolution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BatchNorm</a:t>
            </a:r>
            <a:r>
              <a:rPr lang="en-US" dirty="0"/>
              <a:t> and </a:t>
            </a:r>
            <a:r>
              <a:rPr lang="en-US" dirty="0" err="1"/>
              <a:t>ReLU</a:t>
            </a:r>
            <a:r>
              <a:rPr lang="en-US" dirty="0"/>
              <a:t> applied to </a:t>
            </a:r>
            <a:r>
              <a:rPr lang="en-US" dirty="0" err="1"/>
              <a:t>upsampled</a:t>
            </a:r>
            <a:r>
              <a:rPr lang="en-US" dirty="0"/>
              <a:t> features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features from different strides concatenated to give final output feature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06510" y="3632863"/>
            <a:ext cx="350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backbone has 2 sub-networks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7A869B-F8D7-44D5-B9F0-B28F46BE76F2}"/>
              </a:ext>
            </a:extLst>
          </p:cNvPr>
          <p:cNvSpPr txBox="1"/>
          <p:nvPr/>
        </p:nvSpPr>
        <p:spPr>
          <a:xfrm>
            <a:off x="10672762" y="1747248"/>
            <a:ext cx="13620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https://arxiv.org/pdf/1812.05784.pdf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59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95462"/>
            <a:ext cx="11353800" cy="995226"/>
          </a:xfrm>
        </p:spPr>
        <p:txBody>
          <a:bodyPr>
            <a:normAutofit/>
          </a:bodyPr>
          <a:lstStyle/>
          <a:p>
            <a:r>
              <a:rPr lang="en-US" sz="3600" dirty="0"/>
              <a:t>Detection Head : SSD (Single Shot </a:t>
            </a:r>
            <a:r>
              <a:rPr lang="en-US" sz="3600" dirty="0" err="1"/>
              <a:t>MultiBox</a:t>
            </a:r>
            <a:r>
              <a:rPr lang="en-US" sz="3600" dirty="0"/>
              <a:t> Detector)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90688"/>
            <a:ext cx="11353800" cy="4486275"/>
          </a:xfrm>
        </p:spPr>
        <p:txBody>
          <a:bodyPr>
            <a:normAutofit/>
          </a:bodyPr>
          <a:lstStyle/>
          <a:p>
            <a:r>
              <a:rPr lang="en-US" sz="2000" dirty="0"/>
              <a:t>The approach is a feed-forward convolutional network that produces a fixed-size collection of bounding boxes and scores for the presence of object class instances in those boxes, followed by a non-maximum suppression step to produce the final detections.</a:t>
            </a:r>
          </a:p>
          <a:p>
            <a:r>
              <a:rPr lang="en-US" sz="2000" dirty="0"/>
              <a:t>Discretizing the output space of bounding boxes into a set of default boxes over different aspect ratios and scales per feature map location.</a:t>
            </a:r>
          </a:p>
          <a:p>
            <a:r>
              <a:rPr lang="en-US" sz="2000" dirty="0"/>
              <a:t>Scores for the presence of each object category in each default box.</a:t>
            </a:r>
          </a:p>
          <a:p>
            <a:r>
              <a:rPr lang="en-US" sz="2000" dirty="0"/>
              <a:t>Adjusting the box to better match the object shape.</a:t>
            </a:r>
          </a:p>
          <a:p>
            <a:r>
              <a:rPr lang="en-US" sz="2000" dirty="0"/>
              <a:t>Combining predictions from multiple feature maps with different resolutions for objects of various sizes.</a:t>
            </a:r>
          </a:p>
          <a:p>
            <a:r>
              <a:rPr lang="en-US" sz="2000" dirty="0"/>
              <a:t>Eliminates proposal generation and pixel or feature resampling stages.</a:t>
            </a:r>
          </a:p>
          <a:p>
            <a:r>
              <a:rPr lang="en-US" sz="2000" dirty="0"/>
              <a:t>Encapsulates all computation in a single network.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4B29-2612-49B7-BCD5-5B417A3C392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21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71887-7FD1-4BC4-AA05-C4E273B7F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SSD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25CBC-70F7-4DF7-BC5D-C6CE32D17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In a convolutional fashion, evaluate a small set (here 4) of default boxes of different aspect ratios at each location in several feature maps with different scales (e.g. 8 × 8 and 4 × 4 in (b) and (c)).</a:t>
            </a:r>
          </a:p>
          <a:p>
            <a:r>
              <a:rPr lang="en-US" sz="1800" dirty="0"/>
              <a:t>For each default box, we predict both the shape offsets and the confidences for all object categories ((c1, c2, · · · , cp)).</a:t>
            </a:r>
          </a:p>
          <a:p>
            <a:r>
              <a:rPr lang="en-US" sz="1800" dirty="0"/>
              <a:t>At training time, we first match these default boxes to the ground truth boxes.</a:t>
            </a:r>
          </a:p>
          <a:p>
            <a:r>
              <a:rPr lang="en-US" sz="1800" dirty="0"/>
              <a:t>The model loss is a weighted sum between localization loss and confidence loss.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5EF90-112E-48E7-B6F2-DFB04BEC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4B29-2612-49B7-BCD5-5B417A3C392C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F3F243-664D-4622-BDAF-BB6DA63E3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533" y="1516184"/>
            <a:ext cx="7198728" cy="26689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C786B2-DCAB-4524-BDA5-7E474D746E51}"/>
              </a:ext>
            </a:extLst>
          </p:cNvPr>
          <p:cNvSpPr txBox="1"/>
          <p:nvPr/>
        </p:nvSpPr>
        <p:spPr>
          <a:xfrm>
            <a:off x="10488844" y="2984808"/>
            <a:ext cx="1419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https://arxiv.org/pdf/1512.02325.pdf</a:t>
            </a:r>
          </a:p>
        </p:txBody>
      </p:sp>
    </p:spTree>
    <p:extLst>
      <p:ext uri="{BB962C8B-B14F-4D97-AF65-F5344CB8AC3E}">
        <p14:creationId xmlns:p14="http://schemas.microsoft.com/office/powerpoint/2010/main" val="568768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AB414-61F4-4524-82B4-FED307A59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SSD </a:t>
            </a:r>
            <a:r>
              <a:rPr lang="en-US" dirty="0" err="1"/>
              <a:t>Architecure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0F090-CD30-4F23-9340-12153B684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4B29-2612-49B7-BCD5-5B417A3C392C}" type="slidenum">
              <a:rPr lang="en-US" smtClean="0"/>
              <a:t>15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21C69F-22E5-4AFC-977E-AD070047E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SSD model adds several feature layers to the end of a base network, which predict the offsets to default boxes of different scales and aspect ratios and their associated confidences.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2868AC-E80E-48B5-B056-A10CD8382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18" y="1675791"/>
            <a:ext cx="10823325" cy="31127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74FE7F-2807-4A24-98A1-6BA8A9C690F4}"/>
              </a:ext>
            </a:extLst>
          </p:cNvPr>
          <p:cNvSpPr txBox="1"/>
          <p:nvPr/>
        </p:nvSpPr>
        <p:spPr>
          <a:xfrm>
            <a:off x="7753351" y="4691100"/>
            <a:ext cx="502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https://arxiv.org/pdf/1512.02325.pdf</a:t>
            </a:r>
          </a:p>
        </p:txBody>
      </p:sp>
    </p:spTree>
    <p:extLst>
      <p:ext uri="{BB962C8B-B14F-4D97-AF65-F5344CB8AC3E}">
        <p14:creationId xmlns:p14="http://schemas.microsoft.com/office/powerpoint/2010/main" val="4214349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97" y="695462"/>
            <a:ext cx="11153503" cy="995226"/>
          </a:xfrm>
        </p:spPr>
        <p:txBody>
          <a:bodyPr/>
          <a:lstStyle/>
          <a:p>
            <a:r>
              <a:rPr lang="en-US" dirty="0"/>
              <a:t>Experiment Details: 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97" y="1497874"/>
            <a:ext cx="11852366" cy="4740049"/>
          </a:xfrm>
        </p:spPr>
        <p:txBody>
          <a:bodyPr/>
          <a:lstStyle/>
          <a:p>
            <a:r>
              <a:rPr lang="en-US" dirty="0"/>
              <a:t>We are using KITTI object detection benchmark dataset.</a:t>
            </a:r>
          </a:p>
          <a:p>
            <a:r>
              <a:rPr lang="en-US" dirty="0"/>
              <a:t>It contains both </a:t>
            </a:r>
            <a:r>
              <a:rPr lang="en-US" dirty="0" err="1"/>
              <a:t>pointcloud</a:t>
            </a:r>
            <a:r>
              <a:rPr lang="en-US" dirty="0"/>
              <a:t> and images although we are only using </a:t>
            </a:r>
            <a:r>
              <a:rPr lang="en-US" dirty="0" err="1"/>
              <a:t>pointcloud</a:t>
            </a:r>
            <a:r>
              <a:rPr lang="en-US" dirty="0"/>
              <a:t> for training.</a:t>
            </a:r>
          </a:p>
          <a:p>
            <a:r>
              <a:rPr lang="en-US" dirty="0"/>
              <a:t>The dataset contains bounding boxes and labels for cars, pedestrians and bicycle.</a:t>
            </a:r>
          </a:p>
          <a:p>
            <a:r>
              <a:rPr lang="en-US" dirty="0"/>
              <a:t>The Dataset is divided into 7481 training samples and 7518 testing samples.</a:t>
            </a:r>
          </a:p>
          <a:p>
            <a:r>
              <a:rPr lang="en-US" dirty="0"/>
              <a:t>We have further divided the training sample into 6733 training to 748 validation samples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4B29-2612-49B7-BCD5-5B417A3C392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69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97" y="695462"/>
            <a:ext cx="11153503" cy="995226"/>
          </a:xfrm>
        </p:spPr>
        <p:txBody>
          <a:bodyPr/>
          <a:lstStyle/>
          <a:p>
            <a:r>
              <a:rPr lang="en-US" dirty="0"/>
              <a:t>Experiment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97" y="1497874"/>
            <a:ext cx="11852366" cy="4740049"/>
          </a:xfrm>
        </p:spPr>
        <p:txBody>
          <a:bodyPr/>
          <a:lstStyle/>
          <a:p>
            <a:r>
              <a:rPr lang="en-US" dirty="0"/>
              <a:t>Network Details:</a:t>
            </a:r>
          </a:p>
          <a:p>
            <a:pPr lvl="1"/>
            <a:r>
              <a:rPr lang="en-US" sz="2000" dirty="0"/>
              <a:t>We are using a pretrained autoencoder as our feature encoder which has C = 64 output features.</a:t>
            </a:r>
          </a:p>
          <a:p>
            <a:pPr lvl="1"/>
            <a:r>
              <a:rPr lang="en-US" sz="2000" dirty="0"/>
              <a:t>The car and pedestrian/cyclist backbones are the same except for the stride of the first block (S = 2 for car, S = 1 for pedestrian/cyclist). </a:t>
            </a:r>
          </a:p>
          <a:p>
            <a:pPr lvl="1"/>
            <a:r>
              <a:rPr lang="en-US" sz="2000" dirty="0"/>
              <a:t>Both network consists of three blocks, Block1(S, 4, C), Block2(2S, 6, 2C), and Block3(4S, 6, 4C). </a:t>
            </a:r>
          </a:p>
          <a:p>
            <a:pPr lvl="1"/>
            <a:r>
              <a:rPr lang="en-US" sz="2000" dirty="0"/>
              <a:t>Each block is </a:t>
            </a:r>
            <a:r>
              <a:rPr lang="en-US" sz="2000" dirty="0" err="1"/>
              <a:t>upsampled</a:t>
            </a:r>
            <a:r>
              <a:rPr lang="en-US" sz="2000" dirty="0"/>
              <a:t> by the following </a:t>
            </a:r>
            <a:r>
              <a:rPr lang="en-US" sz="2000" dirty="0" err="1"/>
              <a:t>upsampling</a:t>
            </a:r>
            <a:r>
              <a:rPr lang="en-US" sz="2000" dirty="0"/>
              <a:t> steps: Up1(S, S, 2C), Up2(2S, S, 2C) and Up3(4S, S, 2C). Then the features of Up1, Up2 and Up3 are concatenated together to create 6C features for the detection head.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4B29-2612-49B7-BCD5-5B417A3C392C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02CD05-7117-4A7A-9213-8159CEE37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77" y="4497160"/>
            <a:ext cx="1603465" cy="9492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24E79F-03C8-42E9-8247-5D0100195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105" y="4515613"/>
            <a:ext cx="1715588" cy="930780"/>
          </a:xfrm>
          <a:prstGeom prst="rect">
            <a:avLst/>
          </a:prstGeom>
        </p:spPr>
      </p:pic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FDEA7678-21BD-4B8C-A9C0-A418B762239E}"/>
              </a:ext>
            </a:extLst>
          </p:cNvPr>
          <p:cNvSpPr/>
          <p:nvPr/>
        </p:nvSpPr>
        <p:spPr>
          <a:xfrm>
            <a:off x="2963090" y="4497160"/>
            <a:ext cx="1561010" cy="94923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PILLAR FEATURE NET</a:t>
            </a: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8E677711-6054-41B4-A070-467835FCA893}"/>
              </a:ext>
            </a:extLst>
          </p:cNvPr>
          <p:cNvSpPr/>
          <p:nvPr/>
        </p:nvSpPr>
        <p:spPr>
          <a:xfrm>
            <a:off x="5188336" y="4497160"/>
            <a:ext cx="1561010" cy="94923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BACKBONE 2D CNN</a:t>
            </a:r>
          </a:p>
        </p:txBody>
      </p:sp>
      <p:sp>
        <p:nvSpPr>
          <p:cNvPr id="9" name="Rounded Rectangle 11">
            <a:extLst>
              <a:ext uri="{FF2B5EF4-FFF2-40B4-BE49-F238E27FC236}">
                <a16:creationId xmlns:a16="http://schemas.microsoft.com/office/drawing/2014/main" id="{4278F5FD-5DA1-499B-A655-DDE200182F6C}"/>
              </a:ext>
            </a:extLst>
          </p:cNvPr>
          <p:cNvSpPr/>
          <p:nvPr/>
        </p:nvSpPr>
        <p:spPr>
          <a:xfrm>
            <a:off x="7444470" y="4497160"/>
            <a:ext cx="1561010" cy="94923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DETECTION HEAD (SSD)</a:t>
            </a:r>
          </a:p>
        </p:txBody>
      </p:sp>
      <p:sp>
        <p:nvSpPr>
          <p:cNvPr id="10" name="Rounded Rectangle 12">
            <a:extLst>
              <a:ext uri="{FF2B5EF4-FFF2-40B4-BE49-F238E27FC236}">
                <a16:creationId xmlns:a16="http://schemas.microsoft.com/office/drawing/2014/main" id="{9A71B49D-FB33-4514-8A3D-08C164273892}"/>
              </a:ext>
            </a:extLst>
          </p:cNvPr>
          <p:cNvSpPr/>
          <p:nvPr/>
        </p:nvSpPr>
        <p:spPr>
          <a:xfrm rot="10800000" flipV="1">
            <a:off x="730432" y="5577019"/>
            <a:ext cx="1561010" cy="3135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POINT CLOUD</a:t>
            </a:r>
          </a:p>
        </p:txBody>
      </p:sp>
      <p:sp>
        <p:nvSpPr>
          <p:cNvPr id="11" name="Rounded Rectangle 13">
            <a:extLst>
              <a:ext uri="{FF2B5EF4-FFF2-40B4-BE49-F238E27FC236}">
                <a16:creationId xmlns:a16="http://schemas.microsoft.com/office/drawing/2014/main" id="{D7DCF282-C87C-4CAD-B5B9-3671EB2CD6F5}"/>
              </a:ext>
            </a:extLst>
          </p:cNvPr>
          <p:cNvSpPr/>
          <p:nvPr/>
        </p:nvSpPr>
        <p:spPr>
          <a:xfrm>
            <a:off x="9892394" y="5577019"/>
            <a:ext cx="1561010" cy="3483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PREDICTIONS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EF6B66-2D3E-4BEB-96F5-4449EE5168AC}"/>
              </a:ext>
            </a:extLst>
          </p:cNvPr>
          <p:cNvCxnSpPr/>
          <p:nvPr/>
        </p:nvCxnSpPr>
        <p:spPr>
          <a:xfrm>
            <a:off x="2394857" y="4962550"/>
            <a:ext cx="505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696926-C82D-45C6-BD4D-F27B50CCA4C4}"/>
              </a:ext>
            </a:extLst>
          </p:cNvPr>
          <p:cNvCxnSpPr/>
          <p:nvPr/>
        </p:nvCxnSpPr>
        <p:spPr>
          <a:xfrm>
            <a:off x="4568738" y="4971776"/>
            <a:ext cx="505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CA6AB1-EA75-4717-9020-631CC41DC09A}"/>
              </a:ext>
            </a:extLst>
          </p:cNvPr>
          <p:cNvCxnSpPr/>
          <p:nvPr/>
        </p:nvCxnSpPr>
        <p:spPr>
          <a:xfrm>
            <a:off x="6825751" y="4953322"/>
            <a:ext cx="465909" cy="9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0FFDD0A-76C0-414E-9971-C2D5872F1682}"/>
              </a:ext>
            </a:extLst>
          </p:cNvPr>
          <p:cNvCxnSpPr/>
          <p:nvPr/>
        </p:nvCxnSpPr>
        <p:spPr>
          <a:xfrm>
            <a:off x="9122228" y="4953322"/>
            <a:ext cx="505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442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97" y="695462"/>
            <a:ext cx="11153503" cy="995226"/>
          </a:xfrm>
        </p:spPr>
        <p:txBody>
          <a:bodyPr/>
          <a:lstStyle/>
          <a:p>
            <a:r>
              <a:rPr lang="en-US" dirty="0"/>
              <a:t>Results: 3D Detection Benchmark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82EBA34-8E0E-4FB0-AC9E-EDFB697528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3735179"/>
              </p:ext>
            </p:extLst>
          </p:nvPr>
        </p:nvGraphicFramePr>
        <p:xfrm>
          <a:off x="318323" y="1776413"/>
          <a:ext cx="11187877" cy="3891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102">
                  <a:extLst>
                    <a:ext uri="{9D8B030D-6E8A-4147-A177-3AD203B41FA5}">
                      <a16:colId xmlns:a16="http://schemas.microsoft.com/office/drawing/2014/main" val="1499876466"/>
                    </a:ext>
                  </a:extLst>
                </a:gridCol>
                <a:gridCol w="1100582">
                  <a:extLst>
                    <a:ext uri="{9D8B030D-6E8A-4147-A177-3AD203B41FA5}">
                      <a16:colId xmlns:a16="http://schemas.microsoft.com/office/drawing/2014/main" val="3687344741"/>
                    </a:ext>
                  </a:extLst>
                </a:gridCol>
                <a:gridCol w="781993">
                  <a:extLst>
                    <a:ext uri="{9D8B030D-6E8A-4147-A177-3AD203B41FA5}">
                      <a16:colId xmlns:a16="http://schemas.microsoft.com/office/drawing/2014/main" val="2829183696"/>
                    </a:ext>
                  </a:extLst>
                </a:gridCol>
                <a:gridCol w="724068">
                  <a:extLst>
                    <a:ext uri="{9D8B030D-6E8A-4147-A177-3AD203B41FA5}">
                      <a16:colId xmlns:a16="http://schemas.microsoft.com/office/drawing/2014/main" val="2467006370"/>
                    </a:ext>
                  </a:extLst>
                </a:gridCol>
                <a:gridCol w="714414">
                  <a:extLst>
                    <a:ext uri="{9D8B030D-6E8A-4147-A177-3AD203B41FA5}">
                      <a16:colId xmlns:a16="http://schemas.microsoft.com/office/drawing/2014/main" val="4248282229"/>
                    </a:ext>
                  </a:extLst>
                </a:gridCol>
                <a:gridCol w="724068">
                  <a:extLst>
                    <a:ext uri="{9D8B030D-6E8A-4147-A177-3AD203B41FA5}">
                      <a16:colId xmlns:a16="http://schemas.microsoft.com/office/drawing/2014/main" val="3815021050"/>
                    </a:ext>
                  </a:extLst>
                </a:gridCol>
                <a:gridCol w="724068">
                  <a:extLst>
                    <a:ext uri="{9D8B030D-6E8A-4147-A177-3AD203B41FA5}">
                      <a16:colId xmlns:a16="http://schemas.microsoft.com/office/drawing/2014/main" val="3035167493"/>
                    </a:ext>
                  </a:extLst>
                </a:gridCol>
                <a:gridCol w="769330">
                  <a:extLst>
                    <a:ext uri="{9D8B030D-6E8A-4147-A177-3AD203B41FA5}">
                      <a16:colId xmlns:a16="http://schemas.microsoft.com/office/drawing/2014/main" val="910980576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3572546125"/>
                    </a:ext>
                  </a:extLst>
                </a:gridCol>
                <a:gridCol w="843727">
                  <a:extLst>
                    <a:ext uri="{9D8B030D-6E8A-4147-A177-3AD203B41FA5}">
                      <a16:colId xmlns:a16="http://schemas.microsoft.com/office/drawing/2014/main" val="2321342186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371745066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266839290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3187424158"/>
                    </a:ext>
                  </a:extLst>
                </a:gridCol>
              </a:tblGrid>
              <a:tr h="404139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mAP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Car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Pedestrian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Cyclist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337968"/>
                  </a:ext>
                </a:extLst>
              </a:tr>
              <a:tr h="69755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783085"/>
                  </a:ext>
                </a:extLst>
              </a:tr>
              <a:tr h="697555">
                <a:tc>
                  <a:txBody>
                    <a:bodyPr/>
                    <a:lstStyle/>
                    <a:p>
                      <a:r>
                        <a:rPr lang="en-US" dirty="0" err="1"/>
                        <a:t>VoxelNet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249217"/>
                  </a:ext>
                </a:extLst>
              </a:tr>
              <a:tr h="697555">
                <a:tc>
                  <a:txBody>
                    <a:bodyPr/>
                    <a:lstStyle/>
                    <a:p>
                      <a:r>
                        <a:rPr lang="en-US" dirty="0"/>
                        <a:t>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83.13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004301"/>
                  </a:ext>
                </a:extLst>
              </a:tr>
              <a:tr h="697555">
                <a:tc>
                  <a:txBody>
                    <a:bodyPr/>
                    <a:lstStyle/>
                    <a:p>
                      <a:r>
                        <a:rPr lang="en-US" dirty="0" err="1"/>
                        <a:t>PointPillars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74.99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68.30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43.53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75.78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52.92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912400"/>
                  </a:ext>
                </a:extLst>
              </a:tr>
              <a:tr h="697555">
                <a:tc>
                  <a:txBody>
                    <a:bodyPr/>
                    <a:lstStyle/>
                    <a:p>
                      <a:r>
                        <a:rPr lang="en-US" dirty="0" err="1"/>
                        <a:t>PointPillars</a:t>
                      </a:r>
                      <a:r>
                        <a:rPr lang="en-US" dirty="0"/>
                        <a:t>(Our)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59.45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54.89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43.01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08288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4B29-2612-49B7-BCD5-5B417A3C392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22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97" y="695462"/>
            <a:ext cx="11153503" cy="995226"/>
          </a:xfrm>
        </p:spPr>
        <p:txBody>
          <a:bodyPr/>
          <a:lstStyle/>
          <a:p>
            <a:r>
              <a:rPr lang="en-US" dirty="0"/>
              <a:t>Final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97" y="1497874"/>
            <a:ext cx="11852366" cy="4740049"/>
          </a:xfrm>
        </p:spPr>
        <p:txBody>
          <a:bodyPr/>
          <a:lstStyle/>
          <a:p>
            <a:r>
              <a:rPr lang="en-US" dirty="0"/>
              <a:t>To conclude it is evident that </a:t>
            </a:r>
            <a:r>
              <a:rPr lang="en-US" dirty="0" err="1"/>
              <a:t>pointpillar</a:t>
            </a:r>
            <a:r>
              <a:rPr lang="en-US" dirty="0"/>
              <a:t> outperforms every other approach in terms of both speed and accuracy.</a:t>
            </a:r>
          </a:p>
          <a:p>
            <a:r>
              <a:rPr lang="en-US" dirty="0"/>
              <a:t>Adding a pretrained autoencoder reduces the training time while still maintaining the state of the accuracy to match the original </a:t>
            </a:r>
            <a:r>
              <a:rPr lang="en-US" dirty="0" err="1"/>
              <a:t>PointPillars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4B29-2612-49B7-BCD5-5B417A3C392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1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B1CB-60F8-480A-849E-70BF1CB7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Autonomy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91985-3AE8-4518-9F3A-15DA4B0C6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9175" cy="4351338"/>
          </a:xfrm>
        </p:spPr>
        <p:txBody>
          <a:bodyPr>
            <a:normAutofit/>
          </a:bodyPr>
          <a:lstStyle/>
          <a:p>
            <a:r>
              <a:rPr lang="en-US" dirty="0"/>
              <a:t>In past few years autonomous driving industry has seen significant rise in popularity and hence rise in investment.</a:t>
            </a:r>
          </a:p>
          <a:p>
            <a:r>
              <a:rPr lang="en-US" dirty="0"/>
              <a:t>With rise in investment, the technology is no longer just a distant dream and some companies have even launched their self driving cars in  market.</a:t>
            </a:r>
          </a:p>
          <a:p>
            <a:endParaRPr lang="en-US" dirty="0"/>
          </a:p>
          <a:p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05762-0811-4131-9A26-D875AFAE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4B29-2612-49B7-BCD5-5B417A3C392C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41EB81-D114-43B5-BBC0-16951ED8A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02593"/>
            <a:ext cx="5750698" cy="2355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132E62-C9AA-4736-9BF8-9990829123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225" y="1822418"/>
            <a:ext cx="6096000" cy="21161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3C12CC-B5FF-48F3-8F01-C8FA313F0DD3}"/>
              </a:ext>
            </a:extLst>
          </p:cNvPr>
          <p:cNvSpPr txBox="1"/>
          <p:nvPr/>
        </p:nvSpPr>
        <p:spPr>
          <a:xfrm>
            <a:off x="6172200" y="3927646"/>
            <a:ext cx="5122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: </a:t>
            </a:r>
            <a:r>
              <a:rPr lang="en-US" dirty="0">
                <a:hlinkClick r:id="rId5"/>
              </a:rPr>
              <a:t>https://algorithmxlab.com/blog/worlds-top-33-companies-working-on-self-driving-cars/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C7C8C9-8143-4B01-9299-9DBDF9AD7700}"/>
              </a:ext>
            </a:extLst>
          </p:cNvPr>
          <p:cNvSpPr txBox="1"/>
          <p:nvPr/>
        </p:nvSpPr>
        <p:spPr>
          <a:xfrm>
            <a:off x="6218623" y="4804816"/>
            <a:ext cx="5505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: </a:t>
            </a:r>
            <a:r>
              <a:rPr lang="en-US" dirty="0">
                <a:hlinkClick r:id="rId6"/>
              </a:rPr>
              <a:t>https://www.cleantech.com/how-autonomous-vehicles-drive-technological-innovation/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85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B1CB-60F8-480A-849E-70BF1CB7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Autonomous Driving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91985-3AE8-4518-9F3A-15DA4B0C6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though Autonomous vehicles are more real now than ever Designing one is not a trivial task.</a:t>
            </a:r>
          </a:p>
          <a:p>
            <a:r>
              <a:rPr lang="en-US" dirty="0"/>
              <a:t>There are usually two schools of thought for designing an autonomous driving system:</a:t>
            </a:r>
          </a:p>
          <a:p>
            <a:pPr lvl="1"/>
            <a:r>
              <a:rPr lang="en-US" dirty="0"/>
              <a:t>Module Based Approach</a:t>
            </a:r>
          </a:p>
          <a:p>
            <a:pPr lvl="1"/>
            <a:r>
              <a:rPr lang="en-US" dirty="0"/>
              <a:t>End-to-End Deep Learning based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05762-0811-4131-9A26-D875AFAE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4B29-2612-49B7-BCD5-5B417A3C39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2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B1CB-60F8-480A-849E-70BF1CB7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Module-Based-Approach and Object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91985-3AE8-4518-9F3A-15DA4B0C6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Module based approach the task of driving is divided into several different modules such as perception, mapping and motion planning.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05762-0811-4131-9A26-D875AFAE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4B29-2612-49B7-BCD5-5B417A3C392C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DAFBCD-E17E-473D-98FC-A6A5EC0D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6" y="2668639"/>
            <a:ext cx="8324850" cy="26653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442DAE-CE2A-400D-A3CF-DF0D8E850B05}"/>
              </a:ext>
            </a:extLst>
          </p:cNvPr>
          <p:cNvSpPr txBox="1"/>
          <p:nvPr/>
        </p:nvSpPr>
        <p:spPr>
          <a:xfrm>
            <a:off x="2466976" y="5432290"/>
            <a:ext cx="756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https://venturebeat.com/2015/08/19/here-are-the-five-most-over-hyped-technologies-of-2015-according-to-gartner/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87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B1CB-60F8-480A-849E-70BF1CB7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 for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91985-3AE8-4518-9F3A-15DA4B0C6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project we are trying to design an object detection and classification system for the perception module.</a:t>
            </a:r>
          </a:p>
          <a:p>
            <a:r>
              <a:rPr lang="en-US" dirty="0"/>
              <a:t>Driving is a complex task and sometimes require decision making in seconds but most of the modern object detection systems are either slow with high accuracy or fast with relatively low accuracy.</a:t>
            </a:r>
          </a:p>
          <a:p>
            <a:r>
              <a:rPr lang="en-US" dirty="0"/>
              <a:t>The reason this issue exist is because processing 3-D data by projecting it to 3-D convnet is an </a:t>
            </a:r>
            <a:r>
              <a:rPr lang="en-US"/>
              <a:t>unnecessarily laborious task</a:t>
            </a:r>
            <a:r>
              <a:rPr lang="en-US" dirty="0"/>
              <a:t>.</a:t>
            </a:r>
          </a:p>
          <a:p>
            <a:r>
              <a:rPr lang="en-US" dirty="0"/>
              <a:t>One approach to solve this problem is by directly processing point clouds which are relatively sparse data structures.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05762-0811-4131-9A26-D875AFAE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4B29-2612-49B7-BCD5-5B417A3C39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1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B1CB-60F8-480A-849E-70BF1CB7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 for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91985-3AE8-4518-9F3A-15DA4B0C6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PointPillars</a:t>
            </a:r>
            <a:r>
              <a:rPr lang="en-US" dirty="0"/>
              <a:t> use point-cloud processing to maximize both accuracy and speed.</a:t>
            </a:r>
          </a:p>
          <a:p>
            <a:r>
              <a:rPr lang="en-US" dirty="0"/>
              <a:t>Performance comparison of </a:t>
            </a:r>
            <a:r>
              <a:rPr lang="en-US" dirty="0" err="1"/>
              <a:t>PointPillars</a:t>
            </a:r>
            <a:r>
              <a:rPr lang="en-US" dirty="0"/>
              <a:t> with other state-of-the art techniques: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05762-0811-4131-9A26-D875AFAE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4B29-2612-49B7-BCD5-5B417A3C392C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E75438-76ED-49DF-83A4-037C6C856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25" y="3178237"/>
            <a:ext cx="4752975" cy="27653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EB895B-92CE-4FE9-9419-E5D854E9D903}"/>
              </a:ext>
            </a:extLst>
          </p:cNvPr>
          <p:cNvSpPr txBox="1"/>
          <p:nvPr/>
        </p:nvSpPr>
        <p:spPr>
          <a:xfrm>
            <a:off x="8096250" y="3562350"/>
            <a:ext cx="24479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 -&gt; Frustum </a:t>
            </a:r>
            <a:r>
              <a:rPr lang="en-US" dirty="0" err="1"/>
              <a:t>PointNet</a:t>
            </a:r>
            <a:endParaRPr lang="en-US" dirty="0"/>
          </a:p>
          <a:p>
            <a:r>
              <a:rPr lang="en-US" dirty="0"/>
              <a:t>PP -&gt; </a:t>
            </a:r>
            <a:r>
              <a:rPr lang="en-US" dirty="0" err="1"/>
              <a:t>PointPillars</a:t>
            </a:r>
            <a:endParaRPr lang="en-US" dirty="0"/>
          </a:p>
          <a:p>
            <a:r>
              <a:rPr lang="en-US" dirty="0"/>
              <a:t>A -&gt; AVOD</a:t>
            </a:r>
          </a:p>
          <a:p>
            <a:r>
              <a:rPr lang="en-US" dirty="0"/>
              <a:t>C -&gt; </a:t>
            </a:r>
            <a:r>
              <a:rPr lang="en-US" dirty="0" err="1"/>
              <a:t>ContFuse</a:t>
            </a:r>
            <a:endParaRPr lang="en-US" dirty="0"/>
          </a:p>
          <a:p>
            <a:r>
              <a:rPr lang="en-US" dirty="0"/>
              <a:t>V -&gt; </a:t>
            </a:r>
            <a:r>
              <a:rPr lang="en-US" dirty="0" err="1"/>
              <a:t>VoxelNet</a:t>
            </a:r>
            <a:endParaRPr lang="en-US" dirty="0"/>
          </a:p>
          <a:p>
            <a:r>
              <a:rPr lang="en-US" dirty="0"/>
              <a:t>S -&gt; SECOND</a:t>
            </a:r>
          </a:p>
          <a:p>
            <a:r>
              <a:rPr lang="en-US" dirty="0"/>
              <a:t>P+ -&gt; PIXOR++</a:t>
            </a:r>
          </a:p>
          <a:p>
            <a:r>
              <a:rPr lang="en-US" dirty="0"/>
              <a:t>M -&gt; MV3D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5FE9A0-4D49-442A-8A70-C09841170E4B}"/>
              </a:ext>
            </a:extLst>
          </p:cNvPr>
          <p:cNvSpPr txBox="1"/>
          <p:nvPr/>
        </p:nvSpPr>
        <p:spPr>
          <a:xfrm>
            <a:off x="3109912" y="5855509"/>
            <a:ext cx="621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: </a:t>
            </a:r>
            <a:r>
              <a:rPr lang="en-US" dirty="0">
                <a:hlinkClick r:id="rId3"/>
              </a:rPr>
              <a:t>https://arxiv.org/pdf/1812.05784.pdf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4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B1CB-60F8-480A-849E-70BF1CB7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91985-3AE8-4518-9F3A-15DA4B0C6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1825625"/>
            <a:ext cx="11420475" cy="4351338"/>
          </a:xfrm>
        </p:spPr>
        <p:txBody>
          <a:bodyPr>
            <a:normAutofit/>
          </a:bodyPr>
          <a:lstStyle/>
          <a:p>
            <a:r>
              <a:rPr lang="en-US" dirty="0"/>
              <a:t>On a higher level </a:t>
            </a:r>
            <a:r>
              <a:rPr lang="en-US" dirty="0" err="1"/>
              <a:t>pointpillar</a:t>
            </a:r>
            <a:r>
              <a:rPr lang="en-US" dirty="0"/>
              <a:t> can be divided into three parts: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First part of this network being Pillar Feature Net. In this project we replaced it with a pretrained </a:t>
            </a:r>
            <a:r>
              <a:rPr lang="en-US" dirty="0" err="1"/>
              <a:t>PointNet</a:t>
            </a:r>
            <a:r>
              <a:rPr lang="en-US" dirty="0"/>
              <a:t> based autoencoder and trained the entire network on the famous KITTI Data Set.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05762-0811-4131-9A26-D875AFAE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4B29-2612-49B7-BCD5-5B417A3C392C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22BB7D-BBF2-4CDA-AA09-537959B0F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77" y="2611210"/>
            <a:ext cx="1603465" cy="9492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45BB0C-58B6-4BA3-B5EB-79571DC894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105" y="2629663"/>
            <a:ext cx="1715588" cy="930780"/>
          </a:xfrm>
          <a:prstGeom prst="rect">
            <a:avLst/>
          </a:prstGeom>
        </p:spPr>
      </p:pic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B929FF2E-B8BF-47C1-9455-AA12B37FD62A}"/>
              </a:ext>
            </a:extLst>
          </p:cNvPr>
          <p:cNvSpPr/>
          <p:nvPr/>
        </p:nvSpPr>
        <p:spPr>
          <a:xfrm>
            <a:off x="2963090" y="2611210"/>
            <a:ext cx="1561010" cy="94923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PILLAR FEATURE NET</a:t>
            </a: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498F5786-AB5D-474B-AC46-E191DD761CD6}"/>
              </a:ext>
            </a:extLst>
          </p:cNvPr>
          <p:cNvSpPr/>
          <p:nvPr/>
        </p:nvSpPr>
        <p:spPr>
          <a:xfrm>
            <a:off x="5188336" y="2611210"/>
            <a:ext cx="1561010" cy="94923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BACKBONE 2D CNN</a:t>
            </a:r>
          </a:p>
        </p:txBody>
      </p:sp>
      <p:sp>
        <p:nvSpPr>
          <p:cNvPr id="9" name="Rounded Rectangle 11">
            <a:extLst>
              <a:ext uri="{FF2B5EF4-FFF2-40B4-BE49-F238E27FC236}">
                <a16:creationId xmlns:a16="http://schemas.microsoft.com/office/drawing/2014/main" id="{98218FB6-589C-40CE-B094-657C72CB7BDF}"/>
              </a:ext>
            </a:extLst>
          </p:cNvPr>
          <p:cNvSpPr/>
          <p:nvPr/>
        </p:nvSpPr>
        <p:spPr>
          <a:xfrm>
            <a:off x="7444470" y="2611210"/>
            <a:ext cx="1561010" cy="94923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DETECTION HEAD (SSD)</a:t>
            </a:r>
          </a:p>
        </p:txBody>
      </p:sp>
      <p:sp>
        <p:nvSpPr>
          <p:cNvPr id="10" name="Rounded Rectangle 12">
            <a:extLst>
              <a:ext uri="{FF2B5EF4-FFF2-40B4-BE49-F238E27FC236}">
                <a16:creationId xmlns:a16="http://schemas.microsoft.com/office/drawing/2014/main" id="{D994BF07-6042-4536-A8C8-25F5C6C31028}"/>
              </a:ext>
            </a:extLst>
          </p:cNvPr>
          <p:cNvSpPr/>
          <p:nvPr/>
        </p:nvSpPr>
        <p:spPr>
          <a:xfrm rot="10800000" flipV="1">
            <a:off x="730432" y="3691069"/>
            <a:ext cx="1561010" cy="3135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POINT CLOUD</a:t>
            </a:r>
          </a:p>
        </p:txBody>
      </p:sp>
      <p:sp>
        <p:nvSpPr>
          <p:cNvPr id="11" name="Rounded Rectangle 13">
            <a:extLst>
              <a:ext uri="{FF2B5EF4-FFF2-40B4-BE49-F238E27FC236}">
                <a16:creationId xmlns:a16="http://schemas.microsoft.com/office/drawing/2014/main" id="{8108DD9D-72E1-49B1-9671-5F9B14CB10A7}"/>
              </a:ext>
            </a:extLst>
          </p:cNvPr>
          <p:cNvSpPr/>
          <p:nvPr/>
        </p:nvSpPr>
        <p:spPr>
          <a:xfrm>
            <a:off x="9892394" y="3691069"/>
            <a:ext cx="1561010" cy="3483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PREDICTIONS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67DAB3-6ACD-48D9-BB65-0D6A4EA047D9}"/>
              </a:ext>
            </a:extLst>
          </p:cNvPr>
          <p:cNvCxnSpPr/>
          <p:nvPr/>
        </p:nvCxnSpPr>
        <p:spPr>
          <a:xfrm>
            <a:off x="2394857" y="3076600"/>
            <a:ext cx="505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E0C271-307A-4B15-9F11-30AFDC10E3BD}"/>
              </a:ext>
            </a:extLst>
          </p:cNvPr>
          <p:cNvCxnSpPr/>
          <p:nvPr/>
        </p:nvCxnSpPr>
        <p:spPr>
          <a:xfrm>
            <a:off x="4568738" y="3085826"/>
            <a:ext cx="505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59A97C-4A09-4063-BE46-7590C3D61720}"/>
              </a:ext>
            </a:extLst>
          </p:cNvPr>
          <p:cNvCxnSpPr/>
          <p:nvPr/>
        </p:nvCxnSpPr>
        <p:spPr>
          <a:xfrm>
            <a:off x="6825751" y="3067372"/>
            <a:ext cx="465909" cy="9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3B5701-D234-44B3-8CFE-458E52519F71}"/>
              </a:ext>
            </a:extLst>
          </p:cNvPr>
          <p:cNvCxnSpPr/>
          <p:nvPr/>
        </p:nvCxnSpPr>
        <p:spPr>
          <a:xfrm>
            <a:off x="9122228" y="3067372"/>
            <a:ext cx="505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43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" y="695462"/>
            <a:ext cx="12113623" cy="776287"/>
          </a:xfrm>
        </p:spPr>
        <p:txBody>
          <a:bodyPr/>
          <a:lstStyle/>
          <a:p>
            <a:r>
              <a:rPr lang="en-US" dirty="0"/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" y="1384663"/>
            <a:ext cx="11974286" cy="5064153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                                                         </a:t>
            </a:r>
            <a:r>
              <a:rPr lang="en-US" sz="2000" dirty="0"/>
              <a:t>POINT PILLARS NETWORK OVERVIEW</a:t>
            </a:r>
          </a:p>
          <a:p>
            <a:r>
              <a:rPr lang="en-US" sz="2000" dirty="0" err="1"/>
              <a:t>PointPillars</a:t>
            </a:r>
            <a:r>
              <a:rPr lang="en-US" sz="2000" dirty="0"/>
              <a:t> accept point clouds as input and estimates oriented 3D boxes for cars, pedestrians and cyclists</a:t>
            </a:r>
          </a:p>
          <a:p>
            <a:r>
              <a:rPr lang="en-US" sz="2000" dirty="0"/>
              <a:t>Consists of 3 main stages:</a:t>
            </a:r>
          </a:p>
          <a:p>
            <a:pPr lvl="1"/>
            <a:r>
              <a:rPr lang="en-US" sz="2000" dirty="0"/>
              <a:t>Feature encoder: Point cloud to sparse pseudo image</a:t>
            </a:r>
          </a:p>
          <a:p>
            <a:pPr lvl="1"/>
            <a:r>
              <a:rPr lang="en-US" sz="2000" dirty="0"/>
              <a:t>2D Convolutional Backbone: Pseudo Image to High Level Representation</a:t>
            </a:r>
          </a:p>
          <a:p>
            <a:pPr lvl="1"/>
            <a:r>
              <a:rPr lang="en-US" sz="2000" dirty="0"/>
              <a:t>Detection Head: Detects and Regresses 3D boxes</a:t>
            </a:r>
          </a:p>
          <a:p>
            <a:r>
              <a:rPr lang="en-US" sz="2000" dirty="0"/>
              <a:t>Removes expensive 3D Convolutional 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4B29-2612-49B7-BCD5-5B417A3C392C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77" y="1915885"/>
            <a:ext cx="1603465" cy="9492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105" y="1934338"/>
            <a:ext cx="1715588" cy="93078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963090" y="1915885"/>
            <a:ext cx="1561010" cy="94923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PILLAR FEATURE NET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188336" y="1915885"/>
            <a:ext cx="1561010" cy="94923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BACKBONE 2D CNN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444470" y="1915885"/>
            <a:ext cx="1561010" cy="94923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DETECTION HEAD (SSD)</a:t>
            </a:r>
          </a:p>
        </p:txBody>
      </p:sp>
      <p:sp>
        <p:nvSpPr>
          <p:cNvPr id="13" name="Rounded Rectangle 12"/>
          <p:cNvSpPr/>
          <p:nvPr/>
        </p:nvSpPr>
        <p:spPr>
          <a:xfrm rot="10800000" flipV="1">
            <a:off x="730432" y="2995744"/>
            <a:ext cx="1561010" cy="3135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POINT CLOUD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9892394" y="2995744"/>
            <a:ext cx="1561010" cy="3483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PREDICTIONS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394857" y="2381275"/>
            <a:ext cx="505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68738" y="2390501"/>
            <a:ext cx="505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825751" y="2372047"/>
            <a:ext cx="465909" cy="9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122228" y="2372047"/>
            <a:ext cx="505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56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be 94"/>
          <p:cNvSpPr/>
          <p:nvPr/>
        </p:nvSpPr>
        <p:spPr>
          <a:xfrm>
            <a:off x="1674086" y="2229129"/>
            <a:ext cx="586946" cy="1372897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Cube 92"/>
          <p:cNvSpPr/>
          <p:nvPr/>
        </p:nvSpPr>
        <p:spPr>
          <a:xfrm>
            <a:off x="3171006" y="1884380"/>
            <a:ext cx="579323" cy="1296968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Cube 91"/>
          <p:cNvSpPr/>
          <p:nvPr/>
        </p:nvSpPr>
        <p:spPr>
          <a:xfrm>
            <a:off x="825648" y="2455873"/>
            <a:ext cx="656484" cy="1367513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ube 82"/>
          <p:cNvSpPr/>
          <p:nvPr/>
        </p:nvSpPr>
        <p:spPr>
          <a:xfrm>
            <a:off x="2279736" y="1878879"/>
            <a:ext cx="579323" cy="1296968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" y="740780"/>
            <a:ext cx="11275423" cy="53938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Feature Encoder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4B29-2612-49B7-BCD5-5B417A3C392C}" type="slidenum">
              <a:rPr lang="en-US" smtClean="0"/>
              <a:t>9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741714" y="2997924"/>
            <a:ext cx="2229395" cy="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13635" y="2987040"/>
            <a:ext cx="1536788" cy="907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750423" y="1419497"/>
            <a:ext cx="0" cy="1567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106388" y="199970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058489" y="262236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422071" y="30779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070464" y="330599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205447" y="233934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15839" y="220762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331722" y="282484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86892" y="249337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675709" y="275952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615440" y="343770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887584" y="313508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377441" y="349867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968681" y="33708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447109" y="232518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599509" y="247758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063931" y="28830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904309" y="278238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589314" y="27083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727563" y="311222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106388" y="30817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691639" y="246779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595848" y="305507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835878" y="262236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916431" y="22479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585356" y="311222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363288" y="263107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51909" y="262998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436916" y="29750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97628" y="320529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686199" y="290594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584416" y="24906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520191" y="262998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715587" y="260712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893571" y="287056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962150" y="241450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190207" y="25570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585356" y="282048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251166" y="32199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391197" y="328530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720341" y="298704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584415" y="320067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262746" y="26716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407527" y="282484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630134" y="224789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910443" y="35574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784713" y="33386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608215" y="33321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904309" y="278238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106388" y="346600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422765" y="346056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777788" y="2997925"/>
            <a:ext cx="1326420" cy="852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1257847" y="3002278"/>
            <a:ext cx="1259477" cy="833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1737358" y="2996294"/>
            <a:ext cx="1185594" cy="847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2226671" y="2993571"/>
            <a:ext cx="1170485" cy="84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2772047" y="3002279"/>
            <a:ext cx="1035774" cy="829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422765" y="3180806"/>
            <a:ext cx="21564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095788" y="3392802"/>
            <a:ext cx="2185577" cy="29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12202" y="3605896"/>
            <a:ext cx="2312668" cy="17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39634" y="3827418"/>
            <a:ext cx="2457994" cy="30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ight Arrow 99"/>
          <p:cNvSpPr/>
          <p:nvPr/>
        </p:nvSpPr>
        <p:spPr>
          <a:xfrm>
            <a:off x="3944540" y="1890430"/>
            <a:ext cx="603917" cy="278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4651492" y="1573208"/>
            <a:ext cx="1985851" cy="91744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DENSE TENSOR OF SIZE(D,P,N)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7590661" y="1278615"/>
            <a:ext cx="3963165" cy="1404255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ounded Rectangle 105"/>
          <p:cNvSpPr/>
          <p:nvPr/>
        </p:nvSpPr>
        <p:spPr>
          <a:xfrm>
            <a:off x="7679356" y="1612861"/>
            <a:ext cx="1230766" cy="85493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Parallel MLP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8992443" y="1637266"/>
            <a:ext cx="1114698" cy="80010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BATCH NORM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10213737" y="1675293"/>
            <a:ext cx="1049606" cy="76199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RELU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481001" y="1249522"/>
            <a:ext cx="224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SIMPLIFIED POINTNET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9567975" y="3438524"/>
            <a:ext cx="1985851" cy="91744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TENSOR OF SIZE (C,P,N)</a:t>
            </a:r>
          </a:p>
        </p:txBody>
      </p:sp>
      <p:sp>
        <p:nvSpPr>
          <p:cNvPr id="115" name="Right Arrow 114"/>
          <p:cNvSpPr/>
          <p:nvPr/>
        </p:nvSpPr>
        <p:spPr>
          <a:xfrm flipV="1">
            <a:off x="6801663" y="1890392"/>
            <a:ext cx="651944" cy="278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Down Arrow 115"/>
          <p:cNvSpPr/>
          <p:nvPr/>
        </p:nvSpPr>
        <p:spPr>
          <a:xfrm>
            <a:off x="10738540" y="2742958"/>
            <a:ext cx="266495" cy="5338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Down Arrow 116"/>
          <p:cNvSpPr/>
          <p:nvPr/>
        </p:nvSpPr>
        <p:spPr>
          <a:xfrm>
            <a:off x="10738540" y="4396666"/>
            <a:ext cx="266495" cy="5338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/>
          <p:cNvSpPr/>
          <p:nvPr/>
        </p:nvSpPr>
        <p:spPr>
          <a:xfrm>
            <a:off x="9567975" y="5046106"/>
            <a:ext cx="1985851" cy="91744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TENSOR OF SIZE(C,N)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932531" y="2571788"/>
            <a:ext cx="15567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Limit to P Non empty pillars, N points per Pillar and D dimensions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912839" y="1949514"/>
            <a:ext cx="87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L(</a:t>
            </a:r>
            <a:r>
              <a:rPr lang="en-US" dirty="0" err="1"/>
              <a:t>x,y,z</a:t>
            </a:r>
            <a:r>
              <a:rPr lang="en-US" dirty="0"/>
              <a:t>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39634" y="4338119"/>
            <a:ext cx="36314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L: Each point in the point cloud</a:t>
            </a:r>
          </a:p>
          <a:p>
            <a:r>
              <a:rPr lang="en-US" sz="1600" dirty="0"/>
              <a:t>Represented by D=9 dimensions</a:t>
            </a:r>
          </a:p>
          <a:p>
            <a:r>
              <a:rPr lang="en-US" sz="1600" dirty="0"/>
              <a:t>(</a:t>
            </a:r>
            <a:r>
              <a:rPr lang="en-US" sz="1600" dirty="0" err="1"/>
              <a:t>x,y,z</a:t>
            </a:r>
            <a:r>
              <a:rPr lang="en-US" sz="1600" dirty="0"/>
              <a:t>):Coordinates of L from origin</a:t>
            </a:r>
          </a:p>
          <a:p>
            <a:r>
              <a:rPr lang="en-US" sz="1600" dirty="0"/>
              <a:t>(x</a:t>
            </a:r>
            <a:r>
              <a:rPr lang="en-US" sz="1600" baseline="-25000" dirty="0"/>
              <a:t>c</a:t>
            </a:r>
            <a:r>
              <a:rPr lang="en-US" sz="1600" dirty="0"/>
              <a:t> ,</a:t>
            </a:r>
            <a:r>
              <a:rPr lang="en-US" sz="1600" dirty="0" err="1"/>
              <a:t>y</a:t>
            </a:r>
            <a:r>
              <a:rPr lang="en-US" sz="1600" baseline="-25000" dirty="0" err="1"/>
              <a:t>c</a:t>
            </a:r>
            <a:r>
              <a:rPr lang="en-US" sz="1600" dirty="0"/>
              <a:t> ,</a:t>
            </a:r>
            <a:r>
              <a:rPr lang="en-US" sz="1600" dirty="0" err="1"/>
              <a:t>z</a:t>
            </a:r>
            <a:r>
              <a:rPr lang="en-US" sz="1600" baseline="-25000" dirty="0" err="1"/>
              <a:t>c</a:t>
            </a:r>
            <a:r>
              <a:rPr lang="en-US" sz="1600" dirty="0"/>
              <a:t>),c: Distance to arithmetic mean of all points in a pillar</a:t>
            </a:r>
          </a:p>
          <a:p>
            <a:r>
              <a:rPr lang="en-US" sz="1600" dirty="0"/>
              <a:t>(</a:t>
            </a:r>
            <a:r>
              <a:rPr lang="en-US" sz="1600" dirty="0" err="1"/>
              <a:t>x</a:t>
            </a:r>
            <a:r>
              <a:rPr lang="en-US" sz="1600" baseline="-25000" dirty="0" err="1"/>
              <a:t>p</a:t>
            </a:r>
            <a:r>
              <a:rPr lang="en-US" sz="1600" dirty="0"/>
              <a:t> ,</a:t>
            </a:r>
            <a:r>
              <a:rPr lang="en-US" sz="1600" dirty="0" err="1"/>
              <a:t>y</a:t>
            </a:r>
            <a:r>
              <a:rPr lang="en-US" sz="1600" baseline="-25000" dirty="0" err="1"/>
              <a:t>p</a:t>
            </a:r>
            <a:r>
              <a:rPr lang="en-US" sz="1600" dirty="0"/>
              <a:t>),p: offset from the pillar </a:t>
            </a:r>
            <a:r>
              <a:rPr lang="en-US" sz="1600" dirty="0" err="1"/>
              <a:t>centre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128" name="TextBox 127"/>
          <p:cNvSpPr txBox="1"/>
          <p:nvPr/>
        </p:nvSpPr>
        <p:spPr>
          <a:xfrm>
            <a:off x="8731020" y="2598199"/>
            <a:ext cx="1913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</a:t>
            </a:r>
            <a:r>
              <a:rPr lang="en-US" dirty="0" err="1"/>
              <a:t>Dimesion</a:t>
            </a:r>
            <a:r>
              <a:rPr lang="en-US" dirty="0"/>
              <a:t> of C extracted from point pillars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8731020" y="4355969"/>
            <a:ext cx="2231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Max operation over </a:t>
            </a:r>
          </a:p>
          <a:p>
            <a:r>
              <a:rPr lang="en-US" dirty="0"/>
              <a:t>N channels </a:t>
            </a:r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821" y="4396666"/>
            <a:ext cx="4637296" cy="1566885"/>
          </a:xfrm>
          <a:prstGeom prst="rect">
            <a:avLst/>
          </a:prstGeom>
        </p:spPr>
      </p:pic>
      <p:sp>
        <p:nvSpPr>
          <p:cNvPr id="131" name="Rounded Rectangle 130"/>
          <p:cNvSpPr/>
          <p:nvPr/>
        </p:nvSpPr>
        <p:spPr>
          <a:xfrm flipH="1">
            <a:off x="4994598" y="3701861"/>
            <a:ext cx="2376512" cy="5188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PILLAR FEATURE NET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743B7A-26F3-44D7-A1F1-F34D3DDA2E72}"/>
              </a:ext>
            </a:extLst>
          </p:cNvPr>
          <p:cNvSpPr txBox="1"/>
          <p:nvPr/>
        </p:nvSpPr>
        <p:spPr>
          <a:xfrm>
            <a:off x="4061444" y="6071933"/>
            <a:ext cx="515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: </a:t>
            </a:r>
            <a:r>
              <a:rPr lang="en-US" dirty="0">
                <a:hlinkClick r:id="rId3"/>
              </a:rPr>
              <a:t>https://arxiv.org/pdf/1812.05784.pdf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43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2647</TotalTime>
  <Words>1600</Words>
  <Application>Microsoft Office PowerPoint</Application>
  <PresentationFormat>Widescreen</PresentationFormat>
  <Paragraphs>251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Team 15: [PointNet based Object Detection and Classification in Autonomous Driving]</vt:lpstr>
      <vt:lpstr>Autonomy Required</vt:lpstr>
      <vt:lpstr>Autonomous Driving Approaches</vt:lpstr>
      <vt:lpstr>Module-Based-Approach and Object Detection</vt:lpstr>
      <vt:lpstr>Need for Speed</vt:lpstr>
      <vt:lpstr>Need for Speed</vt:lpstr>
      <vt:lpstr>Problem Statement</vt:lpstr>
      <vt:lpstr>Model Architecture</vt:lpstr>
      <vt:lpstr>Feature Encoder</vt:lpstr>
      <vt:lpstr>PointNet: A Neural Network for Point Clouds</vt:lpstr>
      <vt:lpstr>PointNet: A Neural Network for Point Clouds</vt:lpstr>
      <vt:lpstr>2D Convolutional Backbone</vt:lpstr>
      <vt:lpstr>Detection Head : SSD (Single Shot MultiBox Detector)</vt:lpstr>
      <vt:lpstr>SSD Framework</vt:lpstr>
      <vt:lpstr>SSD Architecure</vt:lpstr>
      <vt:lpstr>Experiment Details: Dataset description</vt:lpstr>
      <vt:lpstr>Experiment Details</vt:lpstr>
      <vt:lpstr>Results: 3D Detection Benchmark</vt:lpstr>
      <vt:lpstr>Final Words</vt:lpstr>
    </vt:vector>
  </TitlesOfParts>
  <Company>NC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Geometric Learning and Topological Inference with Cyborg-Insect Networks</dc:title>
  <dc:creator>Edgar Lobaton</dc:creator>
  <cp:lastModifiedBy>adarsh puri</cp:lastModifiedBy>
  <cp:revision>258</cp:revision>
  <dcterms:created xsi:type="dcterms:W3CDTF">2016-03-10T14:29:39Z</dcterms:created>
  <dcterms:modified xsi:type="dcterms:W3CDTF">2020-08-26T19:38:32Z</dcterms:modified>
</cp:coreProperties>
</file>