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0439" autoAdjust="0"/>
    <p:restoredTop sz="94660"/>
  </p:normalViewPr>
  <p:slideViewPr>
    <p:cSldViewPr>
      <p:cViewPr varScale="1">
        <p:scale>
          <a:sx n="33" d="100"/>
          <a:sy n="33" d="100"/>
        </p:scale>
        <p:origin x="-1628" y="-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D53D39-5FD4-4096-87AE-EAEDA81F2429}" type="datetimeFigureOut">
              <a:rPr lang="en-US" smtClean="0"/>
              <a:pPr/>
              <a:t>5/19/2024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5B3E71-52B5-425F-81C1-2F88885528A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94FC08-A0D0-496F-A5D0-C6D9EF9E8E67}" type="datetime1">
              <a:rPr lang="en-US" smtClean="0"/>
              <a:pPr/>
              <a:t>5/19/2024</a:t>
            </a:fld>
            <a:endParaRPr lang="en-US"/>
          </a:p>
        </p:txBody>
      </p:sp>
      <p:sp>
        <p:nvSpPr>
          <p:cNvPr id="5" name="Footer Placeholder 4"/>
          <p:cNvSpPr>
            <a:spLocks noGrp="1"/>
          </p:cNvSpPr>
          <p:nvPr>
            <p:ph type="ftr" sz="quarter" idx="11"/>
          </p:nvPr>
        </p:nvSpPr>
        <p:spPr/>
        <p:txBody>
          <a:bodyPr/>
          <a:lstStyle/>
          <a:p>
            <a:r>
              <a:rPr lang="en-US" smtClean="0"/>
              <a:t>DEPARTMENT OF COMPUTER SCIENCE AND ENGINEERING</a:t>
            </a:r>
            <a:endParaRPr lang="en-US"/>
          </a:p>
        </p:txBody>
      </p:sp>
      <p:sp>
        <p:nvSpPr>
          <p:cNvPr id="6" name="Slide Number Placeholder 5"/>
          <p:cNvSpPr>
            <a:spLocks noGrp="1"/>
          </p:cNvSpPr>
          <p:nvPr>
            <p:ph type="sldNum" sz="quarter" idx="12"/>
          </p:nvPr>
        </p:nvSpPr>
        <p:spPr/>
        <p:txBody>
          <a:bodyPr/>
          <a:lstStyle/>
          <a:p>
            <a:fld id="{8A29ED86-9389-4350-837D-ACB3CC37C08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98DEE5-6E0E-413A-A66A-CD7C83ECBE17}" type="datetime1">
              <a:rPr lang="en-US" smtClean="0"/>
              <a:pPr/>
              <a:t>5/19/2024</a:t>
            </a:fld>
            <a:endParaRPr lang="en-US"/>
          </a:p>
        </p:txBody>
      </p:sp>
      <p:sp>
        <p:nvSpPr>
          <p:cNvPr id="5" name="Footer Placeholder 4"/>
          <p:cNvSpPr>
            <a:spLocks noGrp="1"/>
          </p:cNvSpPr>
          <p:nvPr>
            <p:ph type="ftr" sz="quarter" idx="11"/>
          </p:nvPr>
        </p:nvSpPr>
        <p:spPr/>
        <p:txBody>
          <a:bodyPr/>
          <a:lstStyle/>
          <a:p>
            <a:r>
              <a:rPr lang="en-US" smtClean="0"/>
              <a:t>DEPARTMENT OF COMPUTER SCIENCE AND ENGINEERING</a:t>
            </a:r>
            <a:endParaRPr lang="en-US"/>
          </a:p>
        </p:txBody>
      </p:sp>
      <p:sp>
        <p:nvSpPr>
          <p:cNvPr id="6" name="Slide Number Placeholder 5"/>
          <p:cNvSpPr>
            <a:spLocks noGrp="1"/>
          </p:cNvSpPr>
          <p:nvPr>
            <p:ph type="sldNum" sz="quarter" idx="12"/>
          </p:nvPr>
        </p:nvSpPr>
        <p:spPr/>
        <p:txBody>
          <a:bodyPr/>
          <a:lstStyle/>
          <a:p>
            <a:fld id="{8A29ED86-9389-4350-837D-ACB3CC37C0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F128D8-F3BC-4E3F-93F6-BE40E67BBE2D}" type="datetime1">
              <a:rPr lang="en-US" smtClean="0"/>
              <a:pPr/>
              <a:t>5/19/2024</a:t>
            </a:fld>
            <a:endParaRPr lang="en-US"/>
          </a:p>
        </p:txBody>
      </p:sp>
      <p:sp>
        <p:nvSpPr>
          <p:cNvPr id="5" name="Footer Placeholder 4"/>
          <p:cNvSpPr>
            <a:spLocks noGrp="1"/>
          </p:cNvSpPr>
          <p:nvPr>
            <p:ph type="ftr" sz="quarter" idx="11"/>
          </p:nvPr>
        </p:nvSpPr>
        <p:spPr/>
        <p:txBody>
          <a:bodyPr/>
          <a:lstStyle/>
          <a:p>
            <a:r>
              <a:rPr lang="en-US" smtClean="0"/>
              <a:t>DEPARTMENT OF COMPUTER SCIENCE AND ENGINEERING</a:t>
            </a:r>
            <a:endParaRPr lang="en-US"/>
          </a:p>
        </p:txBody>
      </p:sp>
      <p:sp>
        <p:nvSpPr>
          <p:cNvPr id="6" name="Slide Number Placeholder 5"/>
          <p:cNvSpPr>
            <a:spLocks noGrp="1"/>
          </p:cNvSpPr>
          <p:nvPr>
            <p:ph type="sldNum" sz="quarter" idx="12"/>
          </p:nvPr>
        </p:nvSpPr>
        <p:spPr/>
        <p:txBody>
          <a:bodyPr/>
          <a:lstStyle/>
          <a:p>
            <a:fld id="{8A29ED86-9389-4350-837D-ACB3CC37C0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85E96B-1177-40F2-8D32-124423FB5A5A}" type="datetime1">
              <a:rPr lang="en-US" smtClean="0"/>
              <a:pPr/>
              <a:t>5/19/2024</a:t>
            </a:fld>
            <a:endParaRPr lang="en-US"/>
          </a:p>
        </p:txBody>
      </p:sp>
      <p:sp>
        <p:nvSpPr>
          <p:cNvPr id="5" name="Footer Placeholder 4"/>
          <p:cNvSpPr>
            <a:spLocks noGrp="1"/>
          </p:cNvSpPr>
          <p:nvPr>
            <p:ph type="ftr" sz="quarter" idx="11"/>
          </p:nvPr>
        </p:nvSpPr>
        <p:spPr/>
        <p:txBody>
          <a:bodyPr/>
          <a:lstStyle/>
          <a:p>
            <a:r>
              <a:rPr lang="en-US" smtClean="0"/>
              <a:t>DEPARTMENT OF COMPUTER SCIENCE AND ENGINEERING</a:t>
            </a:r>
            <a:endParaRPr lang="en-US"/>
          </a:p>
        </p:txBody>
      </p:sp>
      <p:sp>
        <p:nvSpPr>
          <p:cNvPr id="6" name="Slide Number Placeholder 5"/>
          <p:cNvSpPr>
            <a:spLocks noGrp="1"/>
          </p:cNvSpPr>
          <p:nvPr>
            <p:ph type="sldNum" sz="quarter" idx="12"/>
          </p:nvPr>
        </p:nvSpPr>
        <p:spPr/>
        <p:txBody>
          <a:bodyPr/>
          <a:lstStyle/>
          <a:p>
            <a:fld id="{8A29ED86-9389-4350-837D-ACB3CC37C08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B4AF4F-8D3E-4FE5-A347-DC8315E2DC00}" type="datetime1">
              <a:rPr lang="en-US" smtClean="0"/>
              <a:pPr/>
              <a:t>5/19/2024</a:t>
            </a:fld>
            <a:endParaRPr lang="en-US"/>
          </a:p>
        </p:txBody>
      </p:sp>
      <p:sp>
        <p:nvSpPr>
          <p:cNvPr id="5" name="Footer Placeholder 4"/>
          <p:cNvSpPr>
            <a:spLocks noGrp="1"/>
          </p:cNvSpPr>
          <p:nvPr>
            <p:ph type="ftr" sz="quarter" idx="11"/>
          </p:nvPr>
        </p:nvSpPr>
        <p:spPr/>
        <p:txBody>
          <a:bodyPr/>
          <a:lstStyle/>
          <a:p>
            <a:r>
              <a:rPr lang="en-US" smtClean="0"/>
              <a:t>DEPARTMENT OF COMPUTER SCIENCE AND ENGINEERING</a:t>
            </a:r>
            <a:endParaRPr lang="en-US"/>
          </a:p>
        </p:txBody>
      </p:sp>
      <p:sp>
        <p:nvSpPr>
          <p:cNvPr id="6" name="Slide Number Placeholder 5"/>
          <p:cNvSpPr>
            <a:spLocks noGrp="1"/>
          </p:cNvSpPr>
          <p:nvPr>
            <p:ph type="sldNum" sz="quarter" idx="12"/>
          </p:nvPr>
        </p:nvSpPr>
        <p:spPr/>
        <p:txBody>
          <a:bodyPr/>
          <a:lstStyle/>
          <a:p>
            <a:fld id="{8A29ED86-9389-4350-837D-ACB3CC37C08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476AED-6003-4226-84F2-843B0194E24F}" type="datetime1">
              <a:rPr lang="en-US" smtClean="0"/>
              <a:pPr/>
              <a:t>5/19/2024</a:t>
            </a:fld>
            <a:endParaRPr lang="en-US"/>
          </a:p>
        </p:txBody>
      </p:sp>
      <p:sp>
        <p:nvSpPr>
          <p:cNvPr id="6" name="Footer Placeholder 5"/>
          <p:cNvSpPr>
            <a:spLocks noGrp="1"/>
          </p:cNvSpPr>
          <p:nvPr>
            <p:ph type="ftr" sz="quarter" idx="11"/>
          </p:nvPr>
        </p:nvSpPr>
        <p:spPr/>
        <p:txBody>
          <a:bodyPr/>
          <a:lstStyle/>
          <a:p>
            <a:r>
              <a:rPr lang="en-US" smtClean="0"/>
              <a:t>DEPARTMENT OF COMPUTER SCIENCE AND ENGINEERING</a:t>
            </a:r>
            <a:endParaRPr lang="en-US"/>
          </a:p>
        </p:txBody>
      </p:sp>
      <p:sp>
        <p:nvSpPr>
          <p:cNvPr id="7" name="Slide Number Placeholder 6"/>
          <p:cNvSpPr>
            <a:spLocks noGrp="1"/>
          </p:cNvSpPr>
          <p:nvPr>
            <p:ph type="sldNum" sz="quarter" idx="12"/>
          </p:nvPr>
        </p:nvSpPr>
        <p:spPr/>
        <p:txBody>
          <a:bodyPr/>
          <a:lstStyle/>
          <a:p>
            <a:fld id="{8A29ED86-9389-4350-837D-ACB3CC37C08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440530-1140-4290-91D9-500FFAE5F7EE}" type="datetime1">
              <a:rPr lang="en-US" smtClean="0"/>
              <a:pPr/>
              <a:t>5/19/2024</a:t>
            </a:fld>
            <a:endParaRPr lang="en-US"/>
          </a:p>
        </p:txBody>
      </p:sp>
      <p:sp>
        <p:nvSpPr>
          <p:cNvPr id="8" name="Footer Placeholder 7"/>
          <p:cNvSpPr>
            <a:spLocks noGrp="1"/>
          </p:cNvSpPr>
          <p:nvPr>
            <p:ph type="ftr" sz="quarter" idx="11"/>
          </p:nvPr>
        </p:nvSpPr>
        <p:spPr/>
        <p:txBody>
          <a:bodyPr/>
          <a:lstStyle/>
          <a:p>
            <a:r>
              <a:rPr lang="en-US" smtClean="0"/>
              <a:t>DEPARTMENT OF COMPUTER SCIENCE AND ENGINEERING</a:t>
            </a:r>
            <a:endParaRPr lang="en-US"/>
          </a:p>
        </p:txBody>
      </p:sp>
      <p:sp>
        <p:nvSpPr>
          <p:cNvPr id="9" name="Slide Number Placeholder 8"/>
          <p:cNvSpPr>
            <a:spLocks noGrp="1"/>
          </p:cNvSpPr>
          <p:nvPr>
            <p:ph type="sldNum" sz="quarter" idx="12"/>
          </p:nvPr>
        </p:nvSpPr>
        <p:spPr/>
        <p:txBody>
          <a:bodyPr/>
          <a:lstStyle/>
          <a:p>
            <a:fld id="{8A29ED86-9389-4350-837D-ACB3CC37C08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FE8CAC-78DD-4EE8-862C-FBAD3678703B}" type="datetime1">
              <a:rPr lang="en-US" smtClean="0"/>
              <a:pPr/>
              <a:t>5/19/2024</a:t>
            </a:fld>
            <a:endParaRPr lang="en-US"/>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a:p>
        </p:txBody>
      </p:sp>
      <p:sp>
        <p:nvSpPr>
          <p:cNvPr id="5" name="Slide Number Placeholder 4"/>
          <p:cNvSpPr>
            <a:spLocks noGrp="1"/>
          </p:cNvSpPr>
          <p:nvPr>
            <p:ph type="sldNum" sz="quarter" idx="12"/>
          </p:nvPr>
        </p:nvSpPr>
        <p:spPr/>
        <p:txBody>
          <a:bodyPr/>
          <a:lstStyle/>
          <a:p>
            <a:fld id="{8A29ED86-9389-4350-837D-ACB3CC37C08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C30EFF-A719-4C55-A78F-749F7B25F1FB}" type="datetime1">
              <a:rPr lang="en-US" smtClean="0"/>
              <a:pPr/>
              <a:t>5/19/2024</a:t>
            </a:fld>
            <a:endParaRPr lang="en-US"/>
          </a:p>
        </p:txBody>
      </p:sp>
      <p:sp>
        <p:nvSpPr>
          <p:cNvPr id="3" name="Footer Placeholder 2"/>
          <p:cNvSpPr>
            <a:spLocks noGrp="1"/>
          </p:cNvSpPr>
          <p:nvPr>
            <p:ph type="ftr" sz="quarter" idx="11"/>
          </p:nvPr>
        </p:nvSpPr>
        <p:spPr/>
        <p:txBody>
          <a:bodyPr/>
          <a:lstStyle/>
          <a:p>
            <a:r>
              <a:rPr lang="en-US" smtClean="0"/>
              <a:t>DEPARTMENT OF COMPUTER SCIENCE AND ENGINEERING</a:t>
            </a:r>
            <a:endParaRPr lang="en-US"/>
          </a:p>
        </p:txBody>
      </p:sp>
      <p:sp>
        <p:nvSpPr>
          <p:cNvPr id="4" name="Slide Number Placeholder 3"/>
          <p:cNvSpPr>
            <a:spLocks noGrp="1"/>
          </p:cNvSpPr>
          <p:nvPr>
            <p:ph type="sldNum" sz="quarter" idx="12"/>
          </p:nvPr>
        </p:nvSpPr>
        <p:spPr/>
        <p:txBody>
          <a:bodyPr/>
          <a:lstStyle/>
          <a:p>
            <a:fld id="{8A29ED86-9389-4350-837D-ACB3CC37C0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5A8131-E304-490A-A08E-B824151A063D}" type="datetime1">
              <a:rPr lang="en-US" smtClean="0"/>
              <a:pPr/>
              <a:t>5/19/2024</a:t>
            </a:fld>
            <a:endParaRPr lang="en-US"/>
          </a:p>
        </p:txBody>
      </p:sp>
      <p:sp>
        <p:nvSpPr>
          <p:cNvPr id="6" name="Footer Placeholder 5"/>
          <p:cNvSpPr>
            <a:spLocks noGrp="1"/>
          </p:cNvSpPr>
          <p:nvPr>
            <p:ph type="ftr" sz="quarter" idx="11"/>
          </p:nvPr>
        </p:nvSpPr>
        <p:spPr/>
        <p:txBody>
          <a:bodyPr/>
          <a:lstStyle/>
          <a:p>
            <a:r>
              <a:rPr lang="en-US" smtClean="0"/>
              <a:t>DEPARTMENT OF COMPUTER SCIENCE AND ENGINEERING</a:t>
            </a:r>
            <a:endParaRPr lang="en-US"/>
          </a:p>
        </p:txBody>
      </p:sp>
      <p:sp>
        <p:nvSpPr>
          <p:cNvPr id="7" name="Slide Number Placeholder 6"/>
          <p:cNvSpPr>
            <a:spLocks noGrp="1"/>
          </p:cNvSpPr>
          <p:nvPr>
            <p:ph type="sldNum" sz="quarter" idx="12"/>
          </p:nvPr>
        </p:nvSpPr>
        <p:spPr/>
        <p:txBody>
          <a:bodyPr/>
          <a:lstStyle/>
          <a:p>
            <a:fld id="{8A29ED86-9389-4350-837D-ACB3CC37C08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7026FA-DD1F-4D88-ABC4-197D9892F53B}" type="datetime1">
              <a:rPr lang="en-US" smtClean="0"/>
              <a:pPr/>
              <a:t>5/19/2024</a:t>
            </a:fld>
            <a:endParaRPr lang="en-US"/>
          </a:p>
        </p:txBody>
      </p:sp>
      <p:sp>
        <p:nvSpPr>
          <p:cNvPr id="6" name="Footer Placeholder 5"/>
          <p:cNvSpPr>
            <a:spLocks noGrp="1"/>
          </p:cNvSpPr>
          <p:nvPr>
            <p:ph type="ftr" sz="quarter" idx="11"/>
          </p:nvPr>
        </p:nvSpPr>
        <p:spPr/>
        <p:txBody>
          <a:bodyPr/>
          <a:lstStyle/>
          <a:p>
            <a:r>
              <a:rPr lang="en-US" smtClean="0"/>
              <a:t>DEPARTMENT OF COMPUTER SCIENCE AND ENGINEERING</a:t>
            </a:r>
            <a:endParaRPr lang="en-US"/>
          </a:p>
        </p:txBody>
      </p:sp>
      <p:sp>
        <p:nvSpPr>
          <p:cNvPr id="7" name="Slide Number Placeholder 6"/>
          <p:cNvSpPr>
            <a:spLocks noGrp="1"/>
          </p:cNvSpPr>
          <p:nvPr>
            <p:ph type="sldNum" sz="quarter" idx="12"/>
          </p:nvPr>
        </p:nvSpPr>
        <p:spPr/>
        <p:txBody>
          <a:bodyPr/>
          <a:lstStyle/>
          <a:p>
            <a:fld id="{8A29ED86-9389-4350-837D-ACB3CC37C08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3F01CB-98FB-4B34-8CA5-1875197FB996}" type="datetime1">
              <a:rPr lang="en-US" smtClean="0"/>
              <a:pPr/>
              <a:t>5/19/2024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DEPARTMENT OF COMPUTER SCIENCE AND ENGINEERING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29ED86-9389-4350-837D-ACB3CC37C08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142852"/>
            <a:ext cx="2924175" cy="952500"/>
          </a:xfrm>
          <a:prstGeom prst="rect">
            <a:avLst/>
          </a:prstGeom>
        </p:spPr>
      </p:pic>
      <p:pic>
        <p:nvPicPr>
          <p:cNvPr id="7" name="Picture 6"/>
          <p:cNvPicPr>
            <a:picLocks noChangeAspect="1"/>
          </p:cNvPicPr>
          <p:nvPr/>
        </p:nvPicPr>
        <p:blipFill>
          <a:blip r:embed="rId3"/>
          <a:stretch>
            <a:fillRect/>
          </a:stretch>
        </p:blipFill>
        <p:spPr>
          <a:xfrm>
            <a:off x="8143875" y="0"/>
            <a:ext cx="1000125" cy="1143000"/>
          </a:xfrm>
          <a:prstGeom prst="rect">
            <a:avLst/>
          </a:prstGeom>
        </p:spPr>
      </p:pic>
      <p:sp>
        <p:nvSpPr>
          <p:cNvPr id="9" name="Title 1"/>
          <p:cNvSpPr txBox="1"/>
          <p:nvPr/>
        </p:nvSpPr>
        <p:spPr>
          <a:xfrm>
            <a:off x="-642974" y="1357298"/>
            <a:ext cx="10658476"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400" b="1" dirty="0">
                <a:latin typeface="Verdana" panose="020B0604030504040204" pitchFamily="34" charset="0"/>
                <a:ea typeface="+mn-ea"/>
                <a:cs typeface="+mn-cs"/>
              </a:rPr>
              <a:t>Department of </a:t>
            </a:r>
            <a:r>
              <a:rPr lang="en-IN" sz="2400" b="1" dirty="0">
                <a:solidFill>
                  <a:srgbClr val="FF0000"/>
                </a:solidFill>
                <a:latin typeface="Verdana" panose="020B0604030504040204" pitchFamily="34" charset="0"/>
                <a:ea typeface="+mn-ea"/>
                <a:cs typeface="+mn-cs"/>
              </a:rPr>
              <a:t>Computer Science</a:t>
            </a:r>
            <a:r>
              <a:rPr lang="en-IN" sz="2400" b="1" dirty="0">
                <a:latin typeface="Verdana" panose="020B0604030504040204" pitchFamily="34" charset="0"/>
                <a:ea typeface="+mn-ea"/>
                <a:cs typeface="+mn-cs"/>
              </a:rPr>
              <a:t> and </a:t>
            </a:r>
            <a:r>
              <a:rPr lang="en-IN" sz="2400" b="1" dirty="0">
                <a:solidFill>
                  <a:srgbClr val="FF0000"/>
                </a:solidFill>
                <a:latin typeface="Verdana" panose="020B0604030504040204" pitchFamily="34" charset="0"/>
                <a:ea typeface="+mn-ea"/>
                <a:cs typeface="+mn-cs"/>
              </a:rPr>
              <a:t>Engineering</a:t>
            </a:r>
          </a:p>
        </p:txBody>
      </p:sp>
      <p:cxnSp>
        <p:nvCxnSpPr>
          <p:cNvPr id="12" name="Straight Connector 11"/>
          <p:cNvCxnSpPr/>
          <p:nvPr/>
        </p:nvCxnSpPr>
        <p:spPr>
          <a:xfrm>
            <a:off x="142844" y="2285992"/>
            <a:ext cx="8715436" cy="1588"/>
          </a:xfrm>
          <a:prstGeom prst="line">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sp>
        <p:nvSpPr>
          <p:cNvPr id="14" name="Slide Number Placeholder 13"/>
          <p:cNvSpPr>
            <a:spLocks noGrp="1"/>
          </p:cNvSpPr>
          <p:nvPr>
            <p:ph type="sldNum" sz="quarter" idx="12"/>
          </p:nvPr>
        </p:nvSpPr>
        <p:spPr/>
        <p:txBody>
          <a:bodyPr/>
          <a:lstStyle/>
          <a:p>
            <a:fld id="{8A29ED86-9389-4350-837D-ACB3CC37C08A}" type="slidenum">
              <a:rPr lang="en-US" smtClean="0"/>
              <a:pPr/>
              <a:t>1</a:t>
            </a:fld>
            <a:endParaRPr lang="en-US"/>
          </a:p>
        </p:txBody>
      </p:sp>
      <p:sp>
        <p:nvSpPr>
          <p:cNvPr id="15" name="Footer Placeholder 14"/>
          <p:cNvSpPr>
            <a:spLocks noGrp="1"/>
          </p:cNvSpPr>
          <p:nvPr>
            <p:ph type="ftr" sz="quarter" idx="11"/>
          </p:nvPr>
        </p:nvSpPr>
        <p:spPr/>
        <p:txBody>
          <a:bodyPr/>
          <a:lstStyle/>
          <a:p>
            <a:r>
              <a:rPr lang="en-US" smtClean="0"/>
              <a:t>DEPARTMENT OF COMPUTER SCIENCE AND ENGINEERING</a:t>
            </a:r>
            <a:endParaRPr lang="en-US"/>
          </a:p>
        </p:txBody>
      </p:sp>
      <p:sp>
        <p:nvSpPr>
          <p:cNvPr id="16" name="TextBox 15"/>
          <p:cNvSpPr txBox="1"/>
          <p:nvPr/>
        </p:nvSpPr>
        <p:spPr>
          <a:xfrm>
            <a:off x="6858016" y="4572008"/>
            <a:ext cx="3000364" cy="1200329"/>
          </a:xfrm>
          <a:prstGeom prst="rect">
            <a:avLst/>
          </a:prstGeom>
          <a:noFill/>
        </p:spPr>
        <p:txBody>
          <a:bodyPr wrap="square" rtlCol="0">
            <a:spAutoFit/>
          </a:bodyPr>
          <a:lstStyle/>
          <a:p>
            <a:r>
              <a:rPr lang="en-IN" b="1" dirty="0" smtClean="0">
                <a:latin typeface="Times New Roman" pitchFamily="18" charset="0"/>
                <a:cs typeface="Times New Roman" pitchFamily="18" charset="0"/>
              </a:rPr>
              <a:t>AADAV SRINIVAS</a:t>
            </a:r>
          </a:p>
          <a:p>
            <a:r>
              <a:rPr lang="en-IN" b="1" dirty="0" smtClean="0">
                <a:latin typeface="Times New Roman" pitchFamily="18" charset="0"/>
                <a:cs typeface="Times New Roman" pitchFamily="18" charset="0"/>
              </a:rPr>
              <a:t>210701001</a:t>
            </a:r>
          </a:p>
          <a:p>
            <a:r>
              <a:rPr lang="en-IN" b="1" dirty="0" smtClean="0">
                <a:latin typeface="Times New Roman" pitchFamily="18" charset="0"/>
                <a:cs typeface="Times New Roman" pitchFamily="18" charset="0"/>
              </a:rPr>
              <a:t>ADARSH.R</a:t>
            </a:r>
          </a:p>
          <a:p>
            <a:r>
              <a:rPr lang="en-IN" b="1" dirty="0" smtClean="0">
                <a:latin typeface="Times New Roman" pitchFamily="18" charset="0"/>
                <a:cs typeface="Times New Roman" pitchFamily="18" charset="0"/>
              </a:rPr>
              <a:t>210701012</a:t>
            </a:r>
            <a:endParaRPr lang="en-US" b="1" dirty="0">
              <a:latin typeface="Times New Roman" pitchFamily="18" charset="0"/>
              <a:cs typeface="Times New Roman" pitchFamily="18" charset="0"/>
            </a:endParaRPr>
          </a:p>
        </p:txBody>
      </p:sp>
      <p:cxnSp>
        <p:nvCxnSpPr>
          <p:cNvPr id="17" name="Straight Connector 16"/>
          <p:cNvCxnSpPr/>
          <p:nvPr/>
        </p:nvCxnSpPr>
        <p:spPr>
          <a:xfrm>
            <a:off x="142844" y="5929330"/>
            <a:ext cx="8786874" cy="1588"/>
          </a:xfrm>
          <a:prstGeom prst="line">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500034" y="2428868"/>
            <a:ext cx="8859990" cy="461665"/>
          </a:xfrm>
          <a:prstGeom prst="rect">
            <a:avLst/>
          </a:prstGeom>
          <a:noFill/>
        </p:spPr>
        <p:txBody>
          <a:bodyPr wrap="none" rtlCol="0">
            <a:spAutoFit/>
          </a:bodyPr>
          <a:lstStyle/>
          <a:p>
            <a:r>
              <a:rPr lang="en-IN" sz="2400" dirty="0" smtClean="0">
                <a:latin typeface="Arial Black" panose="020B0A04020102020204" pitchFamily="34" charset="0"/>
              </a:rPr>
              <a:t>EVOLVED </a:t>
            </a:r>
            <a:r>
              <a:rPr lang="en-IN" sz="2400" dirty="0" smtClean="0">
                <a:solidFill>
                  <a:srgbClr val="FF0000"/>
                </a:solidFill>
                <a:latin typeface="Arial Black" panose="020B0A04020102020204" pitchFamily="34" charset="0"/>
              </a:rPr>
              <a:t>RETAIL</a:t>
            </a:r>
            <a:r>
              <a:rPr lang="en-IN" sz="2400" dirty="0" smtClean="0">
                <a:latin typeface="Arial Black" panose="020B0A04020102020204" pitchFamily="34" charset="0"/>
              </a:rPr>
              <a:t> :</a:t>
            </a:r>
            <a:r>
              <a:rPr lang="en-IN" sz="2400" dirty="0" smtClean="0">
                <a:solidFill>
                  <a:srgbClr val="FF0000"/>
                </a:solidFill>
                <a:latin typeface="Arial Black" panose="020B0A04020102020204" pitchFamily="34" charset="0"/>
              </a:rPr>
              <a:t> </a:t>
            </a:r>
            <a:r>
              <a:rPr lang="en-IN" sz="2400" dirty="0" smtClean="0">
                <a:latin typeface="Arial Black" panose="020B0A04020102020204" pitchFamily="34" charset="0"/>
              </a:rPr>
              <a:t>AUTOMATION </a:t>
            </a:r>
            <a:r>
              <a:rPr lang="en-IN" sz="2400" dirty="0" smtClean="0">
                <a:solidFill>
                  <a:srgbClr val="FF0000"/>
                </a:solidFill>
                <a:latin typeface="Arial Black" panose="020B0A04020102020204" pitchFamily="34" charset="0"/>
              </a:rPr>
              <a:t>GARBAGE</a:t>
            </a:r>
            <a:r>
              <a:rPr lang="en-IN" sz="2400" dirty="0" smtClean="0">
                <a:latin typeface="Arial Black" panose="020B0A04020102020204" pitchFamily="34" charset="0"/>
              </a:rPr>
              <a:t> CART</a:t>
            </a:r>
            <a:endParaRPr lang="en-US" sz="2400" dirty="0">
              <a:latin typeface="Arial Black" panose="020B0A04020102020204" pitchFamily="34" charset="0"/>
            </a:endParaRPr>
          </a:p>
        </p:txBody>
      </p:sp>
      <p:sp>
        <p:nvSpPr>
          <p:cNvPr id="20" name="Rectangle 19"/>
          <p:cNvSpPr/>
          <p:nvPr/>
        </p:nvSpPr>
        <p:spPr>
          <a:xfrm>
            <a:off x="214282" y="4572008"/>
            <a:ext cx="4572000" cy="923330"/>
          </a:xfrm>
          <a:prstGeom prst="rect">
            <a:avLst/>
          </a:prstGeom>
        </p:spPr>
        <p:txBody>
          <a:bodyPr>
            <a:spAutoFit/>
          </a:bodyPr>
          <a:lstStyle/>
          <a:p>
            <a:r>
              <a:rPr lang="en-US" b="1" dirty="0" err="1" smtClean="0">
                <a:latin typeface="Times New Roman" pitchFamily="18" charset="0"/>
                <a:cs typeface="Times New Roman" pitchFamily="18" charset="0"/>
              </a:rPr>
              <a:t>Dr.T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Kumaragurubaran</a:t>
            </a:r>
            <a:r>
              <a:rPr lang="en-US" b="1" dirty="0" smtClean="0">
                <a:latin typeface="Times New Roman" pitchFamily="18" charset="0"/>
                <a:cs typeface="Times New Roman" pitchFamily="18" charset="0"/>
              </a:rPr>
              <a:t> Ph. D </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PROJECT COORDINATOR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Professor</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48" y="0"/>
            <a:ext cx="7715304" cy="857232"/>
          </a:xfrm>
        </p:spPr>
        <p:txBody>
          <a:bodyPr>
            <a:normAutofit/>
          </a:bodyPr>
          <a:lstStyle/>
          <a:p>
            <a:r>
              <a:rPr lang="en-US" sz="3200" b="1" dirty="0" smtClean="0">
                <a:solidFill>
                  <a:srgbClr val="FF0000"/>
                </a:solidFill>
                <a:latin typeface="Arial Black" pitchFamily="34" charset="0"/>
              </a:rPr>
              <a:t>REFERENCES</a:t>
            </a:r>
            <a:endParaRPr lang="en-US" sz="3200" dirty="0">
              <a:solidFill>
                <a:srgbClr val="FF0000"/>
              </a:solidFill>
              <a:latin typeface="Arial Black" pitchFamily="34" charset="0"/>
            </a:endParaRPr>
          </a:p>
        </p:txBody>
      </p:sp>
      <p:sp>
        <p:nvSpPr>
          <p:cNvPr id="3" name="Content Placeholder 2"/>
          <p:cNvSpPr>
            <a:spLocks noGrp="1"/>
          </p:cNvSpPr>
          <p:nvPr>
            <p:ph idx="1"/>
          </p:nvPr>
        </p:nvSpPr>
        <p:spPr>
          <a:xfrm>
            <a:off x="0" y="785794"/>
            <a:ext cx="8643998" cy="5197493"/>
          </a:xfrm>
        </p:spPr>
        <p:txBody>
          <a:bodyPr>
            <a:noAutofit/>
          </a:bodyPr>
          <a:lstStyle/>
          <a:p>
            <a:pPr>
              <a:buNone/>
            </a:pPr>
            <a:r>
              <a:rPr lang="en-US" sz="2400" dirty="0" smtClean="0"/>
              <a:t>1. "Building the Internet of Things: Implement New Business Models, </a:t>
            </a:r>
            <a:r>
              <a:rPr lang="en-US" sz="2400" dirty="0" smtClean="0"/>
              <a:t>Disrupt </a:t>
            </a:r>
            <a:r>
              <a:rPr lang="en-US" sz="2400" dirty="0" smtClean="0"/>
              <a:t>Competitors, Transform Your Industry" by </a:t>
            </a:r>
            <a:r>
              <a:rPr lang="en-US" sz="2400" dirty="0" err="1" smtClean="0"/>
              <a:t>Maciej</a:t>
            </a:r>
            <a:r>
              <a:rPr lang="en-US" sz="2400" dirty="0" smtClean="0"/>
              <a:t> </a:t>
            </a:r>
            <a:r>
              <a:rPr lang="en-US" sz="2400" dirty="0" err="1" smtClean="0"/>
              <a:t>Kranz</a:t>
            </a:r>
            <a:r>
              <a:rPr lang="en-US" sz="2400" dirty="0" smtClean="0"/>
              <a:t> Data </a:t>
            </a:r>
            <a:r>
              <a:rPr lang="en-US" sz="2400" dirty="0" smtClean="0"/>
              <a:t>Analytics </a:t>
            </a:r>
            <a:r>
              <a:rPr lang="en-US" sz="2400" dirty="0" smtClean="0"/>
              <a:t>Using Python (Book) </a:t>
            </a:r>
          </a:p>
          <a:p>
            <a:pPr>
              <a:buNone/>
            </a:pPr>
            <a:r>
              <a:rPr lang="en-US" sz="2400" dirty="0" smtClean="0"/>
              <a:t>2. "Designing Connected Products: UX for the Consumer Internet of </a:t>
            </a:r>
            <a:r>
              <a:rPr lang="en-US" sz="2400" dirty="0" smtClean="0"/>
              <a:t>Things" by </a:t>
            </a:r>
            <a:r>
              <a:rPr lang="en-US" sz="2400" dirty="0" smtClean="0"/>
              <a:t>Claire Rowland, Elizabeth Goodman, Martin </a:t>
            </a:r>
            <a:r>
              <a:rPr lang="en-US" sz="2400" dirty="0" err="1" smtClean="0"/>
              <a:t>Charlier</a:t>
            </a:r>
            <a:r>
              <a:rPr lang="en-US" sz="2400" dirty="0" smtClean="0"/>
              <a:t>, and Ann Light </a:t>
            </a:r>
            <a:r>
              <a:rPr lang="en-US" sz="2400" dirty="0" smtClean="0"/>
              <a:t>https</a:t>
            </a:r>
            <a:r>
              <a:rPr lang="en-US" sz="2400" dirty="0" smtClean="0"/>
              <a:t>://www.ncbi.nlm.nih.gov/ </a:t>
            </a:r>
          </a:p>
          <a:p>
            <a:pPr>
              <a:buNone/>
            </a:pPr>
            <a:r>
              <a:rPr lang="en-US" sz="2400" dirty="0" smtClean="0"/>
              <a:t>3. "The Internet of Things (The MIT Press Essential </a:t>
            </a:r>
            <a:r>
              <a:rPr lang="en-US" sz="2400" dirty="0" smtClean="0"/>
              <a:t>Knowledge series</a:t>
            </a:r>
            <a:r>
              <a:rPr lang="en-US" sz="2400" dirty="0" smtClean="0"/>
              <a:t>)" by </a:t>
            </a:r>
            <a:r>
              <a:rPr lang="en-US" sz="2400" dirty="0" smtClean="0"/>
              <a:t>Samuel </a:t>
            </a:r>
            <a:r>
              <a:rPr lang="en-US" sz="2400" dirty="0" err="1" smtClean="0"/>
              <a:t>Greengard</a:t>
            </a:r>
            <a:r>
              <a:rPr lang="en-US" sz="2400" dirty="0" smtClean="0"/>
              <a:t> https://www.covetus.com/blog/ </a:t>
            </a:r>
          </a:p>
          <a:p>
            <a:pPr>
              <a:buNone/>
            </a:pPr>
            <a:r>
              <a:rPr lang="en-US" sz="2400" dirty="0" smtClean="0"/>
              <a:t>4. "Building </a:t>
            </a:r>
            <a:r>
              <a:rPr lang="en-US" sz="2400" dirty="0" err="1" smtClean="0"/>
              <a:t>Arduino</a:t>
            </a:r>
            <a:r>
              <a:rPr lang="en-US" sz="2400" dirty="0" smtClean="0"/>
              <a:t> Projects for the Internet of Things: </a:t>
            </a:r>
            <a:r>
              <a:rPr lang="en-US" sz="2400" dirty="0" smtClean="0"/>
              <a:t>Experiments with Real-World </a:t>
            </a:r>
            <a:r>
              <a:rPr lang="en-US" sz="2400" dirty="0" smtClean="0"/>
              <a:t>Applications" by </a:t>
            </a:r>
            <a:r>
              <a:rPr lang="en-US" sz="2400" dirty="0" err="1" smtClean="0"/>
              <a:t>Adeel</a:t>
            </a:r>
            <a:r>
              <a:rPr lang="en-US" sz="2400" dirty="0" smtClean="0"/>
              <a:t> </a:t>
            </a:r>
            <a:r>
              <a:rPr lang="en-US" sz="2400" dirty="0" err="1" smtClean="0"/>
              <a:t>Javed</a:t>
            </a:r>
            <a:r>
              <a:rPr lang="en-US" sz="2400" dirty="0" smtClean="0"/>
              <a:t> </a:t>
            </a:r>
          </a:p>
          <a:p>
            <a:pPr>
              <a:buNone/>
            </a:pPr>
            <a:r>
              <a:rPr lang="en-US" sz="2400" dirty="0" smtClean="0"/>
              <a:t>5. "Internet of Things (A Hands-on-Approach)" by </a:t>
            </a:r>
            <a:r>
              <a:rPr lang="en-US" sz="2400" dirty="0" err="1" smtClean="0"/>
              <a:t>Arshdeep</a:t>
            </a:r>
            <a:r>
              <a:rPr lang="en-US" sz="2400" dirty="0" smtClean="0"/>
              <a:t> </a:t>
            </a:r>
            <a:r>
              <a:rPr lang="en-US" sz="2400" dirty="0" err="1" smtClean="0"/>
              <a:t>Bahga</a:t>
            </a:r>
            <a:r>
              <a:rPr lang="en-US" sz="2400" dirty="0" smtClean="0"/>
              <a:t> and Vijay </a:t>
            </a:r>
            <a:r>
              <a:rPr lang="en-US" sz="2400" dirty="0" err="1" smtClean="0"/>
              <a:t>Madisetti</a:t>
            </a:r>
            <a:r>
              <a:rPr lang="en-US" sz="2400" dirty="0" smtClean="0"/>
              <a:t> </a:t>
            </a:r>
            <a:endParaRPr lang="en-US" sz="2400" dirty="0" smtClean="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a:p>
        </p:txBody>
      </p:sp>
      <p:sp>
        <p:nvSpPr>
          <p:cNvPr id="5" name="Slide Number Placeholder 4"/>
          <p:cNvSpPr>
            <a:spLocks noGrp="1"/>
          </p:cNvSpPr>
          <p:nvPr>
            <p:ph type="sldNum" sz="quarter" idx="12"/>
          </p:nvPr>
        </p:nvSpPr>
        <p:spPr/>
        <p:txBody>
          <a:bodyPr/>
          <a:lstStyle/>
          <a:p>
            <a:fld id="{8A29ED86-9389-4350-837D-ACB3CC37C08A}" type="slidenum">
              <a:rPr lang="en-US" smtClean="0"/>
              <a:pPr/>
              <a:t>10</a:t>
            </a:fld>
            <a:endParaRPr lang="en-US"/>
          </a:p>
        </p:txBody>
      </p:sp>
      <p:cxnSp>
        <p:nvCxnSpPr>
          <p:cNvPr id="6" name="Straight Connector 5"/>
          <p:cNvCxnSpPr/>
          <p:nvPr/>
        </p:nvCxnSpPr>
        <p:spPr>
          <a:xfrm>
            <a:off x="142844" y="714356"/>
            <a:ext cx="8715436" cy="1588"/>
          </a:xfrm>
          <a:prstGeom prst="line">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a:off x="142844" y="5857892"/>
            <a:ext cx="8715436" cy="1588"/>
          </a:xfrm>
          <a:prstGeom prst="line">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00034" y="2500306"/>
            <a:ext cx="8229600" cy="1143000"/>
          </a:xfrm>
        </p:spPr>
        <p:txBody>
          <a:bodyPr/>
          <a:lstStyle/>
          <a:p>
            <a:r>
              <a:rPr lang="en-IN" dirty="0" smtClean="0">
                <a:latin typeface="Arial Black" pitchFamily="34" charset="0"/>
              </a:rPr>
              <a:t>THANK YOU</a:t>
            </a:r>
            <a:endParaRPr lang="en-US" dirty="0">
              <a:latin typeface="Arial Black" pitchFamily="34" charset="0"/>
            </a:endParaRPr>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a:p>
        </p:txBody>
      </p:sp>
      <p:sp>
        <p:nvSpPr>
          <p:cNvPr id="5" name="Slide Number Placeholder 4"/>
          <p:cNvSpPr>
            <a:spLocks noGrp="1"/>
          </p:cNvSpPr>
          <p:nvPr>
            <p:ph type="sldNum" sz="quarter" idx="12"/>
          </p:nvPr>
        </p:nvSpPr>
        <p:spPr/>
        <p:txBody>
          <a:bodyPr/>
          <a:lstStyle/>
          <a:p>
            <a:fld id="{8A29ED86-9389-4350-837D-ACB3CC37C08A}" type="slidenum">
              <a:rPr lang="en-US" smtClean="0"/>
              <a:pPr/>
              <a:t>11</a:t>
            </a:fld>
            <a:endParaRPr lang="en-US"/>
          </a:p>
        </p:txBody>
      </p:sp>
      <p:cxnSp>
        <p:nvCxnSpPr>
          <p:cNvPr id="8" name="Straight Connector 7"/>
          <p:cNvCxnSpPr/>
          <p:nvPr/>
        </p:nvCxnSpPr>
        <p:spPr>
          <a:xfrm>
            <a:off x="214282" y="857232"/>
            <a:ext cx="8786874" cy="1588"/>
          </a:xfrm>
          <a:prstGeom prst="line">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a:off x="214282" y="6072206"/>
            <a:ext cx="8786874" cy="1588"/>
          </a:xfrm>
          <a:prstGeom prst="line">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IN" sz="3600" dirty="0" smtClean="0">
                <a:solidFill>
                  <a:srgbClr val="FF0000"/>
                </a:solidFill>
                <a:latin typeface="Arial Black" panose="020B0A04020102020204" pitchFamily="34" charset="0"/>
              </a:rPr>
              <a:t>ABSTRACT</a:t>
            </a:r>
            <a:endParaRPr lang="en-US" sz="3600" dirty="0">
              <a:solidFill>
                <a:srgbClr val="FF0000"/>
              </a:solidFill>
              <a:latin typeface="Arial Black" panose="020B0A04020102020204" pitchFamily="34" charset="0"/>
            </a:endParaRPr>
          </a:p>
        </p:txBody>
      </p:sp>
      <p:sp>
        <p:nvSpPr>
          <p:cNvPr id="5" name="Content Placeholder 4"/>
          <p:cNvSpPr>
            <a:spLocks noGrp="1"/>
          </p:cNvSpPr>
          <p:nvPr>
            <p:ph idx="1"/>
          </p:nvPr>
        </p:nvSpPr>
        <p:spPr>
          <a:xfrm>
            <a:off x="0" y="1600200"/>
            <a:ext cx="9144000" cy="6972336"/>
          </a:xfrm>
        </p:spPr>
        <p:txBody>
          <a:bodyPr>
            <a:noAutofit/>
          </a:bodyPr>
          <a:lstStyle/>
          <a:p>
            <a:pPr algn="just"/>
            <a:r>
              <a:rPr lang="en-US" sz="2400" dirty="0" smtClean="0">
                <a:latin typeface="Times New Roman" panose="02020603050405020304" charset="0"/>
                <a:cs typeface="Times New Roman" panose="02020603050405020304" charset="0"/>
              </a:rPr>
              <a:t>Urban areas worldwide are facing significant challenges in waste management due to rapid population growth and increased urbanization. Traditional waste collection methods, which heavily rely on manual labor and fossil fuel-powered vehicles, have proven to be inefficient, environmentally harmful, and hazardous to the health of sanitation workers. </a:t>
            </a:r>
            <a:r>
              <a:rPr lang="en-US" sz="2400" dirty="0" err="1" smtClean="0">
                <a:latin typeface="Times New Roman" panose="02020603050405020304" charset="0"/>
                <a:cs typeface="Times New Roman" panose="02020603050405020304" charset="0"/>
              </a:rPr>
              <a:t>This</a:t>
            </a:r>
            <a:r>
              <a:rPr lang="en-US" sz="2400" dirty="0" smtClean="0">
                <a:latin typeface="Times New Roman" panose="02020603050405020304" charset="0"/>
                <a:cs typeface="Times New Roman" panose="02020603050405020304" charset="0"/>
              </a:rPr>
              <a:t> project addresses these challenges by developing an autonomous garbage cart system utilizing </a:t>
            </a:r>
            <a:r>
              <a:rPr lang="en-US" sz="2400" dirty="0" err="1" smtClean="0">
                <a:latin typeface="Times New Roman" panose="02020603050405020304" charset="0"/>
                <a:cs typeface="Times New Roman" panose="02020603050405020304" charset="0"/>
              </a:rPr>
              <a:t>Arduino</a:t>
            </a:r>
            <a:r>
              <a:rPr lang="en-US" sz="2400" dirty="0" smtClean="0">
                <a:latin typeface="Times New Roman" panose="02020603050405020304" charset="0"/>
                <a:cs typeface="Times New Roman" panose="02020603050405020304" charset="0"/>
              </a:rPr>
              <a:t> microcontrollers. collect garbage, and optimize waste collection routes..The hardware setup includes an </a:t>
            </a:r>
            <a:r>
              <a:rPr lang="en-US" sz="2400" dirty="0" err="1" smtClean="0">
                <a:latin typeface="Times New Roman" panose="02020603050405020304" charset="0"/>
                <a:cs typeface="Times New Roman" panose="02020603050405020304" charset="0"/>
              </a:rPr>
              <a:t>Arduino</a:t>
            </a:r>
            <a:r>
              <a:rPr lang="en-US" sz="2400" dirty="0" smtClean="0">
                <a:latin typeface="Times New Roman" panose="02020603050405020304" charset="0"/>
                <a:cs typeface="Times New Roman" panose="02020603050405020304" charset="0"/>
              </a:rPr>
              <a:t> microcontroller as the core processing unit, ultrasonic sensors to detect obstacles and navigate around them, and a motorized base to provide movement and stability. . </a:t>
            </a:r>
            <a:endParaRPr lang="en-US" sz="2400" dirty="0">
              <a:latin typeface="Times New Roman" panose="02020603050405020304" charset="0"/>
              <a:cs typeface="Times New Roman" panose="02020603050405020304" charset="0"/>
            </a:endParaRPr>
          </a:p>
        </p:txBody>
      </p:sp>
      <p:cxnSp>
        <p:nvCxnSpPr>
          <p:cNvPr id="7" name="Straight Connector 6"/>
          <p:cNvCxnSpPr/>
          <p:nvPr/>
        </p:nvCxnSpPr>
        <p:spPr>
          <a:xfrm>
            <a:off x="214282" y="1357298"/>
            <a:ext cx="8786874" cy="1588"/>
          </a:xfrm>
          <a:prstGeom prst="line">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a:xfrm>
            <a:off x="214282" y="6286520"/>
            <a:ext cx="8715436" cy="1588"/>
          </a:xfrm>
          <a:prstGeom prst="line">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sp>
        <p:nvSpPr>
          <p:cNvPr id="15" name="Slide Number Placeholder 14"/>
          <p:cNvSpPr>
            <a:spLocks noGrp="1"/>
          </p:cNvSpPr>
          <p:nvPr>
            <p:ph type="sldNum" sz="quarter" idx="12"/>
          </p:nvPr>
        </p:nvSpPr>
        <p:spPr/>
        <p:txBody>
          <a:bodyPr/>
          <a:lstStyle/>
          <a:p>
            <a:fld id="{8A29ED86-9389-4350-837D-ACB3CC37C08A}" type="slidenum">
              <a:rPr lang="en-US" smtClean="0"/>
              <a:pPr/>
              <a:t>2</a:t>
            </a:fld>
            <a:endParaRPr lang="en-US"/>
          </a:p>
        </p:txBody>
      </p:sp>
      <p:sp>
        <p:nvSpPr>
          <p:cNvPr id="16" name="Footer Placeholder 15"/>
          <p:cNvSpPr>
            <a:spLocks noGrp="1"/>
          </p:cNvSpPr>
          <p:nvPr>
            <p:ph type="ftr" sz="quarter" idx="11"/>
          </p:nvPr>
        </p:nvSpPr>
        <p:spPr/>
        <p:txBody>
          <a:bodyPr/>
          <a:lstStyle/>
          <a:p>
            <a:r>
              <a:rPr lang="en-US" smtClean="0"/>
              <a:t>DEPARTMENT OF COMPUTER SCIENCE AND ENGINEERING</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1571612"/>
            <a:ext cx="8686800" cy="5572164"/>
          </a:xfrm>
        </p:spPr>
        <p:txBody>
          <a:bodyPr>
            <a:noAutofit/>
          </a:bodyPr>
          <a:lstStyle/>
          <a:p>
            <a:pPr algn="just"/>
            <a:r>
              <a:rPr lang="en-US" sz="2400" dirty="0" smtClean="0">
                <a:latin typeface="Times New Roman" panose="02020603050405020304" charset="0"/>
                <a:cs typeface="Times New Roman" panose="02020603050405020304" charset="0"/>
              </a:rPr>
              <a:t>The existing system of waste collection in urban areas primarily relies on manual labor, where sanitation workers collect waste from households, commercial establishments, and public spaces. Waste collection schedules are determined by municipal authorities, with designated routes and intervals for collection. Additionally, manual waste collection poses health and safety risks for workers, who are exposed to hazardous materials and physical strain from lifting and handling heavy waste containers. Furthermore, the reliance on fossil fuel-powered vehicles contributes to air pollution and greenhouse gas emissions, exacerbating environmental concerns. The existing system of waste collection in urban areas primarily relies on manual labor </a:t>
            </a:r>
            <a:endParaRPr lang="en-US" sz="2400" dirty="0">
              <a:latin typeface="Times New Roman" panose="02020603050405020304" charset="0"/>
              <a:cs typeface="Times New Roman" panose="02020603050405020304" charset="0"/>
            </a:endParaRPr>
          </a:p>
        </p:txBody>
      </p:sp>
      <p:sp>
        <p:nvSpPr>
          <p:cNvPr id="4" name="Title 1"/>
          <p:cNvSpPr>
            <a:spLocks noGrp="1"/>
          </p:cNvSpPr>
          <p:nvPr>
            <p:ph type="title"/>
          </p:nvPr>
        </p:nvSpPr>
        <p:spPr>
          <a:prstGeom prst="rect">
            <a:avLst/>
          </a:prstGeom>
          <a:noFill/>
          <a:ln>
            <a:noFill/>
          </a:ln>
        </p:spPr>
        <p:txBody>
          <a:bodyPr vert="horz" wrap="square" lIns="91440" tIns="45720" rIns="91440" bIns="45720" numCol="1" anchor="b" anchorCtr="0" compatLnSpc="1">
            <a:normAutofit/>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a:lstStyle>
          <a:p>
            <a:r>
              <a:rPr lang="en-IN" sz="2800" b="1" dirty="0" smtClean="0">
                <a:solidFill>
                  <a:srgbClr val="FF0000"/>
                </a:solidFill>
                <a:latin typeface="Arial Black" panose="020B0A04020102020204" pitchFamily="34" charset="0"/>
              </a:rPr>
              <a:t>EXISTING SYSTEM</a:t>
            </a:r>
            <a:endParaRPr lang="en-IN" sz="2400" dirty="0">
              <a:latin typeface="Arial Black" panose="020B0A04020102020204" pitchFamily="34" charset="0"/>
            </a:endParaRPr>
          </a:p>
        </p:txBody>
      </p:sp>
      <p:cxnSp>
        <p:nvCxnSpPr>
          <p:cNvPr id="6" name="Straight Connector 5"/>
          <p:cNvCxnSpPr/>
          <p:nvPr/>
        </p:nvCxnSpPr>
        <p:spPr>
          <a:xfrm>
            <a:off x="214282" y="1500174"/>
            <a:ext cx="8715436" cy="1588"/>
          </a:xfrm>
          <a:prstGeom prst="line">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sp>
        <p:nvSpPr>
          <p:cNvPr id="7" name="Slide Number Placeholder 6"/>
          <p:cNvSpPr>
            <a:spLocks noGrp="1"/>
          </p:cNvSpPr>
          <p:nvPr>
            <p:ph type="sldNum" sz="quarter" idx="12"/>
          </p:nvPr>
        </p:nvSpPr>
        <p:spPr/>
        <p:txBody>
          <a:bodyPr/>
          <a:lstStyle/>
          <a:p>
            <a:fld id="{8A29ED86-9389-4350-837D-ACB3CC37C08A}" type="slidenum">
              <a:rPr lang="en-US" smtClean="0"/>
              <a:pPr/>
              <a:t>3</a:t>
            </a:fld>
            <a:endParaRPr lang="en-US"/>
          </a:p>
        </p:txBody>
      </p:sp>
      <p:sp>
        <p:nvSpPr>
          <p:cNvPr id="8" name="Footer Placeholder 7"/>
          <p:cNvSpPr>
            <a:spLocks noGrp="1"/>
          </p:cNvSpPr>
          <p:nvPr>
            <p:ph type="ftr" sz="quarter" idx="11"/>
          </p:nvPr>
        </p:nvSpPr>
        <p:spPr/>
        <p:txBody>
          <a:bodyPr/>
          <a:lstStyle/>
          <a:p>
            <a:r>
              <a:rPr lang="en-US" smtClean="0"/>
              <a:t>DEPARTMENT OF COMPUTER SCIENCE AND ENGINEERING</a:t>
            </a:r>
            <a:endParaRPr lang="en-US"/>
          </a:p>
        </p:txBody>
      </p:sp>
      <p:cxnSp>
        <p:nvCxnSpPr>
          <p:cNvPr id="9" name="Straight Connector 8"/>
          <p:cNvCxnSpPr/>
          <p:nvPr/>
        </p:nvCxnSpPr>
        <p:spPr>
          <a:xfrm>
            <a:off x="214282" y="6286520"/>
            <a:ext cx="8643998" cy="1588"/>
          </a:xfrm>
          <a:prstGeom prst="line">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571480"/>
            <a:ext cx="6472254" cy="846158"/>
          </a:xfrm>
        </p:spPr>
        <p:txBody>
          <a:bodyPr>
            <a:normAutofit/>
          </a:bodyPr>
          <a:lstStyle/>
          <a:p>
            <a:pPr algn="l"/>
            <a:r>
              <a:rPr lang="en-IN" sz="3200" dirty="0" smtClean="0">
                <a:solidFill>
                  <a:srgbClr val="FF0000"/>
                </a:solidFill>
                <a:latin typeface="Arial Black" panose="020B0A04020102020204" pitchFamily="34" charset="0"/>
              </a:rPr>
              <a:t>PROPOSED SYSTEM</a:t>
            </a:r>
            <a:endParaRPr lang="en-US" sz="3200" dirty="0">
              <a:solidFill>
                <a:srgbClr val="FF0000"/>
              </a:solidFill>
              <a:latin typeface="Arial Black" panose="020B0A04020102020204" pitchFamily="34" charset="0"/>
            </a:endParaRPr>
          </a:p>
        </p:txBody>
      </p:sp>
      <p:sp>
        <p:nvSpPr>
          <p:cNvPr id="3" name="Content Placeholder 2"/>
          <p:cNvSpPr>
            <a:spLocks noGrp="1"/>
          </p:cNvSpPr>
          <p:nvPr>
            <p:ph idx="1"/>
          </p:nvPr>
        </p:nvSpPr>
        <p:spPr/>
        <p:txBody>
          <a:bodyPr>
            <a:noAutofit/>
          </a:bodyPr>
          <a:lstStyle/>
          <a:p>
            <a:pPr algn="just"/>
            <a:r>
              <a:rPr lang="en-US" sz="2400" dirty="0" smtClean="0">
                <a:latin typeface="Times New Roman" panose="02020603050405020304" charset="0"/>
                <a:cs typeface="Times New Roman" panose="02020603050405020304" charset="0"/>
              </a:rPr>
              <a:t>The proposed autonomous garbage cart system utilizes a combination of advanced hardware components and intelligent software algorithms to revolutionize waste management practices in urban environments. At the core of the system is the </a:t>
            </a:r>
            <a:r>
              <a:rPr lang="en-US" sz="2400" dirty="0" err="1" smtClean="0">
                <a:latin typeface="Times New Roman" panose="02020603050405020304" charset="0"/>
                <a:cs typeface="Times New Roman" panose="02020603050405020304" charset="0"/>
              </a:rPr>
              <a:t>Arduino</a:t>
            </a:r>
            <a:r>
              <a:rPr lang="en-US" sz="2400" dirty="0" smtClean="0">
                <a:latin typeface="Times New Roman" panose="02020603050405020304" charset="0"/>
                <a:cs typeface="Times New Roman" panose="02020603050405020304" charset="0"/>
              </a:rPr>
              <a:t> Uno Board, which serves as the central control unit responsible for coordinating the operation of various subsystems. Infra Red Obstacle Sensors and Ultrasonic Sensors are integrated into the cart to detect obstacles and ensure safe navigation through the urban landscape. The L293D Motor Driver facilitates precise control of the 12V DC Motor, enabling smooth propulsion and maneuverability of the cart along predefined routes. </a:t>
            </a:r>
          </a:p>
        </p:txBody>
      </p:sp>
      <p:cxnSp>
        <p:nvCxnSpPr>
          <p:cNvPr id="5" name="Straight Connector 4"/>
          <p:cNvCxnSpPr/>
          <p:nvPr/>
        </p:nvCxnSpPr>
        <p:spPr>
          <a:xfrm>
            <a:off x="214282" y="1428736"/>
            <a:ext cx="8643998" cy="1588"/>
          </a:xfrm>
          <a:prstGeom prst="line">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sp>
        <p:nvSpPr>
          <p:cNvPr id="8" name="Slide Number Placeholder 7"/>
          <p:cNvSpPr>
            <a:spLocks noGrp="1"/>
          </p:cNvSpPr>
          <p:nvPr>
            <p:ph type="sldNum" sz="quarter" idx="12"/>
          </p:nvPr>
        </p:nvSpPr>
        <p:spPr/>
        <p:txBody>
          <a:bodyPr/>
          <a:lstStyle/>
          <a:p>
            <a:fld id="{8A29ED86-9389-4350-837D-ACB3CC37C08A}" type="slidenum">
              <a:rPr lang="en-US" smtClean="0"/>
              <a:pPr/>
              <a:t>4</a:t>
            </a:fld>
            <a:endParaRPr lang="en-US"/>
          </a:p>
        </p:txBody>
      </p:sp>
      <p:sp>
        <p:nvSpPr>
          <p:cNvPr id="9" name="Footer Placeholder 8"/>
          <p:cNvSpPr>
            <a:spLocks noGrp="1"/>
          </p:cNvSpPr>
          <p:nvPr>
            <p:ph type="ftr" sz="quarter" idx="11"/>
          </p:nvPr>
        </p:nvSpPr>
        <p:spPr/>
        <p:txBody>
          <a:bodyPr/>
          <a:lstStyle/>
          <a:p>
            <a:r>
              <a:rPr lang="en-US" smtClean="0"/>
              <a:t>DEPARTMENT OF COMPUTER SCIENCE AND ENGINEERING</a:t>
            </a:r>
            <a:endParaRPr lang="en-US"/>
          </a:p>
        </p:txBody>
      </p:sp>
      <p:cxnSp>
        <p:nvCxnSpPr>
          <p:cNvPr id="10" name="Straight Connector 9"/>
          <p:cNvCxnSpPr/>
          <p:nvPr/>
        </p:nvCxnSpPr>
        <p:spPr>
          <a:xfrm>
            <a:off x="214282" y="6072206"/>
            <a:ext cx="8643998" cy="1588"/>
          </a:xfrm>
          <a:prstGeom prst="line">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00816" cy="1143000"/>
          </a:xfrm>
        </p:spPr>
        <p:txBody>
          <a:bodyPr>
            <a:normAutofit fontScale="90000"/>
          </a:bodyPr>
          <a:lstStyle/>
          <a:p>
            <a:pPr algn="l"/>
            <a:r>
              <a:rPr lang="en-IN" sz="3600" dirty="0" smtClean="0">
                <a:solidFill>
                  <a:srgbClr val="FF0000"/>
                </a:solidFill>
                <a:latin typeface="Arial Black" panose="020B0A04020102020204" pitchFamily="34" charset="0"/>
              </a:rPr>
              <a:t>SYSTEM ARCHITECTURE</a:t>
            </a:r>
            <a:endParaRPr lang="en-US" dirty="0">
              <a:solidFill>
                <a:srgbClr val="FF0000"/>
              </a:solidFill>
              <a:latin typeface="Arial Black" panose="020B0A04020102020204" pitchFamily="34" charset="0"/>
            </a:endParaRPr>
          </a:p>
        </p:txBody>
      </p:sp>
      <p:pic>
        <p:nvPicPr>
          <p:cNvPr id="4" name="Content Placeholder 3" descr="WhatsApp Image 2024-05-19 at 20.37.32_c56380f3.jpg"/>
          <p:cNvPicPr>
            <a:picLocks noGrp="1" noChangeAspect="1"/>
          </p:cNvPicPr>
          <p:nvPr>
            <p:ph idx="1"/>
          </p:nvPr>
        </p:nvPicPr>
        <p:blipFill>
          <a:blip r:embed="rId2"/>
          <a:stretch>
            <a:fillRect/>
          </a:stretch>
        </p:blipFill>
        <p:spPr>
          <a:xfrm>
            <a:off x="1142976" y="1643050"/>
            <a:ext cx="6954661" cy="4525963"/>
          </a:xfrm>
        </p:spPr>
      </p:pic>
      <p:cxnSp>
        <p:nvCxnSpPr>
          <p:cNvPr id="6" name="Straight Connector 5"/>
          <p:cNvCxnSpPr/>
          <p:nvPr/>
        </p:nvCxnSpPr>
        <p:spPr>
          <a:xfrm>
            <a:off x="214282" y="1285860"/>
            <a:ext cx="8643998" cy="1588"/>
          </a:xfrm>
          <a:prstGeom prst="line">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sp>
        <p:nvSpPr>
          <p:cNvPr id="9" name="Slide Number Placeholder 8"/>
          <p:cNvSpPr>
            <a:spLocks noGrp="1"/>
          </p:cNvSpPr>
          <p:nvPr>
            <p:ph type="sldNum" sz="quarter" idx="12"/>
          </p:nvPr>
        </p:nvSpPr>
        <p:spPr/>
        <p:txBody>
          <a:bodyPr/>
          <a:lstStyle/>
          <a:p>
            <a:fld id="{8A29ED86-9389-4350-837D-ACB3CC37C08A}" type="slidenum">
              <a:rPr lang="en-US" smtClean="0"/>
              <a:pPr/>
              <a:t>5</a:t>
            </a:fld>
            <a:endParaRPr lang="en-US"/>
          </a:p>
        </p:txBody>
      </p:sp>
      <p:sp>
        <p:nvSpPr>
          <p:cNvPr id="10" name="Footer Placeholder 9"/>
          <p:cNvSpPr>
            <a:spLocks noGrp="1"/>
          </p:cNvSpPr>
          <p:nvPr>
            <p:ph type="ftr" sz="quarter" idx="11"/>
          </p:nvPr>
        </p:nvSpPr>
        <p:spPr/>
        <p:txBody>
          <a:bodyPr/>
          <a:lstStyle/>
          <a:p>
            <a:r>
              <a:rPr lang="en-US" smtClean="0"/>
              <a:t>DEPARTMENT OF COMPUTER SCIENCE AND ENGINEERING</a:t>
            </a:r>
            <a:endParaRPr lang="en-US"/>
          </a:p>
        </p:txBody>
      </p:sp>
      <p:cxnSp>
        <p:nvCxnSpPr>
          <p:cNvPr id="11" name="Straight Connector 10"/>
          <p:cNvCxnSpPr/>
          <p:nvPr/>
        </p:nvCxnSpPr>
        <p:spPr>
          <a:xfrm>
            <a:off x="285720" y="6286520"/>
            <a:ext cx="8501122" cy="1588"/>
          </a:xfrm>
          <a:prstGeom prst="line">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a:bodyPr>
          <a:lstStyle/>
          <a:p>
            <a:r>
              <a:rPr lang="en-US" sz="3600" b="1" dirty="0" smtClean="0">
                <a:solidFill>
                  <a:srgbClr val="FF0000"/>
                </a:solidFill>
                <a:latin typeface="Arial Black" pitchFamily="34" charset="0"/>
              </a:rPr>
              <a:t>DEVELOPMENT ENVIRONMENT </a:t>
            </a:r>
            <a:endParaRPr lang="en-US" sz="3600" dirty="0">
              <a:solidFill>
                <a:srgbClr val="FF0000"/>
              </a:solidFill>
              <a:latin typeface="Arial Black" pitchFamily="34" charset="0"/>
            </a:endParaRPr>
          </a:p>
        </p:txBody>
      </p:sp>
      <p:sp>
        <p:nvSpPr>
          <p:cNvPr id="3" name="Content Placeholder 2"/>
          <p:cNvSpPr>
            <a:spLocks noGrp="1"/>
          </p:cNvSpPr>
          <p:nvPr>
            <p:ph idx="1"/>
          </p:nvPr>
        </p:nvSpPr>
        <p:spPr>
          <a:xfrm>
            <a:off x="142844" y="1071546"/>
            <a:ext cx="8543956" cy="5054617"/>
          </a:xfrm>
        </p:spPr>
        <p:txBody>
          <a:bodyPr>
            <a:normAutofit fontScale="70000" lnSpcReduction="20000"/>
          </a:bodyPr>
          <a:lstStyle/>
          <a:p>
            <a:pPr>
              <a:buNone/>
            </a:pPr>
            <a:r>
              <a:rPr lang="en-US" sz="3400" b="1" dirty="0" smtClean="0">
                <a:solidFill>
                  <a:srgbClr val="FF0000"/>
                </a:solidFill>
                <a:latin typeface="+mj-lt"/>
              </a:rPr>
              <a:t>HARDWARE REQUIREMENT </a:t>
            </a:r>
            <a:endParaRPr lang="en-US" sz="3400" dirty="0" smtClean="0">
              <a:solidFill>
                <a:srgbClr val="FF0000"/>
              </a:solidFill>
              <a:latin typeface="+mj-lt"/>
            </a:endParaRPr>
          </a:p>
          <a:p>
            <a:pPr>
              <a:buNone/>
            </a:pPr>
            <a:r>
              <a:rPr lang="en-US" sz="2900" dirty="0" smtClean="0">
                <a:latin typeface="Times New Roman" pitchFamily="18" charset="0"/>
                <a:cs typeface="Times New Roman" pitchFamily="18" charset="0"/>
              </a:rPr>
              <a:t>The hardware requirements may serve as the basis for a contract for the </a:t>
            </a:r>
            <a:endParaRPr lang="en-US" sz="2900" dirty="0" smtClean="0">
              <a:latin typeface="Times New Roman" pitchFamily="18" charset="0"/>
              <a:cs typeface="Times New Roman" pitchFamily="18" charset="0"/>
            </a:endParaRPr>
          </a:p>
          <a:p>
            <a:pPr>
              <a:buNone/>
            </a:pPr>
            <a:r>
              <a:rPr lang="en-US" sz="2900" dirty="0" smtClean="0">
                <a:latin typeface="Times New Roman" pitchFamily="18" charset="0"/>
                <a:cs typeface="Times New Roman" pitchFamily="18" charset="0"/>
              </a:rPr>
              <a:t>specification of the entire system. It is generally used by software engineers </a:t>
            </a:r>
          </a:p>
          <a:p>
            <a:pPr>
              <a:buNone/>
            </a:pPr>
            <a:r>
              <a:rPr lang="en-US" sz="2900" dirty="0" smtClean="0">
                <a:latin typeface="Times New Roman" pitchFamily="18" charset="0"/>
                <a:cs typeface="Times New Roman" pitchFamily="18" charset="0"/>
              </a:rPr>
              <a:t>as </a:t>
            </a:r>
            <a:r>
              <a:rPr lang="en-US" sz="2900" dirty="0" smtClean="0">
                <a:latin typeface="Times New Roman" pitchFamily="18" charset="0"/>
                <a:cs typeface="Times New Roman" pitchFamily="18" charset="0"/>
              </a:rPr>
              <a:t>the starting point for the system design. </a:t>
            </a:r>
          </a:p>
          <a:p>
            <a:r>
              <a:rPr lang="en-US" sz="2900" dirty="0" smtClean="0">
                <a:latin typeface="Times New Roman" pitchFamily="18" charset="0"/>
                <a:cs typeface="Times New Roman" pitchFamily="18" charset="0"/>
              </a:rPr>
              <a:t>ARDUINO UNO BOARD </a:t>
            </a:r>
          </a:p>
          <a:p>
            <a:r>
              <a:rPr lang="en-US" sz="2900" dirty="0" smtClean="0">
                <a:latin typeface="Times New Roman" pitchFamily="18" charset="0"/>
                <a:cs typeface="Times New Roman" pitchFamily="18" charset="0"/>
              </a:rPr>
              <a:t>12V DC MOTOR </a:t>
            </a:r>
          </a:p>
          <a:p>
            <a:r>
              <a:rPr lang="en-US" sz="2900" dirty="0" smtClean="0">
                <a:latin typeface="Times New Roman" pitchFamily="18" charset="0"/>
                <a:cs typeface="Times New Roman" pitchFamily="18" charset="0"/>
              </a:rPr>
              <a:t>IR SENSOR(3 Nos.) </a:t>
            </a:r>
          </a:p>
          <a:p>
            <a:r>
              <a:rPr lang="en-US" sz="2900" dirty="0" smtClean="0">
                <a:latin typeface="Times New Roman" pitchFamily="18" charset="0"/>
                <a:cs typeface="Times New Roman" pitchFamily="18" charset="0"/>
              </a:rPr>
              <a:t>ULTRASOUND </a:t>
            </a:r>
            <a:r>
              <a:rPr lang="en-US" sz="2900" dirty="0" smtClean="0">
                <a:latin typeface="Times New Roman" pitchFamily="18" charset="0"/>
                <a:cs typeface="Times New Roman" pitchFamily="18" charset="0"/>
              </a:rPr>
              <a:t>SENSOR</a:t>
            </a:r>
            <a:endParaRPr lang="en-US" sz="3400" dirty="0" smtClean="0">
              <a:latin typeface="+mj-lt"/>
              <a:cs typeface="Times New Roman" pitchFamily="18" charset="0"/>
            </a:endParaRPr>
          </a:p>
          <a:p>
            <a:pPr>
              <a:buNone/>
            </a:pPr>
            <a:r>
              <a:rPr lang="en-US" sz="3400" b="1" dirty="0" smtClean="0">
                <a:solidFill>
                  <a:srgbClr val="FF0000"/>
                </a:solidFill>
                <a:latin typeface="+mj-lt"/>
              </a:rPr>
              <a:t>SOFTWARE </a:t>
            </a:r>
            <a:r>
              <a:rPr lang="en-US" sz="3400" b="1" dirty="0" smtClean="0">
                <a:solidFill>
                  <a:srgbClr val="FF0000"/>
                </a:solidFill>
                <a:latin typeface="+mj-lt"/>
              </a:rPr>
              <a:t>REQUREMENT </a:t>
            </a:r>
            <a:endParaRPr lang="en-US" sz="3400" b="1" dirty="0" smtClean="0">
              <a:solidFill>
                <a:srgbClr val="FF0000"/>
              </a:solidFill>
              <a:latin typeface="+mj-lt"/>
            </a:endParaRPr>
          </a:p>
          <a:p>
            <a:pPr>
              <a:buNone/>
            </a:pPr>
            <a:r>
              <a:rPr lang="en-US" sz="2900" dirty="0" smtClean="0">
                <a:latin typeface="Times New Roman" pitchFamily="18" charset="0"/>
                <a:cs typeface="Times New Roman" pitchFamily="18" charset="0"/>
              </a:rPr>
              <a:t>The </a:t>
            </a:r>
            <a:r>
              <a:rPr lang="en-US" sz="2900" dirty="0" smtClean="0">
                <a:latin typeface="Times New Roman" pitchFamily="18" charset="0"/>
                <a:cs typeface="Times New Roman" pitchFamily="18" charset="0"/>
              </a:rPr>
              <a:t>software requirements for the autonomous garbage cart project primarily </a:t>
            </a:r>
          </a:p>
          <a:p>
            <a:pPr>
              <a:buNone/>
            </a:pPr>
            <a:r>
              <a:rPr lang="en-US" sz="2900" dirty="0" smtClean="0">
                <a:latin typeface="Times New Roman" pitchFamily="18" charset="0"/>
                <a:cs typeface="Times New Roman" pitchFamily="18" charset="0"/>
              </a:rPr>
              <a:t>include the </a:t>
            </a:r>
            <a:r>
              <a:rPr lang="en-US" sz="2900" dirty="0" err="1" smtClean="0">
                <a:latin typeface="Times New Roman" pitchFamily="18" charset="0"/>
                <a:cs typeface="Times New Roman" pitchFamily="18" charset="0"/>
              </a:rPr>
              <a:t>Arduino</a:t>
            </a:r>
            <a:r>
              <a:rPr lang="en-US" sz="2900" dirty="0" smtClean="0">
                <a:latin typeface="Times New Roman" pitchFamily="18" charset="0"/>
                <a:cs typeface="Times New Roman" pitchFamily="18" charset="0"/>
              </a:rPr>
              <a:t> Integrated Development Environment (IDE) for </a:t>
            </a:r>
          </a:p>
          <a:p>
            <a:pPr>
              <a:buNone/>
            </a:pPr>
            <a:r>
              <a:rPr lang="en-US" sz="2900" dirty="0" smtClean="0">
                <a:latin typeface="Times New Roman" pitchFamily="18" charset="0"/>
                <a:cs typeface="Times New Roman" pitchFamily="18" charset="0"/>
              </a:rPr>
              <a:t>programming the </a:t>
            </a:r>
            <a:r>
              <a:rPr lang="en-US" sz="2900" dirty="0" err="1" smtClean="0">
                <a:latin typeface="Times New Roman" pitchFamily="18" charset="0"/>
                <a:cs typeface="Times New Roman" pitchFamily="18" charset="0"/>
              </a:rPr>
              <a:t>Arduino</a:t>
            </a:r>
            <a:r>
              <a:rPr lang="en-US" sz="2900" dirty="0" smtClean="0">
                <a:latin typeface="Times New Roman" pitchFamily="18" charset="0"/>
                <a:cs typeface="Times New Roman" pitchFamily="18" charset="0"/>
              </a:rPr>
              <a:t> Uno Board. Additionally, libraries for sensor </a:t>
            </a:r>
          </a:p>
          <a:p>
            <a:pPr>
              <a:buNone/>
            </a:pPr>
            <a:r>
              <a:rPr lang="en-US" sz="2900" dirty="0" smtClean="0">
                <a:latin typeface="Times New Roman" pitchFamily="18" charset="0"/>
                <a:cs typeface="Times New Roman" pitchFamily="18" charset="0"/>
              </a:rPr>
              <a:t>integration and motor control will be essential for interfacing with the hardware </a:t>
            </a:r>
            <a:endParaRPr lang="en-US" sz="2900" dirty="0" smtClean="0">
              <a:latin typeface="Times New Roman" pitchFamily="18" charset="0"/>
              <a:cs typeface="Times New Roman" pitchFamily="18" charset="0"/>
            </a:endParaRPr>
          </a:p>
          <a:p>
            <a:pPr>
              <a:buNone/>
            </a:pPr>
            <a:r>
              <a:rPr lang="en-US" sz="2900" dirty="0" smtClean="0">
                <a:latin typeface="Times New Roman" pitchFamily="18" charset="0"/>
                <a:cs typeface="Times New Roman" pitchFamily="18" charset="0"/>
              </a:rPr>
              <a:t>components effectively</a:t>
            </a:r>
            <a:endParaRPr lang="en-US" sz="2900"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a:p>
        </p:txBody>
      </p:sp>
      <p:sp>
        <p:nvSpPr>
          <p:cNvPr id="5" name="Slide Number Placeholder 4"/>
          <p:cNvSpPr>
            <a:spLocks noGrp="1"/>
          </p:cNvSpPr>
          <p:nvPr>
            <p:ph type="sldNum" sz="quarter" idx="12"/>
          </p:nvPr>
        </p:nvSpPr>
        <p:spPr/>
        <p:txBody>
          <a:bodyPr/>
          <a:lstStyle/>
          <a:p>
            <a:fld id="{8A29ED86-9389-4350-837D-ACB3CC37C08A}" type="slidenum">
              <a:rPr lang="en-US" smtClean="0"/>
              <a:pPr/>
              <a:t>6</a:t>
            </a:fld>
            <a:endParaRPr lang="en-US"/>
          </a:p>
        </p:txBody>
      </p:sp>
      <p:cxnSp>
        <p:nvCxnSpPr>
          <p:cNvPr id="8" name="Straight Connector 7"/>
          <p:cNvCxnSpPr/>
          <p:nvPr/>
        </p:nvCxnSpPr>
        <p:spPr>
          <a:xfrm>
            <a:off x="214282" y="1000108"/>
            <a:ext cx="8501122" cy="1588"/>
          </a:xfrm>
          <a:prstGeom prst="line">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a:off x="357158" y="6215082"/>
            <a:ext cx="8501122" cy="1588"/>
          </a:xfrm>
          <a:prstGeom prst="line">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40" y="0"/>
            <a:ext cx="8229600" cy="1143000"/>
          </a:xfrm>
        </p:spPr>
        <p:txBody>
          <a:bodyPr>
            <a:normAutofit/>
          </a:bodyPr>
          <a:lstStyle/>
          <a:p>
            <a:r>
              <a:rPr lang="en-US" sz="3200" b="1" dirty="0" smtClean="0">
                <a:solidFill>
                  <a:srgbClr val="FF0000"/>
                </a:solidFill>
                <a:latin typeface="Arial Black" pitchFamily="34" charset="0"/>
              </a:rPr>
              <a:t>COMPONENTS USED</a:t>
            </a:r>
            <a:endParaRPr lang="en-US" sz="3200" dirty="0">
              <a:solidFill>
                <a:srgbClr val="FF0000"/>
              </a:solidFill>
              <a:latin typeface="Arial Black" pitchFamily="34" charset="0"/>
            </a:endParaRPr>
          </a:p>
        </p:txBody>
      </p:sp>
      <p:sp>
        <p:nvSpPr>
          <p:cNvPr id="3" name="Content Placeholder 2"/>
          <p:cNvSpPr>
            <a:spLocks noGrp="1"/>
          </p:cNvSpPr>
          <p:nvPr>
            <p:ph idx="1"/>
          </p:nvPr>
        </p:nvSpPr>
        <p:spPr>
          <a:xfrm>
            <a:off x="214282" y="1071546"/>
            <a:ext cx="8929718" cy="5000660"/>
          </a:xfrm>
        </p:spPr>
        <p:txBody>
          <a:bodyPr>
            <a:normAutofit fontScale="62500" lnSpcReduction="20000"/>
          </a:bodyPr>
          <a:lstStyle/>
          <a:p>
            <a:pPr>
              <a:buNone/>
            </a:pPr>
            <a:r>
              <a:rPr lang="en-US" b="1" dirty="0" smtClean="0"/>
              <a:t>1. </a:t>
            </a:r>
            <a:r>
              <a:rPr lang="en-US" b="1" dirty="0" err="1" smtClean="0">
                <a:solidFill>
                  <a:srgbClr val="FF0000"/>
                </a:solidFill>
                <a:latin typeface="+mj-lt"/>
              </a:rPr>
              <a:t>Arduino</a:t>
            </a:r>
            <a:r>
              <a:rPr lang="en-US" b="1" dirty="0" smtClean="0">
                <a:solidFill>
                  <a:srgbClr val="FF0000"/>
                </a:solidFill>
                <a:latin typeface="+mj-lt"/>
              </a:rPr>
              <a:t> Uno Board</a:t>
            </a:r>
            <a:r>
              <a:rPr lang="en-US" dirty="0" smtClean="0">
                <a:solidFill>
                  <a:srgbClr val="FF0000"/>
                </a:solidFill>
                <a:latin typeface="+mj-lt"/>
              </a:rPr>
              <a:t>: </a:t>
            </a:r>
            <a:r>
              <a:rPr lang="en-US" dirty="0" smtClean="0">
                <a:latin typeface="Times New Roman" pitchFamily="18" charset="0"/>
                <a:cs typeface="Times New Roman" pitchFamily="18" charset="0"/>
              </a:rPr>
              <a:t>This serves as the brain of the system, control </a:t>
            </a:r>
            <a:r>
              <a:rPr lang="en-US" dirty="0" smtClean="0">
                <a:latin typeface="Times New Roman" pitchFamily="18" charset="0"/>
                <a:cs typeface="Times New Roman" pitchFamily="18" charset="0"/>
              </a:rPr>
              <a:t>and </a:t>
            </a:r>
          </a:p>
          <a:p>
            <a:pPr>
              <a:buNone/>
            </a:pPr>
            <a:r>
              <a:rPr lang="en-US" dirty="0" smtClean="0">
                <a:latin typeface="Times New Roman" pitchFamily="18" charset="0"/>
                <a:cs typeface="Times New Roman" pitchFamily="18" charset="0"/>
              </a:rPr>
              <a:t>executing the necessary algorithms for autonomous navigation and obstacle </a:t>
            </a:r>
          </a:p>
          <a:p>
            <a:pPr>
              <a:buNone/>
            </a:pPr>
            <a:r>
              <a:rPr lang="en-US" dirty="0" smtClean="0">
                <a:latin typeface="Times New Roman" pitchFamily="18" charset="0"/>
                <a:cs typeface="Times New Roman" pitchFamily="18" charset="0"/>
              </a:rPr>
              <a:t>avoidance. </a:t>
            </a:r>
          </a:p>
          <a:p>
            <a:pPr>
              <a:buNone/>
            </a:pPr>
            <a:r>
              <a:rPr lang="en-US" b="1" dirty="0" smtClean="0"/>
              <a:t>2</a:t>
            </a:r>
            <a:r>
              <a:rPr lang="en-US" b="1" dirty="0" smtClean="0"/>
              <a:t>. </a:t>
            </a:r>
            <a:r>
              <a:rPr lang="en-US" b="1" dirty="0" smtClean="0">
                <a:solidFill>
                  <a:srgbClr val="FF0000"/>
                </a:solidFill>
                <a:latin typeface="+mj-lt"/>
              </a:rPr>
              <a:t>Infra Red Obstacle Sensor</a:t>
            </a:r>
            <a:r>
              <a:rPr lang="en-US" dirty="0" smtClean="0">
                <a:latin typeface="Times New Roman" pitchFamily="18" charset="0"/>
                <a:cs typeface="Times New Roman" pitchFamily="18" charset="0"/>
              </a:rPr>
              <a:t>: The IR obstacle sensor helps in detecting </a:t>
            </a:r>
          </a:p>
          <a:p>
            <a:pPr>
              <a:buNone/>
            </a:pPr>
            <a:r>
              <a:rPr lang="en-US" dirty="0" smtClean="0">
                <a:latin typeface="Times New Roman" pitchFamily="18" charset="0"/>
                <a:cs typeface="Times New Roman" pitchFamily="18" charset="0"/>
              </a:rPr>
              <a:t>nearby obstacles, allowing the garbage cart to navigate around them </a:t>
            </a:r>
          </a:p>
          <a:p>
            <a:pPr>
              <a:buNone/>
            </a:pPr>
            <a:r>
              <a:rPr lang="en-US" dirty="0" smtClean="0">
                <a:latin typeface="Times New Roman" pitchFamily="18" charset="0"/>
                <a:cs typeface="Times New Roman" pitchFamily="18" charset="0"/>
              </a:rPr>
              <a:t>effectively. </a:t>
            </a:r>
          </a:p>
          <a:p>
            <a:pPr>
              <a:buNone/>
            </a:pPr>
            <a:r>
              <a:rPr lang="en-US" b="1" dirty="0" smtClean="0"/>
              <a:t>3</a:t>
            </a:r>
            <a:r>
              <a:rPr lang="en-US" b="1" dirty="0" smtClean="0">
                <a:latin typeface="+mj-lt"/>
              </a:rPr>
              <a:t>.</a:t>
            </a:r>
            <a:r>
              <a:rPr lang="en-US" b="1" dirty="0" smtClean="0">
                <a:solidFill>
                  <a:srgbClr val="FF0000"/>
                </a:solidFill>
                <a:latin typeface="+mj-lt"/>
              </a:rPr>
              <a:t> L293D Motor Driver</a:t>
            </a:r>
            <a:r>
              <a:rPr lang="en-US" dirty="0" smtClean="0">
                <a:latin typeface="Times New Roman" pitchFamily="18" charset="0"/>
                <a:cs typeface="Times New Roman" pitchFamily="18" charset="0"/>
              </a:rPr>
              <a:t>: This motor driver enables the control of the 12V DC </a:t>
            </a:r>
          </a:p>
          <a:p>
            <a:pPr>
              <a:buNone/>
            </a:pPr>
            <a:r>
              <a:rPr lang="en-US" dirty="0" smtClean="0">
                <a:latin typeface="Times New Roman" pitchFamily="18" charset="0"/>
                <a:cs typeface="Times New Roman" pitchFamily="18" charset="0"/>
              </a:rPr>
              <a:t>motor, which provides propulsion to the garbage cart. </a:t>
            </a:r>
          </a:p>
          <a:p>
            <a:pPr>
              <a:buNone/>
            </a:pPr>
            <a:r>
              <a:rPr lang="en-US" b="1" dirty="0" smtClean="0"/>
              <a:t>4. </a:t>
            </a:r>
            <a:r>
              <a:rPr lang="en-US" b="1" dirty="0" smtClean="0">
                <a:solidFill>
                  <a:srgbClr val="FF0000"/>
                </a:solidFill>
                <a:latin typeface="+mj-lt"/>
              </a:rPr>
              <a:t>12V DC Motor (30 RPM</a:t>
            </a:r>
            <a:r>
              <a:rPr lang="en-US" dirty="0" smtClean="0">
                <a:solidFill>
                  <a:srgbClr val="FF0000"/>
                </a:solidFill>
                <a:latin typeface="Times New Roman" pitchFamily="18" charset="0"/>
                <a:cs typeface="Times New Roman" pitchFamily="18" charset="0"/>
              </a:rPr>
              <a:t>)</a:t>
            </a:r>
            <a:r>
              <a:rPr lang="en-US" dirty="0" smtClean="0">
                <a:latin typeface="Times New Roman" pitchFamily="18" charset="0"/>
                <a:cs typeface="Times New Roman" pitchFamily="18" charset="0"/>
              </a:rPr>
              <a:t>: The DC motor drives the movement of the </a:t>
            </a:r>
          </a:p>
          <a:p>
            <a:pPr>
              <a:buNone/>
            </a:pPr>
            <a:r>
              <a:rPr lang="en-US" dirty="0" smtClean="0">
                <a:latin typeface="Times New Roman" pitchFamily="18" charset="0"/>
                <a:cs typeface="Times New Roman" pitchFamily="18" charset="0"/>
              </a:rPr>
              <a:t>garbage cart, propelling it along its predefined routes. </a:t>
            </a:r>
          </a:p>
          <a:p>
            <a:pPr>
              <a:buNone/>
            </a:pPr>
            <a:r>
              <a:rPr lang="en-US" b="1" dirty="0" smtClean="0"/>
              <a:t>5. </a:t>
            </a:r>
            <a:r>
              <a:rPr lang="en-US" b="1" dirty="0" smtClean="0">
                <a:solidFill>
                  <a:srgbClr val="FF0000"/>
                </a:solidFill>
                <a:latin typeface="+mj-lt"/>
              </a:rPr>
              <a:t>NRF24L01 Module</a:t>
            </a:r>
            <a:r>
              <a:rPr lang="en-US" dirty="0" smtClean="0"/>
              <a:t>: </a:t>
            </a:r>
            <a:r>
              <a:rPr lang="en-US" dirty="0" smtClean="0">
                <a:latin typeface="Times New Roman" pitchFamily="18" charset="0"/>
                <a:cs typeface="Times New Roman" pitchFamily="18" charset="0"/>
              </a:rPr>
              <a:t>This wireless communication module can be used for </a:t>
            </a:r>
          </a:p>
          <a:p>
            <a:pPr>
              <a:buNone/>
            </a:pPr>
            <a:r>
              <a:rPr lang="en-US" dirty="0" smtClean="0">
                <a:latin typeface="Times New Roman" pitchFamily="18" charset="0"/>
                <a:cs typeface="Times New Roman" pitchFamily="18" charset="0"/>
              </a:rPr>
              <a:t>remote monitoring and control of the garbage cart, allowing operators to </a:t>
            </a:r>
          </a:p>
          <a:p>
            <a:pPr>
              <a:buNone/>
            </a:pPr>
            <a:r>
              <a:rPr lang="en-US" dirty="0" smtClean="0">
                <a:latin typeface="Times New Roman" pitchFamily="18" charset="0"/>
                <a:cs typeface="Times New Roman" pitchFamily="18" charset="0"/>
              </a:rPr>
              <a:t>track its movements and receive status updates in real-time. </a:t>
            </a:r>
          </a:p>
          <a:p>
            <a:pPr>
              <a:buNone/>
            </a:pPr>
            <a:r>
              <a:rPr lang="en-US" b="1" dirty="0" smtClean="0"/>
              <a:t>6. </a:t>
            </a:r>
            <a:r>
              <a:rPr lang="en-US" b="1" dirty="0" smtClean="0">
                <a:solidFill>
                  <a:srgbClr val="FF0000"/>
                </a:solidFill>
                <a:latin typeface="+mj-lt"/>
              </a:rPr>
              <a:t>Ultrasonic Sensor</a:t>
            </a:r>
            <a:r>
              <a:rPr lang="en-US" dirty="0" smtClean="0"/>
              <a:t>: </a:t>
            </a:r>
            <a:r>
              <a:rPr lang="en-US" dirty="0" smtClean="0">
                <a:latin typeface="Times New Roman" pitchFamily="18" charset="0"/>
                <a:cs typeface="Times New Roman" pitchFamily="18" charset="0"/>
              </a:rPr>
              <a:t>Similar to the IR sensor, the ultrasonic sensor aids in </a:t>
            </a:r>
          </a:p>
          <a:p>
            <a:pPr>
              <a:buNone/>
            </a:pPr>
            <a:r>
              <a:rPr lang="en-US" dirty="0" smtClean="0">
                <a:latin typeface="Times New Roman" pitchFamily="18" charset="0"/>
                <a:cs typeface="Times New Roman" pitchFamily="18" charset="0"/>
              </a:rPr>
              <a:t>obstacle detection and navigation, providing additional input for the garbage </a:t>
            </a:r>
          </a:p>
          <a:p>
            <a:pPr>
              <a:buNone/>
            </a:pPr>
            <a:r>
              <a:rPr lang="en-US" dirty="0" smtClean="0">
                <a:latin typeface="Times New Roman" pitchFamily="18" charset="0"/>
                <a:cs typeface="Times New Roman" pitchFamily="18" charset="0"/>
              </a:rPr>
              <a:t>cart to avoid collisions.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a:p>
        </p:txBody>
      </p:sp>
      <p:sp>
        <p:nvSpPr>
          <p:cNvPr id="5" name="Slide Number Placeholder 4"/>
          <p:cNvSpPr>
            <a:spLocks noGrp="1"/>
          </p:cNvSpPr>
          <p:nvPr>
            <p:ph type="sldNum" sz="quarter" idx="12"/>
          </p:nvPr>
        </p:nvSpPr>
        <p:spPr/>
        <p:txBody>
          <a:bodyPr/>
          <a:lstStyle/>
          <a:p>
            <a:fld id="{8A29ED86-9389-4350-837D-ACB3CC37C08A}" type="slidenum">
              <a:rPr lang="en-US" smtClean="0"/>
              <a:pPr/>
              <a:t>7</a:t>
            </a:fld>
            <a:endParaRPr lang="en-US"/>
          </a:p>
        </p:txBody>
      </p:sp>
      <p:cxnSp>
        <p:nvCxnSpPr>
          <p:cNvPr id="7" name="Straight Connector 6"/>
          <p:cNvCxnSpPr/>
          <p:nvPr/>
        </p:nvCxnSpPr>
        <p:spPr>
          <a:xfrm>
            <a:off x="214282" y="928670"/>
            <a:ext cx="8643998" cy="1588"/>
          </a:xfrm>
          <a:prstGeom prst="line">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a:off x="214282" y="6143644"/>
            <a:ext cx="8572560" cy="1588"/>
          </a:xfrm>
          <a:prstGeom prst="line">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3172" y="0"/>
            <a:ext cx="8229600" cy="1143000"/>
          </a:xfrm>
        </p:spPr>
        <p:txBody>
          <a:bodyPr>
            <a:normAutofit/>
          </a:bodyPr>
          <a:lstStyle/>
          <a:p>
            <a:r>
              <a:rPr lang="en-US" sz="3200" b="1" dirty="0" smtClean="0">
                <a:solidFill>
                  <a:srgbClr val="FF0000"/>
                </a:solidFill>
                <a:latin typeface="Arial Black" pitchFamily="34" charset="0"/>
              </a:rPr>
              <a:t>FINAL OUTPUT</a:t>
            </a:r>
            <a:endParaRPr lang="en-US" sz="3200" dirty="0">
              <a:solidFill>
                <a:srgbClr val="FF0000"/>
              </a:solidFill>
              <a:latin typeface="Arial Black" pitchFamily="34" charset="0"/>
            </a:endParaRPr>
          </a:p>
        </p:txBody>
      </p:sp>
      <p:pic>
        <p:nvPicPr>
          <p:cNvPr id="8" name="Content Placeholder 7" descr="WhatsApp Image 2024-05-19 at 23.26.09_3070ed34.jpg"/>
          <p:cNvPicPr>
            <a:picLocks noGrp="1" noChangeAspect="1"/>
          </p:cNvPicPr>
          <p:nvPr>
            <p:ph sz="half" idx="1"/>
          </p:nvPr>
        </p:nvPicPr>
        <p:blipFill>
          <a:blip r:embed="rId2"/>
          <a:stretch>
            <a:fillRect/>
          </a:stretch>
        </p:blipFill>
        <p:spPr>
          <a:xfrm>
            <a:off x="357158" y="1037392"/>
            <a:ext cx="3816578" cy="5088771"/>
          </a:xfrm>
        </p:spPr>
      </p:pic>
      <p:pic>
        <p:nvPicPr>
          <p:cNvPr id="16" name="Content Placeholder 15" descr="WhatsApp Image 2024-05-19 at 23.26.09_fa27b017.jpg"/>
          <p:cNvPicPr>
            <a:picLocks noGrp="1" noChangeAspect="1"/>
          </p:cNvPicPr>
          <p:nvPr>
            <p:ph sz="half" idx="2"/>
          </p:nvPr>
        </p:nvPicPr>
        <p:blipFill>
          <a:blip r:embed="rId3"/>
          <a:stretch>
            <a:fillRect/>
          </a:stretch>
        </p:blipFill>
        <p:spPr>
          <a:xfrm>
            <a:off x="4714876" y="1077877"/>
            <a:ext cx="3786214" cy="5048286"/>
          </a:xfrm>
        </p:spPr>
      </p:pic>
      <p:sp>
        <p:nvSpPr>
          <p:cNvPr id="4" name="Footer Placeholder 3"/>
          <p:cNvSpPr>
            <a:spLocks noGrp="1"/>
          </p:cNvSpPr>
          <p:nvPr>
            <p:ph type="ftr" sz="quarter" idx="11"/>
          </p:nvPr>
        </p:nvSpPr>
        <p:spPr/>
        <p:txBody>
          <a:bodyPr/>
          <a:lstStyle/>
          <a:p>
            <a:r>
              <a:rPr lang="en-US" smtClean="0"/>
              <a:t>DEPARTMENT OF COMPUTER SCIENCE AND ENGINEERING</a:t>
            </a:r>
            <a:endParaRPr lang="en-US"/>
          </a:p>
        </p:txBody>
      </p:sp>
      <p:sp>
        <p:nvSpPr>
          <p:cNvPr id="5" name="Slide Number Placeholder 4"/>
          <p:cNvSpPr>
            <a:spLocks noGrp="1"/>
          </p:cNvSpPr>
          <p:nvPr>
            <p:ph type="sldNum" sz="quarter" idx="12"/>
          </p:nvPr>
        </p:nvSpPr>
        <p:spPr/>
        <p:txBody>
          <a:bodyPr/>
          <a:lstStyle/>
          <a:p>
            <a:fld id="{8A29ED86-9389-4350-837D-ACB3CC37C08A}" type="slidenum">
              <a:rPr lang="en-US" smtClean="0"/>
              <a:pPr/>
              <a:t>8</a:t>
            </a:fld>
            <a:endParaRPr lang="en-US"/>
          </a:p>
        </p:txBody>
      </p:sp>
      <p:cxnSp>
        <p:nvCxnSpPr>
          <p:cNvPr id="9" name="Straight Connector 8"/>
          <p:cNvCxnSpPr/>
          <p:nvPr/>
        </p:nvCxnSpPr>
        <p:spPr>
          <a:xfrm>
            <a:off x="214282" y="857232"/>
            <a:ext cx="8643998" cy="1588"/>
          </a:xfrm>
          <a:prstGeom prst="line">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a:off x="214282" y="6286520"/>
            <a:ext cx="8643998" cy="1588"/>
          </a:xfrm>
          <a:prstGeom prst="line">
            <a:avLst/>
          </a:prstGeom>
          <a:ln>
            <a:solidFill>
              <a:schemeClr val="tx1"/>
            </a:solidFill>
            <a:headEnd type="triangle" w="med" len="med"/>
            <a:tailEnd type="triangle" w="med" len="med"/>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071602" y="0"/>
            <a:ext cx="5900750" cy="1060472"/>
          </a:xfrm>
        </p:spPr>
        <p:txBody>
          <a:bodyPr>
            <a:normAutofit/>
          </a:bodyPr>
          <a:lstStyle/>
          <a:p>
            <a:r>
              <a:rPr lang="en-US" sz="3600" b="1" dirty="0" smtClean="0">
                <a:solidFill>
                  <a:srgbClr val="FF0000"/>
                </a:solidFill>
                <a:latin typeface="Arial Black" pitchFamily="34" charset="0"/>
              </a:rPr>
              <a:t>CONCLUSION</a:t>
            </a:r>
            <a:endParaRPr lang="en-US" dirty="0">
              <a:solidFill>
                <a:srgbClr val="FF0000"/>
              </a:solidFill>
              <a:latin typeface="Arial Black" pitchFamily="34" charset="0"/>
            </a:endParaRPr>
          </a:p>
        </p:txBody>
      </p:sp>
      <p:sp>
        <p:nvSpPr>
          <p:cNvPr id="8" name="Content Placeholder 7"/>
          <p:cNvSpPr>
            <a:spLocks noGrp="1"/>
          </p:cNvSpPr>
          <p:nvPr>
            <p:ph idx="1"/>
          </p:nvPr>
        </p:nvSpPr>
        <p:spPr>
          <a:xfrm>
            <a:off x="0" y="1071546"/>
            <a:ext cx="8858312" cy="5214974"/>
          </a:xfrm>
        </p:spPr>
        <p:txBody>
          <a:bodyPr>
            <a:normAutofit fontScale="32500" lnSpcReduction="20000"/>
          </a:bodyPr>
          <a:lstStyle/>
          <a:p>
            <a:pPr algn="just"/>
            <a:r>
              <a:rPr lang="en-US" sz="7400" dirty="0" smtClean="0">
                <a:latin typeface="Times New Roman" pitchFamily="18" charset="0"/>
                <a:cs typeface="Times New Roman" pitchFamily="18" charset="0"/>
              </a:rPr>
              <a:t>In conclusion, the project "AUTONOMOUS GARBAGE CART" prototype </a:t>
            </a:r>
          </a:p>
          <a:p>
            <a:pPr algn="just"/>
            <a:r>
              <a:rPr lang="en-US" sz="7400" dirty="0" smtClean="0">
                <a:latin typeface="Times New Roman" pitchFamily="18" charset="0"/>
                <a:cs typeface="Times New Roman" pitchFamily="18" charset="0"/>
              </a:rPr>
              <a:t>represent a significant milestone in the pursuit of innovative solutions for urban </a:t>
            </a:r>
          </a:p>
          <a:p>
            <a:pPr algn="just"/>
            <a:r>
              <a:rPr lang="en-US" sz="7400" dirty="0" smtClean="0">
                <a:latin typeface="Times New Roman" pitchFamily="18" charset="0"/>
                <a:cs typeface="Times New Roman" pitchFamily="18" charset="0"/>
              </a:rPr>
              <a:t>waste management. Through the successful demonstration of basic </a:t>
            </a:r>
          </a:p>
          <a:p>
            <a:pPr algn="just"/>
            <a:r>
              <a:rPr lang="en-US" sz="7400" dirty="0" smtClean="0">
                <a:latin typeface="Times New Roman" pitchFamily="18" charset="0"/>
                <a:cs typeface="Times New Roman" pitchFamily="18" charset="0"/>
              </a:rPr>
              <a:t>functionalities, including obstacle detection, navigation, and waste collection, the </a:t>
            </a:r>
          </a:p>
          <a:p>
            <a:pPr algn="just"/>
            <a:r>
              <a:rPr lang="en-US" sz="7400" dirty="0" smtClean="0">
                <a:latin typeface="Times New Roman" pitchFamily="18" charset="0"/>
                <a:cs typeface="Times New Roman" pitchFamily="18" charset="0"/>
              </a:rPr>
              <a:t>prototype showcases the potential of autonomous technology to revolutionize </a:t>
            </a:r>
          </a:p>
          <a:p>
            <a:pPr algn="just"/>
            <a:r>
              <a:rPr lang="en-US" sz="7400" dirty="0" smtClean="0">
                <a:latin typeface="Times New Roman" pitchFamily="18" charset="0"/>
                <a:cs typeface="Times New Roman" pitchFamily="18" charset="0"/>
              </a:rPr>
              <a:t>traditional waste collection processes. While the prototype's capabilities are </a:t>
            </a:r>
          </a:p>
          <a:p>
            <a:pPr algn="just"/>
            <a:r>
              <a:rPr lang="en-US" sz="7400" dirty="0" smtClean="0">
                <a:latin typeface="Times New Roman" pitchFamily="18" charset="0"/>
                <a:cs typeface="Times New Roman" pitchFamily="18" charset="0"/>
              </a:rPr>
              <a:t>currently limited, its successful performance validates the feasibility of the </a:t>
            </a:r>
          </a:p>
          <a:p>
            <a:pPr algn="just"/>
            <a:r>
              <a:rPr lang="en-US" sz="7400" dirty="0" smtClean="0">
                <a:latin typeface="Times New Roman" pitchFamily="18" charset="0"/>
                <a:cs typeface="Times New Roman" pitchFamily="18" charset="0"/>
              </a:rPr>
              <a:t>concept and highlights areas for further refinement and enhancement</a:t>
            </a:r>
            <a:r>
              <a:rPr lang="en-US" dirty="0" smtClean="0"/>
              <a:t>. </a:t>
            </a:r>
            <a:endParaRPr lang="en-US" dirty="0"/>
          </a:p>
        </p:txBody>
      </p:sp>
      <p:sp>
        <p:nvSpPr>
          <p:cNvPr id="5" name="Footer Placeholder 4"/>
          <p:cNvSpPr>
            <a:spLocks noGrp="1"/>
          </p:cNvSpPr>
          <p:nvPr>
            <p:ph type="ftr" sz="quarter" idx="11"/>
          </p:nvPr>
        </p:nvSpPr>
        <p:spPr/>
        <p:txBody>
          <a:bodyPr/>
          <a:lstStyle/>
          <a:p>
            <a:r>
              <a:rPr lang="en-US" smtClean="0"/>
              <a:t>DEPARTMENT OF COMPUTER SCIENCE AND ENGINEERING</a:t>
            </a:r>
            <a:endParaRPr lang="en-US"/>
          </a:p>
        </p:txBody>
      </p:sp>
      <p:sp>
        <p:nvSpPr>
          <p:cNvPr id="6" name="Slide Number Placeholder 5"/>
          <p:cNvSpPr>
            <a:spLocks noGrp="1"/>
          </p:cNvSpPr>
          <p:nvPr>
            <p:ph type="sldNum" sz="quarter" idx="12"/>
          </p:nvPr>
        </p:nvSpPr>
        <p:spPr/>
        <p:txBody>
          <a:bodyPr/>
          <a:lstStyle/>
          <a:p>
            <a:fld id="{8A29ED86-9389-4350-837D-ACB3CC37C08A}" type="slidenum">
              <a:rPr lang="en-US" smtClean="0"/>
              <a:pPr/>
              <a:t>9</a:t>
            </a:fld>
            <a:endParaRPr lang="en-US"/>
          </a:p>
        </p:txBody>
      </p:sp>
      <p:cxnSp>
        <p:nvCxnSpPr>
          <p:cNvPr id="9" name="Straight Connector 8"/>
          <p:cNvCxnSpPr/>
          <p:nvPr/>
        </p:nvCxnSpPr>
        <p:spPr>
          <a:xfrm>
            <a:off x="142844" y="857232"/>
            <a:ext cx="8715436" cy="1588"/>
          </a:xfrm>
          <a:prstGeom prst="line">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a:off x="142844" y="6286520"/>
            <a:ext cx="8715436" cy="1588"/>
          </a:xfrm>
          <a:prstGeom prst="line">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924</Words>
  <Application>WPS Presentation</Application>
  <PresentationFormat>On-screen Show (4:3)</PresentationFormat>
  <Paragraphs>87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ABSTRACT</vt:lpstr>
      <vt:lpstr>EXISTING SYSTEM</vt:lpstr>
      <vt:lpstr>PROPOSED SYSTEM</vt:lpstr>
      <vt:lpstr>SYSTEM ARCHITECTURE</vt:lpstr>
      <vt:lpstr>DEVELOPMENT ENVIRONMENT </vt:lpstr>
      <vt:lpstr>COMPONENTS USED</vt:lpstr>
      <vt:lpstr>FINAL OUTPUT</vt:lpstr>
      <vt:lpstr>CONCLUSION</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VIJAY M</dc:creator>
  <cp:lastModifiedBy>VIJAY M</cp:lastModifiedBy>
  <cp:revision>16</cp:revision>
  <dcterms:created xsi:type="dcterms:W3CDTF">2024-05-19T15:08:00Z</dcterms:created>
  <dcterms:modified xsi:type="dcterms:W3CDTF">2024-05-19T18:28:13Z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E5A75815C3AD44FFA9FA6C67981BF537_13</vt:lpwstr>
  </property>
  <property fmtid="{D5CDD505-2E9C-101B-9397-08002B2CF9AE}" pid="3" name="KSOProductBuildVer">
    <vt:lpwstr>1033-12.2.0.16909</vt:lpwstr>
  </property>
</Properties>
</file>