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sldIdLst>
    <p:sldId id="256" r:id="rId5"/>
    <p:sldId id="396" r:id="rId6"/>
    <p:sldId id="397" r:id="rId7"/>
    <p:sldId id="399" r:id="rId8"/>
    <p:sldId id="405" r:id="rId9"/>
    <p:sldId id="404" r:id="rId10"/>
    <p:sldId id="401" r:id="rId11"/>
    <p:sldId id="407" r:id="rId12"/>
    <p:sldId id="402" r:id="rId13"/>
    <p:sldId id="39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64" autoAdjust="0"/>
    <p:restoredTop sz="94660"/>
  </p:normalViewPr>
  <p:slideViewPr>
    <p:cSldViewPr>
      <p:cViewPr varScale="1">
        <p:scale>
          <a:sx n="61" d="100"/>
          <a:sy n="61" d="100"/>
        </p:scale>
        <p:origin x="88" y="1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2BD121-AAFC-4C92-8EA5-2E2AC2163243}" type="datetimeFigureOut">
              <a:rPr lang="en-IN" smtClean="0"/>
              <a:t>30-09-2019</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098397-8F6F-45B4-8909-AFC6033E4D5E}" type="slidenum">
              <a:rPr lang="en-IN" smtClean="0"/>
              <a:t>‹#›</a:t>
            </a:fld>
            <a:endParaRPr lang="en-IN" dirty="0"/>
          </a:p>
        </p:txBody>
      </p:sp>
    </p:spTree>
    <p:extLst>
      <p:ext uri="{BB962C8B-B14F-4D97-AF65-F5344CB8AC3E}">
        <p14:creationId xmlns:p14="http://schemas.microsoft.com/office/powerpoint/2010/main" val="382361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70506-4240-4F71-9FC4-E0D4418ED4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0D8FA45-0D9A-4ED9-BB6C-835D18EFBD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9EAD6C2-AA4D-43D0-A609-722CB4960875}"/>
              </a:ext>
            </a:extLst>
          </p:cNvPr>
          <p:cNvSpPr>
            <a:spLocks noGrp="1"/>
          </p:cNvSpPr>
          <p:nvPr>
            <p:ph type="dt" sz="half" idx="10"/>
          </p:nvPr>
        </p:nvSpPr>
        <p:spPr/>
        <p:txBody>
          <a:bodyPr/>
          <a:lstStyle/>
          <a:p>
            <a:fld id="{A5418D04-38B7-44AB-8A5C-78F4D13CA9CB}" type="datetimeFigureOut">
              <a:rPr lang="en-IN" smtClean="0"/>
              <a:t>30-09-2019</a:t>
            </a:fld>
            <a:endParaRPr lang="en-IN" dirty="0"/>
          </a:p>
        </p:txBody>
      </p:sp>
      <p:sp>
        <p:nvSpPr>
          <p:cNvPr id="5" name="Footer Placeholder 4">
            <a:extLst>
              <a:ext uri="{FF2B5EF4-FFF2-40B4-BE49-F238E27FC236}">
                <a16:creationId xmlns:a16="http://schemas.microsoft.com/office/drawing/2014/main" id="{8D28CA0F-44A1-45A7-8AF2-B3F99CE20E0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6CA0137-3C87-4AAB-827F-424556D57282}"/>
              </a:ext>
            </a:extLst>
          </p:cNvPr>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142111468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4637D-CAEA-4B6F-90E2-12D1E8C9E9B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0D5722-4DC6-484C-B1AA-F978CC1D41D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43342D-859C-4EB5-89EB-2B26456B29BD}"/>
              </a:ext>
            </a:extLst>
          </p:cNvPr>
          <p:cNvSpPr>
            <a:spLocks noGrp="1"/>
          </p:cNvSpPr>
          <p:nvPr>
            <p:ph type="dt" sz="half" idx="10"/>
          </p:nvPr>
        </p:nvSpPr>
        <p:spPr/>
        <p:txBody>
          <a:bodyPr/>
          <a:lstStyle/>
          <a:p>
            <a:fld id="{A5418D04-38B7-44AB-8A5C-78F4D13CA9CB}" type="datetimeFigureOut">
              <a:rPr lang="en-IN" smtClean="0"/>
              <a:t>30-09-2019</a:t>
            </a:fld>
            <a:endParaRPr lang="en-IN" dirty="0"/>
          </a:p>
        </p:txBody>
      </p:sp>
      <p:sp>
        <p:nvSpPr>
          <p:cNvPr id="5" name="Footer Placeholder 4">
            <a:extLst>
              <a:ext uri="{FF2B5EF4-FFF2-40B4-BE49-F238E27FC236}">
                <a16:creationId xmlns:a16="http://schemas.microsoft.com/office/drawing/2014/main" id="{0B44C380-2D2B-49D1-8FD7-F2E25146B2B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618135E-AEF2-404A-BC09-651AFADD8711}"/>
              </a:ext>
            </a:extLst>
          </p:cNvPr>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387261697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8EEF14-B50A-4507-89FA-F02BD3BAFD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912525-F026-46A7-A7FE-C8BC7C0D690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F72F82-DBC8-49C8-9ACB-057AC9B00BFE}"/>
              </a:ext>
            </a:extLst>
          </p:cNvPr>
          <p:cNvSpPr>
            <a:spLocks noGrp="1"/>
          </p:cNvSpPr>
          <p:nvPr>
            <p:ph type="dt" sz="half" idx="10"/>
          </p:nvPr>
        </p:nvSpPr>
        <p:spPr/>
        <p:txBody>
          <a:bodyPr/>
          <a:lstStyle/>
          <a:p>
            <a:fld id="{A5418D04-38B7-44AB-8A5C-78F4D13CA9CB}" type="datetimeFigureOut">
              <a:rPr lang="en-IN" smtClean="0"/>
              <a:t>30-09-2019</a:t>
            </a:fld>
            <a:endParaRPr lang="en-IN" dirty="0"/>
          </a:p>
        </p:txBody>
      </p:sp>
      <p:sp>
        <p:nvSpPr>
          <p:cNvPr id="5" name="Footer Placeholder 4">
            <a:extLst>
              <a:ext uri="{FF2B5EF4-FFF2-40B4-BE49-F238E27FC236}">
                <a16:creationId xmlns:a16="http://schemas.microsoft.com/office/drawing/2014/main" id="{76C60BF1-0824-4AF0-8822-5EAE5B691D5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2B8993E-0441-4949-A6D5-F40A2E14F6E9}"/>
              </a:ext>
            </a:extLst>
          </p:cNvPr>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380781954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E7CDE-ED3C-4D36-B57D-D50BA61E53CA}"/>
              </a:ext>
            </a:extLst>
          </p:cNvPr>
          <p:cNvSpPr>
            <a:spLocks noGrp="1"/>
          </p:cNvSpPr>
          <p:nvPr>
            <p:ph type="title"/>
          </p:nvPr>
        </p:nvSpPr>
        <p:spPr/>
        <p:txBody>
          <a:body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81657D2E-5754-4C08-BFB6-7141ACA3DBE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066273-6D74-4C7E-87AA-994A8BD5EA09}"/>
              </a:ext>
            </a:extLst>
          </p:cNvPr>
          <p:cNvSpPr>
            <a:spLocks noGrp="1"/>
          </p:cNvSpPr>
          <p:nvPr>
            <p:ph type="dt" sz="half" idx="10"/>
          </p:nvPr>
        </p:nvSpPr>
        <p:spPr/>
        <p:txBody>
          <a:bodyPr/>
          <a:lstStyle/>
          <a:p>
            <a:fld id="{A5418D04-38B7-44AB-8A5C-78F4D13CA9CB}" type="datetimeFigureOut">
              <a:rPr lang="en-IN" smtClean="0"/>
              <a:t>30-09-2019</a:t>
            </a:fld>
            <a:endParaRPr lang="en-IN" dirty="0"/>
          </a:p>
        </p:txBody>
      </p:sp>
      <p:sp>
        <p:nvSpPr>
          <p:cNvPr id="5" name="Footer Placeholder 4">
            <a:extLst>
              <a:ext uri="{FF2B5EF4-FFF2-40B4-BE49-F238E27FC236}">
                <a16:creationId xmlns:a16="http://schemas.microsoft.com/office/drawing/2014/main" id="{359AB096-667D-42B0-B63B-F920CC3D68A1}"/>
              </a:ext>
            </a:extLst>
          </p:cNvPr>
          <p:cNvSpPr>
            <a:spLocks noGrp="1"/>
          </p:cNvSpPr>
          <p:nvPr>
            <p:ph type="ftr" sz="quarter" idx="11"/>
          </p:nvPr>
        </p:nvSpPr>
        <p:spPr/>
        <p:txBody>
          <a:bodyPr/>
          <a:lstStyle/>
          <a:p>
            <a:r>
              <a:rPr lang="en-US" dirty="0"/>
              <a:t>Dept. of CSE</a:t>
            </a:r>
            <a:endParaRPr lang="en-IN" dirty="0"/>
          </a:p>
        </p:txBody>
      </p:sp>
      <p:sp>
        <p:nvSpPr>
          <p:cNvPr id="6" name="Slide Number Placeholder 5">
            <a:extLst>
              <a:ext uri="{FF2B5EF4-FFF2-40B4-BE49-F238E27FC236}">
                <a16:creationId xmlns:a16="http://schemas.microsoft.com/office/drawing/2014/main" id="{50FC7F5D-022F-4B98-968A-4E0F8D94EC48}"/>
              </a:ext>
            </a:extLst>
          </p:cNvPr>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74165820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CF14C-9892-4771-AC0F-83CD587AFE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06B9DF8-B33A-4FBD-A6E9-AB3ABB8F02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9934660-0F07-48D8-96EE-52F2E82088E1}"/>
              </a:ext>
            </a:extLst>
          </p:cNvPr>
          <p:cNvSpPr>
            <a:spLocks noGrp="1"/>
          </p:cNvSpPr>
          <p:nvPr>
            <p:ph type="dt" sz="half" idx="10"/>
          </p:nvPr>
        </p:nvSpPr>
        <p:spPr/>
        <p:txBody>
          <a:bodyPr/>
          <a:lstStyle/>
          <a:p>
            <a:fld id="{A5418D04-38B7-44AB-8A5C-78F4D13CA9CB}" type="datetimeFigureOut">
              <a:rPr lang="en-IN" smtClean="0"/>
              <a:t>30-09-2019</a:t>
            </a:fld>
            <a:endParaRPr lang="en-IN" dirty="0"/>
          </a:p>
        </p:txBody>
      </p:sp>
      <p:sp>
        <p:nvSpPr>
          <p:cNvPr id="5" name="Footer Placeholder 4">
            <a:extLst>
              <a:ext uri="{FF2B5EF4-FFF2-40B4-BE49-F238E27FC236}">
                <a16:creationId xmlns:a16="http://schemas.microsoft.com/office/drawing/2014/main" id="{B22B3162-04FB-47B0-A274-FC6309FBAEE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97D84DB-C569-43D3-8F65-C1F24D6A6B9E}"/>
              </a:ext>
            </a:extLst>
          </p:cNvPr>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72677660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04A9E-9511-42AE-BF06-CACE753437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DC96E2-A802-4805-A880-0DD37CFF784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8BCA715-597C-4301-8736-3171CE83660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04A7F48-A405-47B2-BB9C-5B8BAB4A106A}"/>
              </a:ext>
            </a:extLst>
          </p:cNvPr>
          <p:cNvSpPr>
            <a:spLocks noGrp="1"/>
          </p:cNvSpPr>
          <p:nvPr>
            <p:ph type="dt" sz="half" idx="10"/>
          </p:nvPr>
        </p:nvSpPr>
        <p:spPr/>
        <p:txBody>
          <a:bodyPr/>
          <a:lstStyle/>
          <a:p>
            <a:fld id="{A5418D04-38B7-44AB-8A5C-78F4D13CA9CB}" type="datetimeFigureOut">
              <a:rPr lang="en-IN" smtClean="0"/>
              <a:t>30-09-2019</a:t>
            </a:fld>
            <a:endParaRPr lang="en-IN" dirty="0"/>
          </a:p>
        </p:txBody>
      </p:sp>
      <p:sp>
        <p:nvSpPr>
          <p:cNvPr id="6" name="Footer Placeholder 5">
            <a:extLst>
              <a:ext uri="{FF2B5EF4-FFF2-40B4-BE49-F238E27FC236}">
                <a16:creationId xmlns:a16="http://schemas.microsoft.com/office/drawing/2014/main" id="{1951BFE5-205E-4A22-A1AD-50C378760B0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0EC0F4A-2375-4721-B68E-6031B5B54E9F}"/>
              </a:ext>
            </a:extLst>
          </p:cNvPr>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414866240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0B285-5827-47D1-BA8A-6326F023261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3C6E4D-3E17-4EAD-BB9D-37B536A8AF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DD35045-1102-459F-A91A-2E671D00962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3CED417-AF0F-4159-8F7D-4910680A8D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8CE747C-BFC1-424D-9AE8-D773073E6E1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07729F4-3E90-4272-AE31-0E4D6E16B92A}"/>
              </a:ext>
            </a:extLst>
          </p:cNvPr>
          <p:cNvSpPr>
            <a:spLocks noGrp="1"/>
          </p:cNvSpPr>
          <p:nvPr>
            <p:ph type="dt" sz="half" idx="10"/>
          </p:nvPr>
        </p:nvSpPr>
        <p:spPr/>
        <p:txBody>
          <a:bodyPr/>
          <a:lstStyle/>
          <a:p>
            <a:fld id="{A5418D04-38B7-44AB-8A5C-78F4D13CA9CB}" type="datetimeFigureOut">
              <a:rPr lang="en-IN" smtClean="0"/>
              <a:t>30-09-2019</a:t>
            </a:fld>
            <a:endParaRPr lang="en-IN" dirty="0"/>
          </a:p>
        </p:txBody>
      </p:sp>
      <p:sp>
        <p:nvSpPr>
          <p:cNvPr id="8" name="Footer Placeholder 7">
            <a:extLst>
              <a:ext uri="{FF2B5EF4-FFF2-40B4-BE49-F238E27FC236}">
                <a16:creationId xmlns:a16="http://schemas.microsoft.com/office/drawing/2014/main" id="{AC35B40E-97B4-4EEC-93FA-BB3160DE7698}"/>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4E9F24C7-4CB3-441A-BAB9-AC0C3F7979B2}"/>
              </a:ext>
            </a:extLst>
          </p:cNvPr>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15777435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7F957-EFF8-4502-97EB-4733570E1E9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6EBAAB-25D9-4A98-BCAD-C84F2601C672}"/>
              </a:ext>
            </a:extLst>
          </p:cNvPr>
          <p:cNvSpPr>
            <a:spLocks noGrp="1"/>
          </p:cNvSpPr>
          <p:nvPr>
            <p:ph type="dt" sz="half" idx="10"/>
          </p:nvPr>
        </p:nvSpPr>
        <p:spPr/>
        <p:txBody>
          <a:bodyPr/>
          <a:lstStyle/>
          <a:p>
            <a:fld id="{A5418D04-38B7-44AB-8A5C-78F4D13CA9CB}" type="datetimeFigureOut">
              <a:rPr lang="en-IN" smtClean="0"/>
              <a:t>30-09-2019</a:t>
            </a:fld>
            <a:endParaRPr lang="en-IN" dirty="0"/>
          </a:p>
        </p:txBody>
      </p:sp>
      <p:sp>
        <p:nvSpPr>
          <p:cNvPr id="4" name="Footer Placeholder 3">
            <a:extLst>
              <a:ext uri="{FF2B5EF4-FFF2-40B4-BE49-F238E27FC236}">
                <a16:creationId xmlns:a16="http://schemas.microsoft.com/office/drawing/2014/main" id="{4433269F-4F39-478E-A7E9-F1569D9CBEA8}"/>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B4508C5F-EF76-4012-8795-C7B3DEA04A87}"/>
              </a:ext>
            </a:extLst>
          </p:cNvPr>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32528200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24080D-8F73-453C-A470-103ACA511F77}"/>
              </a:ext>
            </a:extLst>
          </p:cNvPr>
          <p:cNvSpPr>
            <a:spLocks noGrp="1"/>
          </p:cNvSpPr>
          <p:nvPr>
            <p:ph type="dt" sz="half" idx="10"/>
          </p:nvPr>
        </p:nvSpPr>
        <p:spPr/>
        <p:txBody>
          <a:bodyPr/>
          <a:lstStyle/>
          <a:p>
            <a:fld id="{A5418D04-38B7-44AB-8A5C-78F4D13CA9CB}" type="datetimeFigureOut">
              <a:rPr lang="en-IN" smtClean="0"/>
              <a:t>30-09-2019</a:t>
            </a:fld>
            <a:endParaRPr lang="en-IN" dirty="0"/>
          </a:p>
        </p:txBody>
      </p:sp>
      <p:sp>
        <p:nvSpPr>
          <p:cNvPr id="3" name="Footer Placeholder 2">
            <a:extLst>
              <a:ext uri="{FF2B5EF4-FFF2-40B4-BE49-F238E27FC236}">
                <a16:creationId xmlns:a16="http://schemas.microsoft.com/office/drawing/2014/main" id="{89777BB8-FE53-4033-BC12-EC4947E962B5}"/>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ED962D54-875F-41DC-A5E6-53312772EF1D}"/>
              </a:ext>
            </a:extLst>
          </p:cNvPr>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172893513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C3D9E-B7AA-46F5-A19A-E444BCC027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DFA239E-5B8B-4AB5-BC71-DBAE4F365C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649518-CC57-486C-B3A5-F7935E197D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A90DD69-4854-4F5F-93CD-9A2BDBBA04F2}"/>
              </a:ext>
            </a:extLst>
          </p:cNvPr>
          <p:cNvSpPr>
            <a:spLocks noGrp="1"/>
          </p:cNvSpPr>
          <p:nvPr>
            <p:ph type="dt" sz="half" idx="10"/>
          </p:nvPr>
        </p:nvSpPr>
        <p:spPr/>
        <p:txBody>
          <a:bodyPr/>
          <a:lstStyle/>
          <a:p>
            <a:fld id="{A5418D04-38B7-44AB-8A5C-78F4D13CA9CB}" type="datetimeFigureOut">
              <a:rPr lang="en-IN" smtClean="0"/>
              <a:t>30-09-2019</a:t>
            </a:fld>
            <a:endParaRPr lang="en-IN" dirty="0"/>
          </a:p>
        </p:txBody>
      </p:sp>
      <p:sp>
        <p:nvSpPr>
          <p:cNvPr id="6" name="Footer Placeholder 5">
            <a:extLst>
              <a:ext uri="{FF2B5EF4-FFF2-40B4-BE49-F238E27FC236}">
                <a16:creationId xmlns:a16="http://schemas.microsoft.com/office/drawing/2014/main" id="{FE3A1447-1EEC-47FD-BBDC-93B9D8BF595E}"/>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7049450-0AD6-4CB6-85DC-412F70B48C59}"/>
              </a:ext>
            </a:extLst>
          </p:cNvPr>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170159340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059AC-4023-42D1-B471-D71BE4B2C2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E4F42F4-D7D9-4EE1-8B5D-DAAE95004C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6877E2A1-C8F1-4E17-A93F-E9397A8E91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E392E40-3FA8-4D26-95A8-045CC4A5810D}"/>
              </a:ext>
            </a:extLst>
          </p:cNvPr>
          <p:cNvSpPr>
            <a:spLocks noGrp="1"/>
          </p:cNvSpPr>
          <p:nvPr>
            <p:ph type="dt" sz="half" idx="10"/>
          </p:nvPr>
        </p:nvSpPr>
        <p:spPr/>
        <p:txBody>
          <a:bodyPr/>
          <a:lstStyle/>
          <a:p>
            <a:fld id="{A5418D04-38B7-44AB-8A5C-78F4D13CA9CB}" type="datetimeFigureOut">
              <a:rPr lang="en-IN" smtClean="0"/>
              <a:t>30-09-2019</a:t>
            </a:fld>
            <a:endParaRPr lang="en-IN" dirty="0"/>
          </a:p>
        </p:txBody>
      </p:sp>
      <p:sp>
        <p:nvSpPr>
          <p:cNvPr id="6" name="Footer Placeholder 5">
            <a:extLst>
              <a:ext uri="{FF2B5EF4-FFF2-40B4-BE49-F238E27FC236}">
                <a16:creationId xmlns:a16="http://schemas.microsoft.com/office/drawing/2014/main" id="{6DE112ED-4CFB-4D2D-A0B8-11BB3F473DE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5699D7D-CE56-4FA3-B708-77C1A63C2962}"/>
              </a:ext>
            </a:extLst>
          </p:cNvPr>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80482924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21BB3E-E7EB-4978-BE77-1B8B509323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3012AF75-E4F6-4B5A-9044-36F26E59AB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07D72B-02B8-4B17-9908-A46D786E7F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418D04-38B7-44AB-8A5C-78F4D13CA9CB}" type="datetimeFigureOut">
              <a:rPr lang="en-IN" smtClean="0"/>
              <a:t>30-09-2019</a:t>
            </a:fld>
            <a:endParaRPr lang="en-IN" dirty="0"/>
          </a:p>
        </p:txBody>
      </p:sp>
      <p:sp>
        <p:nvSpPr>
          <p:cNvPr id="5" name="Footer Placeholder 4">
            <a:extLst>
              <a:ext uri="{FF2B5EF4-FFF2-40B4-BE49-F238E27FC236}">
                <a16:creationId xmlns:a16="http://schemas.microsoft.com/office/drawing/2014/main" id="{4F20248C-6B04-4FAD-BBC7-9A06E3FB18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2C9B66EA-3673-419C-8C7D-0A75EBED7F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B7A5E6-9A9D-4A20-AC62-575BF797326D}" type="slidenum">
              <a:rPr lang="en-IN" smtClean="0"/>
              <a:t>‹#›</a:t>
            </a:fld>
            <a:endParaRPr lang="en-IN" dirty="0"/>
          </a:p>
        </p:txBody>
      </p:sp>
      <p:pic>
        <p:nvPicPr>
          <p:cNvPr id="7" name="Picture 6">
            <a:extLst>
              <a:ext uri="{FF2B5EF4-FFF2-40B4-BE49-F238E27FC236}">
                <a16:creationId xmlns:a16="http://schemas.microsoft.com/office/drawing/2014/main" id="{83671B77-BE9D-439C-96EA-06BA171E3D57}"/>
              </a:ext>
            </a:extLst>
          </p:cNvPr>
          <p:cNvPicPr>
            <a:picLocks noChangeAspect="1"/>
          </p:cNvPicPr>
          <p:nvPr userDrawn="1"/>
        </p:nvPicPr>
        <p:blipFill rotWithShape="1">
          <a:blip r:embed="rId13" cstate="screen">
            <a:extLst>
              <a:ext uri="{28A0092B-C50C-407E-A947-70E740481C1C}">
                <a14:useLocalDpi xmlns:a14="http://schemas.microsoft.com/office/drawing/2010/main"/>
              </a:ext>
            </a:extLst>
          </a:blip>
          <a:srcRect/>
          <a:stretch/>
        </p:blipFill>
        <p:spPr>
          <a:xfrm>
            <a:off x="0" y="6049583"/>
            <a:ext cx="12192000" cy="808416"/>
          </a:xfrm>
          <a:prstGeom prst="rect">
            <a:avLst/>
          </a:prstGeom>
        </p:spPr>
      </p:pic>
      <p:sp>
        <p:nvSpPr>
          <p:cNvPr id="9" name="Footer Placeholder 4">
            <a:extLst>
              <a:ext uri="{FF2B5EF4-FFF2-40B4-BE49-F238E27FC236}">
                <a16:creationId xmlns:a16="http://schemas.microsoft.com/office/drawing/2014/main" id="{9DBC8529-FF67-4629-82C6-34B752C01881}"/>
              </a:ext>
            </a:extLst>
          </p:cNvPr>
          <p:cNvSpPr txBox="1">
            <a:spLocks/>
          </p:cNvSpPr>
          <p:nvPr userDrawn="1"/>
        </p:nvSpPr>
        <p:spPr>
          <a:xfrm>
            <a:off x="4038600" y="6356350"/>
            <a:ext cx="411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lumMod val="65000"/>
                  </a:schemeClr>
                </a:solidFill>
              </a:rPr>
              <a:t>Dept. of Computer Science Engineering</a:t>
            </a:r>
            <a:endParaRPr lang="en-IN" sz="1400" dirty="0">
              <a:solidFill>
                <a:schemeClr val="bg1">
                  <a:lumMod val="65000"/>
                </a:schemeClr>
              </a:solidFill>
            </a:endParaRPr>
          </a:p>
        </p:txBody>
      </p:sp>
    </p:spTree>
    <p:extLst>
      <p:ext uri="{BB962C8B-B14F-4D97-AF65-F5344CB8AC3E}">
        <p14:creationId xmlns:p14="http://schemas.microsoft.com/office/powerpoint/2010/main" val="3752014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xStyles>
    <p:titleStyle>
      <a:lvl1pPr algn="l" defTabSz="914400" rtl="0" eaLnBrk="1" latinLnBrk="0" hangingPunct="1">
        <a:lnSpc>
          <a:spcPct val="90000"/>
        </a:lnSpc>
        <a:spcBef>
          <a:spcPct val="0"/>
        </a:spcBef>
        <a:buNone/>
        <a:defRPr sz="4400" b="1" kern="1200">
          <a:solidFill>
            <a:srgbClr val="C00000"/>
          </a:solidFill>
          <a:latin typeface="Arial Narrow" panose="020B0606020202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inbo.carto.com/u/lifewatch/dataset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findingnature.co.uk/air-pollution-affects-birds/" TargetMode="External"/><Relationship Id="rId2" Type="http://schemas.openxmlformats.org/officeDocument/2006/relationships/hyperlink" Target="https://drive.google.com/file/d/0ByqooCIGbyKiYXcxbmpKdWJiVWs/view" TargetMode="External"/><Relationship Id="rId1" Type="http://schemas.openxmlformats.org/officeDocument/2006/relationships/slideLayout" Target="../slideLayouts/slideLayout2.xml"/><Relationship Id="rId4" Type="http://schemas.openxmlformats.org/officeDocument/2006/relationships/hyperlink" Target="https://www.sciencedaily.com/releases/2019/03/190305083638.h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F4466F-F0F1-46B3-9F7D-A8614976D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Rectangle 24">
            <a:extLst>
              <a:ext uri="{FF2B5EF4-FFF2-40B4-BE49-F238E27FC236}">
                <a16:creationId xmlns:a16="http://schemas.microsoft.com/office/drawing/2014/main" id="{ED49FE6D-E54D-4A15-9572-966ED42F8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4251489"/>
            <a:ext cx="12188824" cy="2077327"/>
          </a:xfrm>
          <a:prstGeom prst="rect">
            <a:avLst/>
          </a:prstGeom>
          <a:solidFill>
            <a:schemeClr val="bg2">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64EB14-9F93-40B7-B77A-79B13E7FC457}"/>
              </a:ext>
            </a:extLst>
          </p:cNvPr>
          <p:cNvSpPr>
            <a:spLocks noGrp="1"/>
          </p:cNvSpPr>
          <p:nvPr>
            <p:ph type="ctrTitle"/>
          </p:nvPr>
        </p:nvSpPr>
        <p:spPr>
          <a:xfrm>
            <a:off x="630688" y="4350775"/>
            <a:ext cx="10918056" cy="715739"/>
          </a:xfrm>
        </p:spPr>
        <p:txBody>
          <a:bodyPr>
            <a:normAutofit fontScale="90000"/>
          </a:bodyPr>
          <a:lstStyle/>
          <a:p>
            <a:r>
              <a:rPr lang="en-US" sz="4800" dirty="0">
                <a:latin typeface="Times New Roman" panose="02020603050405020304" pitchFamily="18" charset="0"/>
                <a:cs typeface="Times New Roman" panose="02020603050405020304" pitchFamily="18" charset="0"/>
              </a:rPr>
              <a:t>PREDICTING B</a:t>
            </a:r>
            <a:r>
              <a:rPr lang="en-IN" sz="4800" dirty="0">
                <a:latin typeface="Times New Roman" panose="02020603050405020304" pitchFamily="18" charset="0"/>
                <a:cs typeface="Times New Roman" panose="02020603050405020304" pitchFamily="18" charset="0"/>
              </a:rPr>
              <a:t>IRD MIGRATION</a:t>
            </a:r>
          </a:p>
        </p:txBody>
      </p:sp>
      <p:sp>
        <p:nvSpPr>
          <p:cNvPr id="3" name="Subtitle 2">
            <a:extLst>
              <a:ext uri="{FF2B5EF4-FFF2-40B4-BE49-F238E27FC236}">
                <a16:creationId xmlns:a16="http://schemas.microsoft.com/office/drawing/2014/main" id="{3870459E-FA04-4430-91A4-2D0303B4CCB0}"/>
              </a:ext>
            </a:extLst>
          </p:cNvPr>
          <p:cNvSpPr>
            <a:spLocks noGrp="1"/>
          </p:cNvSpPr>
          <p:nvPr>
            <p:ph type="subTitle" idx="1"/>
          </p:nvPr>
        </p:nvSpPr>
        <p:spPr>
          <a:xfrm>
            <a:off x="630688" y="5173373"/>
            <a:ext cx="10918056" cy="1046452"/>
          </a:xfrm>
        </p:spPr>
        <p:txBody>
          <a:bodyPr>
            <a:normAutofit lnSpcReduction="10000"/>
          </a:bodyPr>
          <a:lstStyle/>
          <a:p>
            <a:r>
              <a:rPr lang="en-IN" sz="1800" b="1" dirty="0">
                <a:latin typeface="Lato" panose="020F0502020204030203" pitchFamily="34" charset="0"/>
              </a:rPr>
              <a:t>Adarsh Raghav, Chinta Shrihan, Jarvis Prem Raj, Arnav Malhotra</a:t>
            </a:r>
          </a:p>
          <a:p>
            <a:r>
              <a:rPr lang="en-IN" sz="1800" dirty="0">
                <a:latin typeface="Lato" panose="020F0502020204030203" pitchFamily="34" charset="0"/>
              </a:rPr>
              <a:t>E19CSE063, E19CSE026, E19CSE425, E19CSE143</a:t>
            </a:r>
          </a:p>
          <a:p>
            <a:r>
              <a:rPr lang="en-IN" sz="1800" dirty="0">
                <a:latin typeface="Lato" panose="020F0502020204030203" pitchFamily="34" charset="0"/>
              </a:rPr>
              <a:t>Batch 13</a:t>
            </a:r>
          </a:p>
        </p:txBody>
      </p:sp>
      <p:cxnSp>
        <p:nvCxnSpPr>
          <p:cNvPr id="30" name="Straight Connector 26">
            <a:extLst>
              <a:ext uri="{FF2B5EF4-FFF2-40B4-BE49-F238E27FC236}">
                <a16:creationId xmlns:a16="http://schemas.microsoft.com/office/drawing/2014/main" id="{EAFC8083-BBFA-464C-A805-4E844F66B2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4126832"/>
            <a:ext cx="12188824" cy="0"/>
          </a:xfrm>
          <a:prstGeom prst="line">
            <a:avLst/>
          </a:prstGeom>
          <a:ln w="50800">
            <a:solidFill>
              <a:schemeClr val="bg2">
                <a:alpha val="9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C752BC6-CDD2-4020-8DCF-B5E813CD3A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448927"/>
            <a:ext cx="12188824" cy="0"/>
          </a:xfrm>
          <a:prstGeom prst="line">
            <a:avLst/>
          </a:prstGeom>
          <a:ln w="50800">
            <a:solidFill>
              <a:schemeClr val="bg2">
                <a:alpha val="90000"/>
              </a:schemeClr>
            </a:solidFill>
          </a:ln>
        </p:spPr>
        <p:style>
          <a:lnRef idx="1">
            <a:schemeClr val="accent1"/>
          </a:lnRef>
          <a:fillRef idx="0">
            <a:schemeClr val="accent1"/>
          </a:fillRef>
          <a:effectRef idx="0">
            <a:schemeClr val="accent1"/>
          </a:effectRef>
          <a:fontRef idx="minor">
            <a:schemeClr val="tx1"/>
          </a:fontRef>
        </p:style>
      </p:cxnSp>
      <p:pic>
        <p:nvPicPr>
          <p:cNvPr id="14" name="Picture 13" descr="A close up of a sign&#10;&#10;Description automatically generated">
            <a:extLst>
              <a:ext uri="{FF2B5EF4-FFF2-40B4-BE49-F238E27FC236}">
                <a16:creationId xmlns:a16="http://schemas.microsoft.com/office/drawing/2014/main" id="{C1B55AFB-7B83-47BD-85D2-B30CE0EDB0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743" y="153390"/>
            <a:ext cx="2249712" cy="751588"/>
          </a:xfrm>
          <a:prstGeom prst="rect">
            <a:avLst/>
          </a:prstGeom>
        </p:spPr>
      </p:pic>
    </p:spTree>
    <p:extLst>
      <p:ext uri="{BB962C8B-B14F-4D97-AF65-F5344CB8AC3E}">
        <p14:creationId xmlns:p14="http://schemas.microsoft.com/office/powerpoint/2010/main" val="424026029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BF271F-7B56-487E-8F8B-98B2980DC44B}"/>
              </a:ext>
            </a:extLst>
          </p:cNvPr>
          <p:cNvSpPr>
            <a:spLocks noGrp="1"/>
          </p:cNvSpPr>
          <p:nvPr>
            <p:ph type="title"/>
          </p:nvPr>
        </p:nvSpPr>
        <p:spPr>
          <a:xfrm>
            <a:off x="4380588" y="965199"/>
            <a:ext cx="6766078" cy="4927601"/>
          </a:xfrm>
        </p:spPr>
        <p:txBody>
          <a:bodyPr vert="horz" lIns="91440" tIns="45720" rIns="91440" bIns="45720" rtlCol="0" anchor="ctr">
            <a:normAutofit/>
          </a:bodyPr>
          <a:lstStyle/>
          <a:p>
            <a:r>
              <a:rPr lang="en-US" sz="5400" kern="1200" dirty="0">
                <a:solidFill>
                  <a:schemeClr val="tx1">
                    <a:lumMod val="85000"/>
                    <a:lumOff val="15000"/>
                  </a:schemeClr>
                </a:solidFill>
                <a:latin typeface="+mj-lt"/>
                <a:ea typeface="+mj-ea"/>
                <a:cs typeface="+mj-cs"/>
              </a:rPr>
              <a:t>Thank You</a:t>
            </a:r>
          </a:p>
        </p:txBody>
      </p:sp>
      <p:cxnSp>
        <p:nvCxnSpPr>
          <p:cNvPr id="9" name="Straight Connector 8">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384151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A8FD9-C226-4462-8CD0-A73FDCCDDF34}"/>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F75F2307-8255-4576-855D-414B9CE40A00}"/>
              </a:ext>
            </a:extLst>
          </p:cNvPr>
          <p:cNvSpPr>
            <a:spLocks noGrp="1"/>
          </p:cNvSpPr>
          <p:nvPr>
            <p:ph idx="1"/>
          </p:nvPr>
        </p:nvSpPr>
        <p:spPr/>
        <p:txBody>
          <a:bodyPr/>
          <a:lstStyle/>
          <a:p>
            <a:r>
              <a:rPr lang="en-US" dirty="0"/>
              <a:t>Introduction</a:t>
            </a:r>
          </a:p>
          <a:p>
            <a:r>
              <a:rPr lang="en-US" dirty="0"/>
              <a:t>Problem </a:t>
            </a:r>
          </a:p>
          <a:p>
            <a:r>
              <a:rPr lang="en-US" dirty="0"/>
              <a:t>Solution</a:t>
            </a:r>
          </a:p>
          <a:p>
            <a:r>
              <a:rPr lang="en-US" dirty="0"/>
              <a:t>Software Requirements and tech </a:t>
            </a:r>
            <a:r>
              <a:rPr lang="en-US"/>
              <a:t>utlizied</a:t>
            </a:r>
            <a:endParaRPr lang="en-US" dirty="0"/>
          </a:p>
          <a:p>
            <a:endParaRPr lang="en-IN" dirty="0"/>
          </a:p>
        </p:txBody>
      </p:sp>
    </p:spTree>
    <p:extLst>
      <p:ext uri="{BB962C8B-B14F-4D97-AF65-F5344CB8AC3E}">
        <p14:creationId xmlns:p14="http://schemas.microsoft.com/office/powerpoint/2010/main" val="170465749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FDFDC-8E39-4894-B443-3AC55C348756}"/>
              </a:ext>
            </a:extLst>
          </p:cNvPr>
          <p:cNvSpPr>
            <a:spLocks noGrp="1"/>
          </p:cNvSpPr>
          <p:nvPr>
            <p:ph type="title"/>
          </p:nvPr>
        </p:nvSpPr>
        <p:spPr>
          <a:xfrm>
            <a:off x="191344" y="173933"/>
            <a:ext cx="10515600" cy="1022819"/>
          </a:xfrm>
        </p:spPr>
        <p:txBody>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07E3CE3-5FE5-924E-977C-264EF7C33DF7}"/>
              </a:ext>
            </a:extLst>
          </p:cNvPr>
          <p:cNvPicPr>
            <a:picLocks noChangeAspect="1"/>
          </p:cNvPicPr>
          <p:nvPr/>
        </p:nvPicPr>
        <p:blipFill rotWithShape="1">
          <a:blip r:embed="rId2">
            <a:extLst>
              <a:ext uri="{28A0092B-C50C-407E-A947-70E740481C1C}">
                <a14:useLocalDpi xmlns:a14="http://schemas.microsoft.com/office/drawing/2010/main" val="0"/>
              </a:ext>
            </a:extLst>
          </a:blip>
          <a:srcRect b="12201"/>
          <a:stretch/>
        </p:blipFill>
        <p:spPr>
          <a:xfrm>
            <a:off x="6888088" y="0"/>
            <a:ext cx="5303912" cy="6021285"/>
          </a:xfrm>
          <a:prstGeom prst="rect">
            <a:avLst/>
          </a:prstGeom>
        </p:spPr>
      </p:pic>
      <p:sp>
        <p:nvSpPr>
          <p:cNvPr id="4" name="TextBox 3">
            <a:extLst>
              <a:ext uri="{FF2B5EF4-FFF2-40B4-BE49-F238E27FC236}">
                <a16:creationId xmlns:a16="http://schemas.microsoft.com/office/drawing/2014/main" id="{83196285-EDC4-4836-A5E4-DB6EB50EAA04}"/>
              </a:ext>
            </a:extLst>
          </p:cNvPr>
          <p:cNvSpPr txBox="1"/>
          <p:nvPr/>
        </p:nvSpPr>
        <p:spPr>
          <a:xfrm>
            <a:off x="658652" y="1370685"/>
            <a:ext cx="5760640" cy="3970318"/>
          </a:xfrm>
          <a:prstGeom prst="rect">
            <a:avLst/>
          </a:prstGeom>
          <a:noFill/>
        </p:spPr>
        <p:txBody>
          <a:bodyPr wrap="square" rtlCol="0">
            <a:spAutoFit/>
          </a:bodyPr>
          <a:lstStyle/>
          <a:p>
            <a:r>
              <a:rPr lang="en-US" dirty="0"/>
              <a:t>With the help of our knowledge of Python and Machine Learning we will be predicting the migration of birds. Our main objectives would be:</a:t>
            </a:r>
          </a:p>
          <a:p>
            <a:endParaRPr lang="en-US" dirty="0"/>
          </a:p>
          <a:p>
            <a:pPr marL="285750" indent="-285750">
              <a:buFont typeface="Arial" panose="020B0604020202020204" pitchFamily="34" charset="0"/>
              <a:buChar char="•"/>
            </a:pPr>
            <a:r>
              <a:rPr lang="en-US" dirty="0"/>
              <a:t>To predict the location to which a certain species of birds are likely to migrate.</a:t>
            </a:r>
          </a:p>
          <a:p>
            <a:endParaRPr lang="en-US" dirty="0"/>
          </a:p>
          <a:p>
            <a:pPr marL="285750" indent="-285750">
              <a:buFont typeface="Arial" panose="020B0604020202020204" pitchFamily="34" charset="0"/>
              <a:buChar char="•"/>
            </a:pPr>
            <a:r>
              <a:rPr lang="en-US" dirty="0"/>
              <a:t>The time of the year at which it will migrate</a:t>
            </a:r>
          </a:p>
          <a:p>
            <a:endParaRPr lang="en-US" dirty="0"/>
          </a:p>
          <a:p>
            <a:pPr marL="285750" indent="-285750">
              <a:buFont typeface="Arial" panose="020B0604020202020204" pitchFamily="34" charset="0"/>
              <a:buChar char="•"/>
            </a:pPr>
            <a:r>
              <a:rPr lang="en-US" dirty="0"/>
              <a:t>Observe and analyze any changes that have occurred in the past few years.</a:t>
            </a:r>
          </a:p>
          <a:p>
            <a:endParaRPr lang="en-US" dirty="0"/>
          </a:p>
          <a:p>
            <a:pPr marL="285750" indent="-285750">
              <a:buFont typeface="Arial" panose="020B0604020202020204" pitchFamily="34" charset="0"/>
              <a:buChar char="•"/>
            </a:pPr>
            <a:r>
              <a:rPr lang="en-US" dirty="0"/>
              <a:t>Being able to present the trends as well as the changes in a analytical way.</a:t>
            </a:r>
            <a:endParaRPr lang="en-IN" dirty="0"/>
          </a:p>
        </p:txBody>
      </p:sp>
    </p:spTree>
    <p:extLst>
      <p:ext uri="{BB962C8B-B14F-4D97-AF65-F5344CB8AC3E}">
        <p14:creationId xmlns:p14="http://schemas.microsoft.com/office/powerpoint/2010/main" val="9234796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A3485-D931-4BE3-8EC8-DDB8B8DCE544}"/>
              </a:ext>
            </a:extLst>
          </p:cNvPr>
          <p:cNvSpPr>
            <a:spLocks noGrp="1"/>
          </p:cNvSpPr>
          <p:nvPr>
            <p:ph type="title"/>
          </p:nvPr>
        </p:nvSpPr>
        <p:spPr>
          <a:xfrm>
            <a:off x="838200" y="365125"/>
            <a:ext cx="10515600" cy="615603"/>
          </a:xfrm>
        </p:spPr>
        <p:txBody>
          <a:bodyPr>
            <a:normAutofit fontScale="90000"/>
          </a:bodyPr>
          <a:lstStyle/>
          <a:p>
            <a:r>
              <a:rPr lang="en-US" dirty="0"/>
              <a:t>Problem</a:t>
            </a:r>
            <a:endParaRPr lang="en-IN" dirty="0"/>
          </a:p>
        </p:txBody>
      </p:sp>
      <p:sp>
        <p:nvSpPr>
          <p:cNvPr id="3" name="Content Placeholder 2">
            <a:extLst>
              <a:ext uri="{FF2B5EF4-FFF2-40B4-BE49-F238E27FC236}">
                <a16:creationId xmlns:a16="http://schemas.microsoft.com/office/drawing/2014/main" id="{E3EC93D7-A92D-4BE1-9021-02B48C699F18}"/>
              </a:ext>
            </a:extLst>
          </p:cNvPr>
          <p:cNvSpPr>
            <a:spLocks noGrp="1"/>
          </p:cNvSpPr>
          <p:nvPr>
            <p:ph idx="1"/>
          </p:nvPr>
        </p:nvSpPr>
        <p:spPr>
          <a:xfrm>
            <a:off x="838200" y="1124744"/>
            <a:ext cx="10515600" cy="4351338"/>
          </a:xfrm>
        </p:spPr>
        <p:txBody>
          <a:bodyPr/>
          <a:lstStyle/>
          <a:p>
            <a:pPr marL="0" indent="0">
              <a:buNone/>
            </a:pPr>
            <a:r>
              <a:rPr lang="en-IN" b="1" dirty="0">
                <a:solidFill>
                  <a:srgbClr val="212438"/>
                </a:solidFill>
                <a:latin typeface="Quicksand"/>
              </a:rPr>
              <a:t>“Climate change is leading to unpredictable ecosystem disruption for migratory birds” – </a:t>
            </a:r>
            <a:r>
              <a:rPr lang="en-IN" dirty="0">
                <a:solidFill>
                  <a:srgbClr val="212438"/>
                </a:solidFill>
                <a:latin typeface="Quicksand"/>
              </a:rPr>
              <a:t>Science Daily</a:t>
            </a:r>
            <a:endParaRPr lang="en-IN" b="1" dirty="0">
              <a:solidFill>
                <a:srgbClr val="212438"/>
              </a:solidFill>
              <a:latin typeface="Quicksand"/>
            </a:endParaRPr>
          </a:p>
          <a:p>
            <a:pPr>
              <a:buFont typeface="Wingdings" panose="05000000000000000000" pitchFamily="2" charset="2"/>
              <a:buChar char="Ø"/>
            </a:pPr>
            <a:r>
              <a:rPr lang="en-IN" dirty="0">
                <a:solidFill>
                  <a:srgbClr val="212438"/>
                </a:solidFill>
                <a:latin typeface="Quicksand"/>
              </a:rPr>
              <a:t>Our world today revolves around technology, communication, services and various other dependencies. Although these may have impacted our lives to a great extent yet they have taken the toll on nature. This toll is largely shared by birds. </a:t>
            </a:r>
          </a:p>
          <a:p>
            <a:pPr>
              <a:buFont typeface="Wingdings" panose="05000000000000000000" pitchFamily="2" charset="2"/>
              <a:buChar char="Ø"/>
            </a:pPr>
            <a:r>
              <a:rPr lang="en-IN" dirty="0">
                <a:solidFill>
                  <a:srgbClr val="212438"/>
                </a:solidFill>
                <a:latin typeface="Quicksand"/>
              </a:rPr>
              <a:t>It was first reported in 2016 that there are nearly 400 endangered species of birds out of the 500 listed by the British Trust for Ornithology in the United Kingdom itself.</a:t>
            </a:r>
          </a:p>
        </p:txBody>
      </p:sp>
    </p:spTree>
    <p:extLst>
      <p:ext uri="{BB962C8B-B14F-4D97-AF65-F5344CB8AC3E}">
        <p14:creationId xmlns:p14="http://schemas.microsoft.com/office/powerpoint/2010/main" val="70451992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2F4C15-0025-4846-ABD1-6BDC5846FC98}"/>
              </a:ext>
            </a:extLst>
          </p:cNvPr>
          <p:cNvSpPr>
            <a:spLocks noGrp="1"/>
          </p:cNvSpPr>
          <p:nvPr>
            <p:ph idx="1"/>
          </p:nvPr>
        </p:nvSpPr>
        <p:spPr>
          <a:xfrm>
            <a:off x="838200" y="260648"/>
            <a:ext cx="10515600" cy="4351338"/>
          </a:xfrm>
        </p:spPr>
        <p:txBody>
          <a:bodyPr>
            <a:normAutofit lnSpcReduction="10000"/>
          </a:bodyPr>
          <a:lstStyle/>
          <a:p>
            <a:pPr>
              <a:buFont typeface="Wingdings" panose="05000000000000000000" pitchFamily="2" charset="2"/>
              <a:buChar char="Ø"/>
            </a:pPr>
            <a:r>
              <a:rPr lang="en-US" dirty="0"/>
              <a:t>According to a study conducted by the University of Jerusalem, it has been stated that in a few common species of birds such as the Holarctic bird species, it has been noticed that they’re adjusting towards an earlier arrival to breeding grounds to accommodate the earlier onset of spring. This change has been brought about by global warming.</a:t>
            </a:r>
          </a:p>
          <a:p>
            <a:pPr>
              <a:buFont typeface="Wingdings" panose="05000000000000000000" pitchFamily="2" charset="2"/>
              <a:buChar char="Ø"/>
            </a:pPr>
            <a:r>
              <a:rPr lang="en-US" dirty="0"/>
              <a:t>Due to such large changes in migration patterns it becomes difficult for organizations managing bird sanctuaries to be prepared for these delays. </a:t>
            </a:r>
          </a:p>
          <a:p>
            <a:pPr>
              <a:buFont typeface="Wingdings" panose="05000000000000000000" pitchFamily="2" charset="2"/>
              <a:buChar char="Ø"/>
            </a:pPr>
            <a:r>
              <a:rPr lang="en-US" dirty="0"/>
              <a:t>It also leaves scientists in a dilemma and they often wonder, </a:t>
            </a:r>
            <a:r>
              <a:rPr lang="en-US" b="1" u="sng" dirty="0">
                <a:solidFill>
                  <a:srgbClr val="FF0000"/>
                </a:solidFill>
              </a:rPr>
              <a:t>‘what is really causing this change?’</a:t>
            </a:r>
            <a:endParaRPr lang="en-IN" b="1" u="sng" dirty="0">
              <a:solidFill>
                <a:srgbClr val="FF0000"/>
              </a:solidFill>
            </a:endParaRPr>
          </a:p>
        </p:txBody>
      </p:sp>
    </p:spTree>
    <p:extLst>
      <p:ext uri="{BB962C8B-B14F-4D97-AF65-F5344CB8AC3E}">
        <p14:creationId xmlns:p14="http://schemas.microsoft.com/office/powerpoint/2010/main" val="169856137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A3485-D931-4BE3-8EC8-DDB8B8DCE544}"/>
              </a:ext>
            </a:extLst>
          </p:cNvPr>
          <p:cNvSpPr>
            <a:spLocks noGrp="1"/>
          </p:cNvSpPr>
          <p:nvPr>
            <p:ph type="title"/>
          </p:nvPr>
        </p:nvSpPr>
        <p:spPr/>
        <p:txBody>
          <a:bodyPr/>
          <a:lstStyle/>
          <a:p>
            <a:r>
              <a:rPr lang="en-US" dirty="0"/>
              <a:t>Solution</a:t>
            </a:r>
            <a:endParaRPr lang="en-IN" dirty="0"/>
          </a:p>
        </p:txBody>
      </p:sp>
      <p:sp>
        <p:nvSpPr>
          <p:cNvPr id="3" name="Content Placeholder 2">
            <a:extLst>
              <a:ext uri="{FF2B5EF4-FFF2-40B4-BE49-F238E27FC236}">
                <a16:creationId xmlns:a16="http://schemas.microsoft.com/office/drawing/2014/main" id="{E3EC93D7-A92D-4BE1-9021-02B48C699F18}"/>
              </a:ext>
            </a:extLst>
          </p:cNvPr>
          <p:cNvSpPr>
            <a:spLocks noGrp="1"/>
          </p:cNvSpPr>
          <p:nvPr>
            <p:ph idx="1"/>
          </p:nvPr>
        </p:nvSpPr>
        <p:spPr/>
        <p:txBody>
          <a:bodyPr/>
          <a:lstStyle/>
          <a:p>
            <a:pPr marL="0" indent="0">
              <a:buNone/>
            </a:pPr>
            <a:r>
              <a:rPr lang="en-US" dirty="0"/>
              <a:t>The solution that we came up was to design such a program which could precisely predict the migration of a few common species of birds. Using our knowledge of python and machine learning we will be using large data sets recorded by various organizations and predicting bird flight patterns.</a:t>
            </a:r>
            <a:endParaRPr lang="en-IN" dirty="0"/>
          </a:p>
        </p:txBody>
      </p:sp>
    </p:spTree>
    <p:extLst>
      <p:ext uri="{BB962C8B-B14F-4D97-AF65-F5344CB8AC3E}">
        <p14:creationId xmlns:p14="http://schemas.microsoft.com/office/powerpoint/2010/main" val="103615884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CEA8-9071-462D-9B77-1BD15B9B28FF}"/>
              </a:ext>
            </a:extLst>
          </p:cNvPr>
          <p:cNvSpPr>
            <a:spLocks noGrp="1"/>
          </p:cNvSpPr>
          <p:nvPr>
            <p:ph type="title"/>
          </p:nvPr>
        </p:nvSpPr>
        <p:spPr/>
        <p:txBody>
          <a:bodyPr/>
          <a:lstStyle/>
          <a:p>
            <a:r>
              <a:rPr lang="en-US" dirty="0"/>
              <a:t>Tech/Resources and </a:t>
            </a:r>
            <a:r>
              <a:rPr lang="en-US" dirty="0" err="1"/>
              <a:t>softwares</a:t>
            </a:r>
            <a:r>
              <a:rPr lang="en-US" dirty="0"/>
              <a:t> utilized </a:t>
            </a:r>
            <a:endParaRPr lang="en-IN" dirty="0">
              <a:solidFill>
                <a:srgbClr val="002060"/>
              </a:solidFill>
            </a:endParaRPr>
          </a:p>
        </p:txBody>
      </p:sp>
      <p:sp>
        <p:nvSpPr>
          <p:cNvPr id="3" name="Content Placeholder 2">
            <a:extLst>
              <a:ext uri="{FF2B5EF4-FFF2-40B4-BE49-F238E27FC236}">
                <a16:creationId xmlns:a16="http://schemas.microsoft.com/office/drawing/2014/main" id="{7CD8BBBA-B44C-49D1-9452-610263229F9F}"/>
              </a:ext>
            </a:extLst>
          </p:cNvPr>
          <p:cNvSpPr>
            <a:spLocks noGrp="1"/>
          </p:cNvSpPr>
          <p:nvPr>
            <p:ph idx="1"/>
          </p:nvPr>
        </p:nvSpPr>
        <p:spPr>
          <a:xfrm>
            <a:off x="838200" y="1484784"/>
            <a:ext cx="10515600" cy="4351338"/>
          </a:xfrm>
        </p:spPr>
        <p:txBody>
          <a:bodyPr>
            <a:normAutofit lnSpcReduction="10000"/>
          </a:bodyPr>
          <a:lstStyle/>
          <a:p>
            <a:pPr marL="0" indent="0">
              <a:buNone/>
            </a:pPr>
            <a:r>
              <a:rPr lang="en-US" b="1" dirty="0"/>
              <a:t>Software’s: </a:t>
            </a:r>
          </a:p>
          <a:p>
            <a:r>
              <a:rPr lang="en-US" dirty="0"/>
              <a:t>Enthought Canopy</a:t>
            </a:r>
          </a:p>
          <a:p>
            <a:r>
              <a:rPr lang="en-US" dirty="0"/>
              <a:t>Python</a:t>
            </a:r>
          </a:p>
          <a:p>
            <a:r>
              <a:rPr lang="en-US" dirty="0"/>
              <a:t>Jupyter</a:t>
            </a:r>
          </a:p>
          <a:p>
            <a:r>
              <a:rPr lang="en-US" dirty="0"/>
              <a:t>Jupyter Lab</a:t>
            </a:r>
          </a:p>
          <a:p>
            <a:r>
              <a:rPr lang="en-US" dirty="0"/>
              <a:t>Spyder</a:t>
            </a:r>
          </a:p>
          <a:p>
            <a:pPr marL="0" indent="0">
              <a:buNone/>
            </a:pPr>
            <a:r>
              <a:rPr lang="en-US" b="1" dirty="0"/>
              <a:t>Data Sets:</a:t>
            </a:r>
          </a:p>
          <a:p>
            <a:r>
              <a:rPr lang="en-IN" dirty="0">
                <a:hlinkClick r:id="rId2"/>
              </a:rPr>
              <a:t>https://inbo.carto.com/u/lifewatch/datasets</a:t>
            </a:r>
            <a:endParaRPr lang="en-IN" dirty="0"/>
          </a:p>
          <a:p>
            <a:pPr marL="0" indent="0">
              <a:buNone/>
            </a:pPr>
            <a:r>
              <a:rPr lang="en-IN" sz="1800" dirty="0">
                <a:solidFill>
                  <a:srgbClr val="FF0000"/>
                </a:solidFill>
              </a:rPr>
              <a:t>Note: The data set is already provided in a csv file hence no conversion is required</a:t>
            </a:r>
          </a:p>
        </p:txBody>
      </p:sp>
    </p:spTree>
    <p:extLst>
      <p:ext uri="{BB962C8B-B14F-4D97-AF65-F5344CB8AC3E}">
        <p14:creationId xmlns:p14="http://schemas.microsoft.com/office/powerpoint/2010/main" val="269391885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CEA8-9071-462D-9B77-1BD15B9B28FF}"/>
              </a:ext>
            </a:extLst>
          </p:cNvPr>
          <p:cNvSpPr>
            <a:spLocks noGrp="1"/>
          </p:cNvSpPr>
          <p:nvPr>
            <p:ph type="title"/>
          </p:nvPr>
        </p:nvSpPr>
        <p:spPr>
          <a:xfrm>
            <a:off x="838200" y="159221"/>
            <a:ext cx="10515600" cy="1325563"/>
          </a:xfrm>
        </p:spPr>
        <p:txBody>
          <a:bodyPr/>
          <a:lstStyle/>
          <a:p>
            <a:r>
              <a:rPr lang="en-US" dirty="0"/>
              <a:t>Tech/Resources utilized </a:t>
            </a:r>
            <a:endParaRPr lang="en-IN" dirty="0">
              <a:solidFill>
                <a:srgbClr val="002060"/>
              </a:solidFill>
            </a:endParaRPr>
          </a:p>
        </p:txBody>
      </p:sp>
      <p:sp>
        <p:nvSpPr>
          <p:cNvPr id="3" name="Content Placeholder 2">
            <a:extLst>
              <a:ext uri="{FF2B5EF4-FFF2-40B4-BE49-F238E27FC236}">
                <a16:creationId xmlns:a16="http://schemas.microsoft.com/office/drawing/2014/main" id="{7CD8BBBA-B44C-49D1-9452-610263229F9F}"/>
              </a:ext>
            </a:extLst>
          </p:cNvPr>
          <p:cNvSpPr>
            <a:spLocks noGrp="1"/>
          </p:cNvSpPr>
          <p:nvPr>
            <p:ph idx="1"/>
          </p:nvPr>
        </p:nvSpPr>
        <p:spPr>
          <a:xfrm>
            <a:off x="838200" y="1484784"/>
            <a:ext cx="10515600" cy="4351338"/>
          </a:xfrm>
        </p:spPr>
        <p:txBody>
          <a:bodyPr/>
          <a:lstStyle/>
          <a:p>
            <a:pPr marL="0" indent="0">
              <a:buNone/>
            </a:pPr>
            <a:r>
              <a:rPr lang="en-US" b="1" dirty="0"/>
              <a:t>Dependencies: </a:t>
            </a:r>
          </a:p>
          <a:p>
            <a:r>
              <a:rPr lang="en-US" dirty="0"/>
              <a:t>Pandas: Used to alter and analyze data</a:t>
            </a:r>
          </a:p>
          <a:p>
            <a:r>
              <a:rPr lang="en-US" dirty="0"/>
              <a:t>NumPy: Used to run advanced mathematical operations on data</a:t>
            </a:r>
          </a:p>
          <a:p>
            <a:r>
              <a:rPr lang="en-US" dirty="0"/>
              <a:t>Matplotlib: Used to present data in an analytical way</a:t>
            </a:r>
          </a:p>
          <a:p>
            <a:r>
              <a:rPr lang="en-US" dirty="0"/>
              <a:t>Cartography: Can be used to import a map </a:t>
            </a:r>
          </a:p>
        </p:txBody>
      </p:sp>
      <p:pic>
        <p:nvPicPr>
          <p:cNvPr id="5" name="Picture 4">
            <a:extLst>
              <a:ext uri="{FF2B5EF4-FFF2-40B4-BE49-F238E27FC236}">
                <a16:creationId xmlns:a16="http://schemas.microsoft.com/office/drawing/2014/main" id="{8C84CA87-03B4-4967-995B-E95D977F61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8872" y="3501008"/>
            <a:ext cx="3289408" cy="2467056"/>
          </a:xfrm>
          <a:prstGeom prst="rect">
            <a:avLst/>
          </a:prstGeom>
        </p:spPr>
      </p:pic>
    </p:spTree>
    <p:extLst>
      <p:ext uri="{BB962C8B-B14F-4D97-AF65-F5344CB8AC3E}">
        <p14:creationId xmlns:p14="http://schemas.microsoft.com/office/powerpoint/2010/main" val="272190253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CC75B-2D17-4BC3-80D3-3A42788ABE0C}"/>
              </a:ext>
            </a:extLst>
          </p:cNvPr>
          <p:cNvSpPr>
            <a:spLocks noGrp="1"/>
          </p:cNvSpPr>
          <p:nvPr>
            <p:ph type="title"/>
          </p:nvPr>
        </p:nvSpPr>
        <p:spPr/>
        <p:txBody>
          <a:bodyPr/>
          <a:lstStyle/>
          <a:p>
            <a:r>
              <a:rPr lang="en-US" dirty="0"/>
              <a:t>Acknowledgement</a:t>
            </a:r>
            <a:endParaRPr lang="en-IN" dirty="0"/>
          </a:p>
        </p:txBody>
      </p:sp>
      <p:sp>
        <p:nvSpPr>
          <p:cNvPr id="3" name="Content Placeholder 2">
            <a:extLst>
              <a:ext uri="{FF2B5EF4-FFF2-40B4-BE49-F238E27FC236}">
                <a16:creationId xmlns:a16="http://schemas.microsoft.com/office/drawing/2014/main" id="{639BE5C2-B2BD-4B04-A2DC-D5CA9AC4DAB5}"/>
              </a:ext>
            </a:extLst>
          </p:cNvPr>
          <p:cNvSpPr>
            <a:spLocks noGrp="1"/>
          </p:cNvSpPr>
          <p:nvPr>
            <p:ph idx="1"/>
          </p:nvPr>
        </p:nvSpPr>
        <p:spPr/>
        <p:txBody>
          <a:bodyPr/>
          <a:lstStyle/>
          <a:p>
            <a:r>
              <a:rPr lang="en-IN" dirty="0">
                <a:hlinkClick r:id="rId2"/>
              </a:rPr>
              <a:t>https://drive.google.com/file/d/0ByqooCIGbyKiYXcxbmpKdWJiVWs/view</a:t>
            </a:r>
            <a:endParaRPr lang="en-IN" dirty="0"/>
          </a:p>
          <a:p>
            <a:r>
              <a:rPr lang="en-IN" dirty="0">
                <a:hlinkClick r:id="rId3"/>
              </a:rPr>
              <a:t>https://findingnature.co.uk/air-pollution-affects-birds/</a:t>
            </a:r>
            <a:endParaRPr lang="en-IN" dirty="0"/>
          </a:p>
          <a:p>
            <a:r>
              <a:rPr lang="en-IN" dirty="0">
                <a:hlinkClick r:id="rId4"/>
              </a:rPr>
              <a:t>https://www.sciencedaily.com/releases/2019/03/190305083638.htm</a:t>
            </a:r>
            <a:endParaRPr lang="en-IN" dirty="0"/>
          </a:p>
        </p:txBody>
      </p:sp>
    </p:spTree>
    <p:extLst>
      <p:ext uri="{BB962C8B-B14F-4D97-AF65-F5344CB8AC3E}">
        <p14:creationId xmlns:p14="http://schemas.microsoft.com/office/powerpoint/2010/main" val="243987726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B7265919000EC4E8F94B0B803FF1362" ma:contentTypeVersion="0" ma:contentTypeDescription="Create a new document." ma:contentTypeScope="" ma:versionID="4be1eb848b1f7b71cd9d9ad74047d1f2">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93688D4-3D75-4232-A284-516284ED02E0}">
  <ds:schemaRefs>
    <ds:schemaRef ds:uri="http://schemas.microsoft.com/sharepoint/v3/contenttype/forms"/>
  </ds:schemaRefs>
</ds:datastoreItem>
</file>

<file path=customXml/itemProps2.xml><?xml version="1.0" encoding="utf-8"?>
<ds:datastoreItem xmlns:ds="http://schemas.openxmlformats.org/officeDocument/2006/customXml" ds:itemID="{804AC5CA-4E8B-47FD-9AA8-2C6FC8205E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E5A02B1-C6CC-4989-956F-F78A32D52AC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833</TotalTime>
  <Words>498</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 Narrow</vt:lpstr>
      <vt:lpstr>Calibri</vt:lpstr>
      <vt:lpstr>Calibri Light</vt:lpstr>
      <vt:lpstr>Lato</vt:lpstr>
      <vt:lpstr>Quicksand</vt:lpstr>
      <vt:lpstr>Times New Roman</vt:lpstr>
      <vt:lpstr>Wingdings</vt:lpstr>
      <vt:lpstr>Office Theme</vt:lpstr>
      <vt:lpstr>PREDICTING BIRD MIGRATION</vt:lpstr>
      <vt:lpstr>Contents</vt:lpstr>
      <vt:lpstr>Introduction</vt:lpstr>
      <vt:lpstr>Problem</vt:lpstr>
      <vt:lpstr>PowerPoint Presentation</vt:lpstr>
      <vt:lpstr>Solution</vt:lpstr>
      <vt:lpstr>Tech/Resources and softwares utilized </vt:lpstr>
      <vt:lpstr>Tech/Resources utilized </vt:lpstr>
      <vt:lpstr>Acknowledgement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ADARSH RAGHAV</dc:creator>
  <cp:lastModifiedBy>Adarsh Raghav</cp:lastModifiedBy>
  <cp:revision>20</cp:revision>
  <dcterms:created xsi:type="dcterms:W3CDTF">2019-09-29T03:23:24Z</dcterms:created>
  <dcterms:modified xsi:type="dcterms:W3CDTF">2019-09-30T03:09:12Z</dcterms:modified>
</cp:coreProperties>
</file>