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80" r:id="rId6"/>
    <p:sldId id="260" r:id="rId7"/>
    <p:sldId id="262" r:id="rId8"/>
    <p:sldId id="263" r:id="rId9"/>
    <p:sldId id="264" r:id="rId10"/>
    <p:sldId id="265" r:id="rId11"/>
    <p:sldId id="266" r:id="rId12"/>
    <p:sldId id="267" r:id="rId13"/>
    <p:sldId id="270" r:id="rId14"/>
    <p:sldId id="271" r:id="rId15"/>
    <p:sldId id="268" r:id="rId16"/>
    <p:sldId id="269" r:id="rId17"/>
    <p:sldId id="283" r:id="rId18"/>
    <p:sldId id="282" r:id="rId19"/>
    <p:sldId id="273" r:id="rId20"/>
    <p:sldId id="275" r:id="rId21"/>
    <p:sldId id="285" r:id="rId22"/>
    <p:sldId id="274" r:id="rId23"/>
    <p:sldId id="279" r:id="rId24"/>
    <p:sldId id="281" r:id="rId25"/>
    <p:sldId id="276" r:id="rId26"/>
    <p:sldId id="277" r:id="rId27"/>
    <p:sldId id="27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342176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376457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2693295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22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166934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1700591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313391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41300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204121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106488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75855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315996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205624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9725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190459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84165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4960-6603-4021-9131-B647E9A617B5}" type="datetimeFigureOut">
              <a:rPr lang="en-IN" smtClean="0"/>
              <a:pPr/>
              <a:t>26-03-2016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1200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3254960-6603-4021-9131-B647E9A617B5}" type="datetimeFigureOut">
              <a:rPr lang="en-IN" smtClean="0"/>
              <a:pPr/>
              <a:t>26-03-2016</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1240CE-85B0-46C7-9B3F-4D7D5303A1F9}" type="slidenum">
              <a:rPr lang="en-IN" smtClean="0"/>
              <a:pPr/>
              <a:t>‹#›</a:t>
            </a:fld>
            <a:endParaRPr lang="en-IN" dirty="0"/>
          </a:p>
        </p:txBody>
      </p:sp>
    </p:spTree>
    <p:extLst>
      <p:ext uri="{BB962C8B-B14F-4D97-AF65-F5344CB8AC3E}">
        <p14:creationId xmlns:p14="http://schemas.microsoft.com/office/powerpoint/2010/main" val="46743598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rduino.cc/en/Main/Products" TargetMode="External"/><Relationship Id="rId2" Type="http://schemas.openxmlformats.org/officeDocument/2006/relationships/hyperlink" Target="https://en.wikipedia.org/wiki/Microcontroller" TargetMode="External"/><Relationship Id="rId1" Type="http://schemas.openxmlformats.org/officeDocument/2006/relationships/slideLayout" Target="../slideLayouts/slideLayout2.xml"/><Relationship Id="rId6" Type="http://schemas.openxmlformats.org/officeDocument/2006/relationships/hyperlink" Target="https://www.arduino.cc/en/Reference/EEPROM" TargetMode="External"/><Relationship Id="rId5" Type="http://schemas.openxmlformats.org/officeDocument/2006/relationships/hyperlink" Target="http://arduino.cc/en/Main/Software" TargetMode="External"/><Relationship Id="rId4" Type="http://schemas.openxmlformats.org/officeDocument/2006/relationships/hyperlink" Target="http://en.wikipedia.org/wiki/Microcontroll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Low-noise_amplifier" TargetMode="External"/><Relationship Id="rId13" Type="http://schemas.openxmlformats.org/officeDocument/2006/relationships/hyperlink" Target="https://en.wikipedia.org/wiki/General-purpose_input/output" TargetMode="External"/><Relationship Id="rId18" Type="http://schemas.openxmlformats.org/officeDocument/2006/relationships/image" Target="../media/image8.png"/><Relationship Id="rId3" Type="http://schemas.openxmlformats.org/officeDocument/2006/relationships/hyperlink" Target="https://en.wikipedia.org/wiki/Tensilica" TargetMode="External"/><Relationship Id="rId7" Type="http://schemas.openxmlformats.org/officeDocument/2006/relationships/hyperlink" Target="https://en.wikipedia.org/wiki/Balun" TargetMode="External"/><Relationship Id="rId12" Type="http://schemas.openxmlformats.org/officeDocument/2006/relationships/hyperlink" Target="https://en.wikipedia.org/wiki/Wi-Fi_Protected_Access" TargetMode="External"/><Relationship Id="rId17" Type="http://schemas.openxmlformats.org/officeDocument/2006/relationships/hyperlink" Target="https://en.wikipedia.org/wiki/Universal_asynchronous_receiver/transmitter" TargetMode="External"/><Relationship Id="rId2" Type="http://schemas.openxmlformats.org/officeDocument/2006/relationships/hyperlink" Target="https://en.wikipedia.org/wiki/Reduced_instruction_set_computing" TargetMode="External"/><Relationship Id="rId16" Type="http://schemas.openxmlformats.org/officeDocument/2006/relationships/hyperlink" Target="https://en.wikipedia.org/wiki/I%C2%B2S" TargetMode="External"/><Relationship Id="rId1" Type="http://schemas.openxmlformats.org/officeDocument/2006/relationships/slideLayout" Target="../slideLayouts/slideLayout2.xml"/><Relationship Id="rId6" Type="http://schemas.openxmlformats.org/officeDocument/2006/relationships/hyperlink" Target="https://en.wikipedia.org/wiki/Duplexer" TargetMode="External"/><Relationship Id="rId11" Type="http://schemas.openxmlformats.org/officeDocument/2006/relationships/hyperlink" Target="https://en.wikipedia.org/wiki/Wired_Equivalent_Privacy" TargetMode="External"/><Relationship Id="rId5" Type="http://schemas.openxmlformats.org/officeDocument/2006/relationships/hyperlink" Target="https://en.wikipedia.org/wiki/Wi-Fi" TargetMode="External"/><Relationship Id="rId15" Type="http://schemas.openxmlformats.org/officeDocument/2006/relationships/hyperlink" Target="https://en.wikipedia.org/wiki/I%C2%B2C" TargetMode="External"/><Relationship Id="rId10" Type="http://schemas.openxmlformats.org/officeDocument/2006/relationships/hyperlink" Target="https://en.wikipedia.org/wiki/Matching_network" TargetMode="External"/><Relationship Id="rId4" Type="http://schemas.openxmlformats.org/officeDocument/2006/relationships/hyperlink" Target="https://en.wikipedia.org/wiki/IEEE_802.11" TargetMode="External"/><Relationship Id="rId9" Type="http://schemas.openxmlformats.org/officeDocument/2006/relationships/hyperlink" Target="https://en.wikipedia.org/wiki/RF_power_amplifier" TargetMode="External"/><Relationship Id="rId14" Type="http://schemas.openxmlformats.org/officeDocument/2006/relationships/hyperlink" Target="https://en.wikipedia.org/wiki/Serial_Peripheral_Interface_Bu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iring.org.co/learning/basics/airqualitymq135.html" TargetMode="External"/><Relationship Id="rId13" Type="http://schemas.openxmlformats.org/officeDocument/2006/relationships/hyperlink" Target="http://www.geeetech.com/wiki/index.php/Carbon_Monoxide_Sensor_-_MQ-7" TargetMode="External"/><Relationship Id="rId3" Type="http://schemas.openxmlformats.org/officeDocument/2006/relationships/hyperlink" Target="http://www.waveshare.com/wiki/MQ-135_Gas_Sensor" TargetMode="External"/><Relationship Id="rId7" Type="http://schemas.openxmlformats.org/officeDocument/2006/relationships/hyperlink" Target="http://davidhoulding.blogspot.in/2014/03/co-carbon-monoxide-gas-sensor-using.html" TargetMode="External"/><Relationship Id="rId12" Type="http://schemas.openxmlformats.org/officeDocument/2006/relationships/hyperlink" Target="http://www.4cleanair.org/APTI/452combined.pdf" TargetMode="External"/><Relationship Id="rId2" Type="http://schemas.openxmlformats.org/officeDocument/2006/relationships/hyperlink" Target="http://wiki.eprolabs.com/index.php?title=Gas_Sensor_MQ7" TargetMode="External"/><Relationship Id="rId1" Type="http://schemas.openxmlformats.org/officeDocument/2006/relationships/slideLayout" Target="../slideLayouts/slideLayout2.xml"/><Relationship Id="rId6" Type="http://schemas.openxmlformats.org/officeDocument/2006/relationships/hyperlink" Target="http://www.ijareeie.com/upload/2014/september/46_Automated.pdf" TargetMode="External"/><Relationship Id="rId11" Type="http://schemas.openxmlformats.org/officeDocument/2006/relationships/hyperlink" Target="http://events.awma.org/files_original/ControlDevicesFactSheet07.pdf" TargetMode="External"/><Relationship Id="rId5" Type="http://schemas.openxmlformats.org/officeDocument/2006/relationships/hyperlink" Target="http://www.eolss.net/sample-chapters/c09/e4-14-00-00.pdf" TargetMode="External"/><Relationship Id="rId10" Type="http://schemas.openxmlformats.org/officeDocument/2006/relationships/hyperlink" Target="http://www.ijarcsse.com/docs/papers/Volume_5/1_January2015/V5I1-0502.pdf" TargetMode="External"/><Relationship Id="rId4" Type="http://schemas.openxmlformats.org/officeDocument/2006/relationships/hyperlink" Target="http://kspcb.gov.in/" TargetMode="External"/><Relationship Id="rId9" Type="http://schemas.openxmlformats.org/officeDocument/2006/relationships/hyperlink" Target="http://forum.arduino.cc/index.php?topic=172368.0" TargetMode="External"/><Relationship Id="rId14" Type="http://schemas.openxmlformats.org/officeDocument/2006/relationships/hyperlink" Target="http://www.creately.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13815"/>
            <a:ext cx="8676222" cy="3200400"/>
          </a:xfrm>
        </p:spPr>
        <p:txBody>
          <a:bodyPr>
            <a:normAutofit fontScale="90000"/>
          </a:bodyPr>
          <a:lstStyle/>
          <a:p>
            <a:r>
              <a:rPr lang="en-IN" b="1" dirty="0" smtClean="0">
                <a:solidFill>
                  <a:schemeClr val="tx1">
                    <a:lumMod val="85000"/>
                  </a:schemeClr>
                </a:solidFill>
                <a:latin typeface="Times New Roman" panose="02020603050405020304" pitchFamily="18" charset="0"/>
                <a:cs typeface="Times New Roman" panose="02020603050405020304" pitchFamily="18" charset="0"/>
              </a:rPr>
              <a:t>Effective prevention and prediction of air pollution caused by automobiles using Iot and data analytics techniques</a:t>
            </a:r>
            <a:endParaRPr lang="en-IN"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4476" y="3689447"/>
            <a:ext cx="7693238" cy="2971800"/>
          </a:xfrm>
        </p:spPr>
        <p:txBody>
          <a:bodyPr>
            <a:normAutofit/>
          </a:bodyPr>
          <a:lstStyle/>
          <a:p>
            <a:pPr algn="l"/>
            <a:r>
              <a:rPr lang="en-IN" b="1" dirty="0" smtClean="0">
                <a:solidFill>
                  <a:srgbClr val="00B0F0"/>
                </a:solidFill>
              </a:rPr>
              <a:t>TEAM:</a:t>
            </a:r>
            <a:r>
              <a:rPr lang="en-IN" dirty="0" smtClean="0">
                <a:solidFill>
                  <a:schemeClr val="accent4">
                    <a:lumMod val="75000"/>
                  </a:schemeClr>
                </a:solidFill>
              </a:rPr>
              <a:t>							</a:t>
            </a:r>
          </a:p>
          <a:p>
            <a:pPr algn="l"/>
            <a:r>
              <a:rPr lang="en-IN" dirty="0" smtClean="0">
                <a:solidFill>
                  <a:schemeClr val="tx1"/>
                </a:solidFill>
              </a:rPr>
              <a:t>ADARSH </a:t>
            </a:r>
            <a:r>
              <a:rPr lang="en-IN" dirty="0" smtClean="0">
                <a:solidFill>
                  <a:schemeClr val="tx1"/>
                </a:solidFill>
                <a:effectLst>
                  <a:outerShdw blurRad="38100" dist="38100" dir="2700000" algn="tl">
                    <a:srgbClr val="000000">
                      <a:alpha val="43137"/>
                    </a:srgbClr>
                  </a:outerShdw>
                </a:effectLst>
              </a:rPr>
              <a:t>RAJ(1MS12CS005</a:t>
            </a:r>
            <a:r>
              <a:rPr lang="en-IN" dirty="0" smtClean="0">
                <a:solidFill>
                  <a:schemeClr val="tx1"/>
                </a:solidFill>
              </a:rPr>
              <a:t>)</a:t>
            </a:r>
          </a:p>
          <a:p>
            <a:pPr algn="l"/>
            <a:r>
              <a:rPr lang="en-IN" dirty="0" smtClean="0">
                <a:solidFill>
                  <a:schemeClr val="tx1"/>
                </a:solidFill>
              </a:rPr>
              <a:t>ANVITHA D RAO (1MS12CS010)</a:t>
            </a:r>
          </a:p>
          <a:p>
            <a:pPr algn="l"/>
            <a:r>
              <a:rPr lang="en-IN" dirty="0" smtClean="0">
                <a:solidFill>
                  <a:schemeClr val="tx1"/>
                </a:solidFill>
              </a:rPr>
              <a:t>VISHAL MAHULI (1MS12CS134)</a:t>
            </a:r>
          </a:p>
          <a:p>
            <a:pPr algn="l"/>
            <a:r>
              <a:rPr lang="en-IN" dirty="0" smtClean="0">
                <a:solidFill>
                  <a:schemeClr val="tx1"/>
                </a:solidFill>
              </a:rPr>
              <a:t>VISHWANATH (1MS12CS135)</a:t>
            </a:r>
          </a:p>
          <a:p>
            <a:endParaRPr lang="en-IN" dirty="0"/>
          </a:p>
        </p:txBody>
      </p:sp>
      <p:sp>
        <p:nvSpPr>
          <p:cNvPr id="4" name="TextBox 3"/>
          <p:cNvSpPr txBox="1"/>
          <p:nvPr/>
        </p:nvSpPr>
        <p:spPr>
          <a:xfrm>
            <a:off x="7806518" y="3689447"/>
            <a:ext cx="4026091" cy="2308324"/>
          </a:xfrm>
          <a:prstGeom prst="rect">
            <a:avLst/>
          </a:prstGeom>
          <a:noFill/>
        </p:spPr>
        <p:txBody>
          <a:bodyPr wrap="square" rtlCol="0">
            <a:spAutoFit/>
          </a:bodyPr>
          <a:lstStyle/>
          <a:p>
            <a:r>
              <a:rPr lang="en-IN" sz="2400" b="1" dirty="0" smtClean="0">
                <a:solidFill>
                  <a:srgbClr val="00B0F0"/>
                </a:solidFill>
                <a:effectLst>
                  <a:outerShdw blurRad="38100" dist="38100" dir="2700000" algn="tl">
                    <a:srgbClr val="000000">
                      <a:alpha val="43137"/>
                    </a:srgbClr>
                  </a:outerShdw>
                </a:effectLst>
              </a:rPr>
              <a:t>PROJECT GUIDE:</a:t>
            </a:r>
          </a:p>
          <a:p>
            <a:r>
              <a:rPr lang="en-IN" sz="2400" dirty="0" smtClean="0">
                <a:effectLst>
                  <a:outerShdw blurRad="38100" dist="38100" dir="2700000" algn="tl">
                    <a:srgbClr val="000000">
                      <a:alpha val="43137"/>
                    </a:srgbClr>
                  </a:outerShdw>
                </a:effectLst>
              </a:rPr>
              <a:t>Dr. S SEEMA</a:t>
            </a:r>
          </a:p>
          <a:p>
            <a:r>
              <a:rPr lang="en-IN" sz="2400" dirty="0" smtClean="0">
                <a:effectLst>
                  <a:outerShdw blurRad="38100" dist="38100" dir="2700000" algn="tl">
                    <a:srgbClr val="000000">
                      <a:alpha val="43137"/>
                    </a:srgbClr>
                  </a:outerShdw>
                </a:effectLst>
              </a:rPr>
              <a:t>ASSOCIATE PROFESSOR,</a:t>
            </a:r>
          </a:p>
          <a:p>
            <a:r>
              <a:rPr lang="en-IN" sz="2400" dirty="0" smtClean="0">
                <a:effectLst>
                  <a:outerShdw blurRad="38100" dist="38100" dir="2700000" algn="tl">
                    <a:srgbClr val="000000">
                      <a:alpha val="43137"/>
                    </a:srgbClr>
                  </a:outerShdw>
                </a:effectLst>
              </a:rPr>
              <a:t>DEPARTMENT OF COMPUTER SCIENCE,</a:t>
            </a:r>
          </a:p>
          <a:p>
            <a:r>
              <a:rPr lang="en-IN" sz="2400" dirty="0" smtClean="0">
                <a:effectLst>
                  <a:outerShdw blurRad="38100" dist="38100" dir="2700000" algn="tl">
                    <a:srgbClr val="000000">
                      <a:alpha val="43137"/>
                    </a:srgbClr>
                  </a:outerShdw>
                </a:effectLst>
              </a:rPr>
              <a:t>MSRIT.</a:t>
            </a:r>
            <a:endParaRPr lang="en-I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8736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86854"/>
            <a:ext cx="10353762" cy="5718412"/>
          </a:xfrm>
        </p:spPr>
        <p:txBody>
          <a:bodyPr>
            <a:normAutofit fontScale="92500" lnSpcReduction="20000"/>
          </a:bodyPr>
          <a:lstStyle/>
          <a:p>
            <a:r>
              <a:rPr lang="en-IN" dirty="0" smtClean="0"/>
              <a:t>PROCESSOR BOARD: </a:t>
            </a:r>
            <a:r>
              <a:rPr lang="en-IN" dirty="0" smtClean="0">
                <a:solidFill>
                  <a:srgbClr val="FF0000"/>
                </a:solidFill>
              </a:rPr>
              <a:t>AURDUINO</a:t>
            </a:r>
          </a:p>
          <a:p>
            <a:r>
              <a:rPr lang="en-US" dirty="0">
                <a:effectLst/>
              </a:rPr>
              <a:t>Arduino is an open-source prototyping platform based on easy-to-use hardware and software. Arduino is an open-source computer  hardware and software company, project and user community that designs and manufactures </a:t>
            </a:r>
            <a:r>
              <a:rPr lang="en-US" dirty="0">
                <a:effectLst/>
                <a:hlinkClick r:id="rId2" tooltip="Microcontroller"/>
              </a:rPr>
              <a:t>microcontroller</a:t>
            </a:r>
            <a:r>
              <a:rPr lang="en-US" dirty="0">
                <a:effectLst/>
              </a:rPr>
              <a:t>-based kits for building digital devices and interactive objects that can sense and control objects in the physical world</a:t>
            </a:r>
            <a:r>
              <a:rPr lang="en-US" dirty="0" smtClean="0">
                <a:effectLst/>
              </a:rPr>
              <a:t>.</a:t>
            </a:r>
          </a:p>
          <a:p>
            <a:r>
              <a:rPr lang="en-US" dirty="0">
                <a:effectLst/>
              </a:rPr>
              <a:t> </a:t>
            </a:r>
            <a:r>
              <a:rPr lang="en-US" dirty="0">
                <a:effectLst/>
                <a:hlinkClick r:id="rId3"/>
              </a:rPr>
              <a:t>Arduino boards</a:t>
            </a:r>
            <a:r>
              <a:rPr lang="en-US" dirty="0">
                <a:effectLst/>
              </a:rPr>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Arduino consists of both a physical programmable circuit board (often referred to as a </a:t>
            </a:r>
            <a:r>
              <a:rPr lang="en-US" dirty="0">
                <a:effectLst/>
                <a:hlinkClick r:id="rId4"/>
              </a:rPr>
              <a:t>microcontroller</a:t>
            </a:r>
            <a:r>
              <a:rPr lang="en-US" dirty="0">
                <a:effectLst/>
              </a:rPr>
              <a:t>) and a piece of </a:t>
            </a:r>
            <a:r>
              <a:rPr lang="en-US" dirty="0">
                <a:effectLst/>
                <a:hlinkClick r:id="rId5"/>
              </a:rPr>
              <a:t>software</a:t>
            </a:r>
            <a:r>
              <a:rPr lang="en-US" dirty="0">
                <a:effectLst/>
              </a:rPr>
              <a:t>, or IDE (Integrated Development Environment) that runs on your computer, used to write and upload computer code to the physical board</a:t>
            </a:r>
            <a:endParaRPr lang="en-IN" sz="1800" dirty="0">
              <a:effectLst/>
            </a:endParaRPr>
          </a:p>
          <a:p>
            <a:r>
              <a:rPr lang="en-US" dirty="0">
                <a:effectLst/>
              </a:rPr>
              <a:t>The Uno board can be powered via the USB connection or with an external power supply. The power source is selected automatically. The board can operate on an external supply from 6 to 20 volts. The ATmega328 has 32 KB (with 0.5 KB occupied by the boot-loader). It also has 2 KB of SRAM and 1 KB of EEPROM (which can be read and written with the </a:t>
            </a:r>
            <a:r>
              <a:rPr lang="en-US" dirty="0">
                <a:effectLst/>
                <a:hlinkClick r:id="rId6"/>
              </a:rPr>
              <a:t>EEPROM library</a:t>
            </a:r>
            <a:r>
              <a:rPr lang="en-US" dirty="0">
                <a:effectLst/>
              </a:rPr>
              <a:t>).</a:t>
            </a:r>
            <a:endParaRPr lang="en-IN" sz="1800" dirty="0">
              <a:effectLst/>
            </a:endParaRPr>
          </a:p>
          <a:p>
            <a:pPr lvl="1"/>
            <a:endParaRPr lang="en-IN" dirty="0">
              <a:solidFill>
                <a:srgbClr val="FF0000"/>
              </a:solidFill>
            </a:endParaRPr>
          </a:p>
        </p:txBody>
      </p:sp>
    </p:spTree>
    <p:extLst>
      <p:ext uri="{BB962C8B-B14F-4D97-AF65-F5344CB8AC3E}">
        <p14:creationId xmlns:p14="http://schemas.microsoft.com/office/powerpoint/2010/main" val="303831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cdn.solarbotics.com/products/photos/a0266346bdc1b2028b4066554730ddfa/50450-IMG_5222.jpg"/>
          <p:cNvPicPr/>
          <p:nvPr/>
        </p:nvPicPr>
        <p:blipFill>
          <a:blip r:embed="rId2">
            <a:extLst>
              <a:ext uri="{28A0092B-C50C-407E-A947-70E740481C1C}">
                <a14:useLocalDpi xmlns:a14="http://schemas.microsoft.com/office/drawing/2010/main" val="0"/>
              </a:ext>
            </a:extLst>
          </a:blip>
          <a:srcRect/>
          <a:stretch>
            <a:fillRect/>
          </a:stretch>
        </p:blipFill>
        <p:spPr bwMode="auto">
          <a:xfrm>
            <a:off x="994960" y="2107585"/>
            <a:ext cx="3918234" cy="30239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5974426" y="1811243"/>
            <a:ext cx="5565775" cy="3616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0736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47" y="354842"/>
            <a:ext cx="10353762" cy="4958687"/>
          </a:xfrm>
        </p:spPr>
        <p:txBody>
          <a:bodyPr>
            <a:normAutofit/>
          </a:bodyPr>
          <a:lstStyle/>
          <a:p>
            <a:r>
              <a:rPr lang="en-US" dirty="0">
                <a:effectLst/>
              </a:rPr>
              <a:t>. ESP8266 </a:t>
            </a:r>
            <a:r>
              <a:rPr lang="en-US" dirty="0" smtClean="0">
                <a:effectLst/>
              </a:rPr>
              <a:t>Wi-Fi </a:t>
            </a:r>
            <a:r>
              <a:rPr lang="en-US" dirty="0">
                <a:effectLst/>
              </a:rPr>
              <a:t>Module</a:t>
            </a:r>
            <a:r>
              <a:rPr lang="en-US" dirty="0" smtClean="0">
                <a:effectLst/>
              </a:rPr>
              <a:t>:</a:t>
            </a:r>
            <a:endParaRPr lang="en-IN" dirty="0">
              <a:effectLst/>
            </a:endParaRPr>
          </a:p>
          <a:p>
            <a:pPr lvl="4"/>
            <a:r>
              <a:rPr lang="en-US" sz="1600" dirty="0" smtClean="0">
                <a:effectLst/>
              </a:rPr>
              <a:t>32-bit </a:t>
            </a:r>
            <a:r>
              <a:rPr lang="en-US" sz="1600" dirty="0" smtClean="0">
                <a:effectLst/>
                <a:hlinkClick r:id="rId2" tooltip="Reduced instruction set computing"/>
              </a:rPr>
              <a:t>RISC</a:t>
            </a:r>
            <a:r>
              <a:rPr lang="en-US" sz="1600" dirty="0" smtClean="0">
                <a:effectLst/>
              </a:rPr>
              <a:t> CPU: </a:t>
            </a:r>
            <a:r>
              <a:rPr lang="en-US" sz="1600" dirty="0" smtClean="0">
                <a:effectLst/>
                <a:hlinkClick r:id="rId3" tooltip="Tensilica"/>
              </a:rPr>
              <a:t>Tensilica</a:t>
            </a:r>
            <a:r>
              <a:rPr lang="en-US" sz="1600" dirty="0" smtClean="0">
                <a:effectLst/>
              </a:rPr>
              <a:t> Xtensa LX106 running at 80 MHz</a:t>
            </a:r>
            <a:endParaRPr lang="en-IN" sz="1600" dirty="0" smtClean="0">
              <a:effectLst/>
            </a:endParaRPr>
          </a:p>
          <a:p>
            <a:pPr lvl="4"/>
            <a:r>
              <a:rPr lang="en-US" sz="1600" dirty="0" smtClean="0">
                <a:effectLst/>
              </a:rPr>
              <a:t>64 KiB of instruction RAM, 96 KiB of data RAM</a:t>
            </a:r>
            <a:endParaRPr lang="en-IN" sz="1600" dirty="0" smtClean="0">
              <a:effectLst/>
            </a:endParaRPr>
          </a:p>
          <a:p>
            <a:pPr lvl="4"/>
            <a:r>
              <a:rPr lang="en-US" sz="1600" dirty="0" smtClean="0">
                <a:effectLst/>
              </a:rPr>
              <a:t>External QSPI flash - 512 KiB to 4 MiB (up to 16MiB is supported)</a:t>
            </a:r>
            <a:endParaRPr lang="en-IN" sz="1600" dirty="0" smtClean="0">
              <a:effectLst/>
            </a:endParaRPr>
          </a:p>
          <a:p>
            <a:pPr lvl="4"/>
            <a:r>
              <a:rPr lang="en-US" sz="1600" dirty="0" smtClean="0">
                <a:effectLst/>
                <a:hlinkClick r:id="rId4" tooltip="IEEE 802.11"/>
              </a:rPr>
              <a:t>IEEE 802.11</a:t>
            </a:r>
            <a:r>
              <a:rPr lang="en-US" sz="1600" dirty="0" smtClean="0">
                <a:effectLst/>
              </a:rPr>
              <a:t> b/g/n </a:t>
            </a:r>
            <a:r>
              <a:rPr lang="en-US" sz="1600" dirty="0" smtClean="0">
                <a:effectLst/>
                <a:hlinkClick r:id="rId5" tooltip="Wi-Fi"/>
              </a:rPr>
              <a:t>Wi-Fi</a:t>
            </a:r>
            <a:endParaRPr lang="en-IN" sz="1600" dirty="0" smtClean="0">
              <a:effectLst/>
            </a:endParaRPr>
          </a:p>
          <a:p>
            <a:pPr lvl="4"/>
            <a:r>
              <a:rPr lang="en-US" sz="1600" dirty="0" smtClean="0">
                <a:effectLst/>
              </a:rPr>
              <a:t>Integrated </a:t>
            </a:r>
            <a:r>
              <a:rPr lang="en-US" sz="1600" dirty="0" smtClean="0">
                <a:effectLst/>
                <a:hlinkClick r:id="rId6" tooltip="Duplexer"/>
              </a:rPr>
              <a:t>TR switch</a:t>
            </a:r>
            <a:r>
              <a:rPr lang="en-US" sz="1600" dirty="0" smtClean="0">
                <a:effectLst/>
              </a:rPr>
              <a:t>, </a:t>
            </a:r>
            <a:r>
              <a:rPr lang="en-US" sz="1600" dirty="0" smtClean="0">
                <a:effectLst/>
                <a:hlinkClick r:id="rId7" tooltip="Balun"/>
              </a:rPr>
              <a:t>balun</a:t>
            </a:r>
            <a:r>
              <a:rPr lang="en-US" sz="1600" dirty="0" smtClean="0">
                <a:effectLst/>
              </a:rPr>
              <a:t>, </a:t>
            </a:r>
            <a:r>
              <a:rPr lang="en-US" sz="1600" dirty="0" smtClean="0">
                <a:effectLst/>
                <a:hlinkClick r:id="rId8" tooltip="Low-noise amplifier"/>
              </a:rPr>
              <a:t>LNA</a:t>
            </a:r>
            <a:r>
              <a:rPr lang="en-US" sz="1600" dirty="0" smtClean="0">
                <a:effectLst/>
              </a:rPr>
              <a:t>, </a:t>
            </a:r>
            <a:r>
              <a:rPr lang="en-US" sz="1600" dirty="0" smtClean="0">
                <a:effectLst/>
                <a:hlinkClick r:id="rId9" tooltip="RF power amplifier"/>
              </a:rPr>
              <a:t>power amplifier</a:t>
            </a:r>
            <a:r>
              <a:rPr lang="en-US" sz="1600" dirty="0" smtClean="0">
                <a:effectLst/>
              </a:rPr>
              <a:t> and </a:t>
            </a:r>
            <a:r>
              <a:rPr lang="en-US" sz="1600" dirty="0" smtClean="0">
                <a:effectLst/>
                <a:hlinkClick r:id="rId10" tooltip="Matching network"/>
              </a:rPr>
              <a:t>matching network</a:t>
            </a:r>
            <a:endParaRPr lang="en-IN" sz="1600" dirty="0" smtClean="0">
              <a:effectLst/>
            </a:endParaRPr>
          </a:p>
          <a:p>
            <a:pPr lvl="4"/>
            <a:r>
              <a:rPr lang="en-US" sz="1600" dirty="0" smtClean="0">
                <a:effectLst/>
                <a:hlinkClick r:id="rId11" tooltip="Wired Equivalent Privacy"/>
              </a:rPr>
              <a:t>WEP</a:t>
            </a:r>
            <a:r>
              <a:rPr lang="en-US" sz="1600" dirty="0" smtClean="0">
                <a:effectLst/>
              </a:rPr>
              <a:t> or </a:t>
            </a:r>
            <a:r>
              <a:rPr lang="en-US" sz="1600" dirty="0" smtClean="0">
                <a:effectLst/>
                <a:hlinkClick r:id="rId12" tooltip="Wi-Fi Protected Access"/>
              </a:rPr>
              <a:t>WPA/WPA2</a:t>
            </a:r>
            <a:r>
              <a:rPr lang="en-US" sz="1600" dirty="0" smtClean="0">
                <a:effectLst/>
              </a:rPr>
              <a:t> authentication, or open networks</a:t>
            </a:r>
            <a:endParaRPr lang="en-IN" sz="1600" dirty="0" smtClean="0">
              <a:effectLst/>
            </a:endParaRPr>
          </a:p>
          <a:p>
            <a:pPr lvl="4"/>
            <a:r>
              <a:rPr lang="en-US" sz="1600" dirty="0" smtClean="0">
                <a:effectLst/>
              </a:rPr>
              <a:t>16 </a:t>
            </a:r>
            <a:r>
              <a:rPr lang="en-US" sz="1600" dirty="0" smtClean="0">
                <a:effectLst/>
                <a:hlinkClick r:id="rId13" tooltip="General-purpose input/output"/>
              </a:rPr>
              <a:t>GPIO</a:t>
            </a:r>
            <a:r>
              <a:rPr lang="en-US" sz="1600" dirty="0" smtClean="0">
                <a:effectLst/>
              </a:rPr>
              <a:t> pins</a:t>
            </a:r>
            <a:endParaRPr lang="en-IN" sz="1600" dirty="0" smtClean="0">
              <a:effectLst/>
            </a:endParaRPr>
          </a:p>
          <a:p>
            <a:pPr lvl="4"/>
            <a:r>
              <a:rPr lang="en-US" sz="1600" dirty="0" smtClean="0">
                <a:effectLst/>
                <a:hlinkClick r:id="rId14" tooltip="Serial Peripheral Interface Bus"/>
              </a:rPr>
              <a:t>SPI</a:t>
            </a:r>
            <a:r>
              <a:rPr lang="en-US" sz="1600" dirty="0" smtClean="0">
                <a:effectLst/>
              </a:rPr>
              <a:t>, </a:t>
            </a:r>
            <a:r>
              <a:rPr lang="en-US" sz="1600" dirty="0" smtClean="0">
                <a:effectLst/>
                <a:hlinkClick r:id="rId15" tooltip="I²C"/>
              </a:rPr>
              <a:t>I²C</a:t>
            </a:r>
            <a:r>
              <a:rPr lang="en-US" sz="1600" dirty="0" smtClean="0">
                <a:effectLst/>
              </a:rPr>
              <a:t>,</a:t>
            </a:r>
            <a:r>
              <a:rPr lang="en-US" sz="1600" dirty="0" smtClean="0">
                <a:effectLst/>
                <a:hlinkClick r:id="rId16" tooltip="I²S"/>
              </a:rPr>
              <a:t>I²S</a:t>
            </a:r>
            <a:r>
              <a:rPr lang="en-US" sz="1600" dirty="0" smtClean="0">
                <a:effectLst/>
              </a:rPr>
              <a:t> interfaces with DMA (sharing pins with GPIO)</a:t>
            </a:r>
            <a:endParaRPr lang="en-IN" sz="1600" dirty="0" smtClean="0">
              <a:effectLst/>
            </a:endParaRPr>
          </a:p>
          <a:p>
            <a:pPr lvl="4"/>
            <a:r>
              <a:rPr lang="en-US" sz="1600" dirty="0" smtClean="0">
                <a:effectLst/>
                <a:hlinkClick r:id="rId17" tooltip="Universal asynchronous receiver/transmitter"/>
              </a:rPr>
              <a:t>UART</a:t>
            </a:r>
            <a:r>
              <a:rPr lang="en-US" sz="1600" dirty="0" smtClean="0">
                <a:effectLst/>
              </a:rPr>
              <a:t> on dedicated pins, plus a transmit-only UART can be enabled on GPIO2.</a:t>
            </a:r>
            <a:endParaRPr lang="en-IN" sz="1600" dirty="0" smtClean="0">
              <a:effectLst/>
            </a:endParaRPr>
          </a:p>
          <a:p>
            <a:r>
              <a:rPr lang="en-US" sz="1600" dirty="0" smtClean="0">
                <a:effectLst/>
              </a:rPr>
              <a:t> </a:t>
            </a:r>
            <a:endParaRPr lang="en-IN" sz="1600" dirty="0" smtClean="0">
              <a:effectLst/>
            </a:endParaRPr>
          </a:p>
          <a:p>
            <a:endParaRPr lang="en-IN" dirty="0"/>
          </a:p>
        </p:txBody>
      </p:sp>
      <p:pic>
        <p:nvPicPr>
          <p:cNvPr id="2" name="Picture 1"/>
          <p:cNvPicPr>
            <a:picLocks noChangeAspect="1"/>
          </p:cNvPicPr>
          <p:nvPr/>
        </p:nvPicPr>
        <p:blipFill>
          <a:blip r:embed="rId18"/>
          <a:stretch>
            <a:fillRect/>
          </a:stretch>
        </p:blipFill>
        <p:spPr>
          <a:xfrm>
            <a:off x="4700232" y="4148671"/>
            <a:ext cx="3106287" cy="2329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4637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47" y="403741"/>
            <a:ext cx="10353762" cy="5846933"/>
          </a:xfrm>
        </p:spPr>
        <p:txBody>
          <a:bodyPr>
            <a:normAutofit fontScale="85000" lnSpcReduction="10000"/>
          </a:bodyPr>
          <a:lstStyle/>
          <a:p>
            <a:r>
              <a:rPr lang="en-IN" dirty="0" smtClean="0">
                <a:solidFill>
                  <a:srgbClr val="FF0000"/>
                </a:solidFill>
              </a:rPr>
              <a:t>GSM Board: SIM900</a:t>
            </a:r>
          </a:p>
          <a:p>
            <a:r>
              <a:rPr lang="en-IN" dirty="0">
                <a:effectLst/>
              </a:rPr>
              <a:t>This is a GSM/GPRS-compatible Quad-band cell phone, which works on a frequency of 850/900/1800/1900MHz and which can be used not only to access the Internet, but also for oral communication (provided that it is connected to a microphone and a small loud speaker) and for SMSs. </a:t>
            </a:r>
            <a:endParaRPr lang="en-IN" dirty="0" smtClean="0">
              <a:effectLst/>
            </a:endParaRPr>
          </a:p>
          <a:p>
            <a:r>
              <a:rPr lang="en-IN" dirty="0">
                <a:effectLst/>
              </a:rPr>
              <a:t>T</a:t>
            </a:r>
            <a:r>
              <a:rPr lang="en-IN" dirty="0" smtClean="0">
                <a:effectLst/>
              </a:rPr>
              <a:t>he </a:t>
            </a:r>
            <a:r>
              <a:rPr lang="en-IN" dirty="0">
                <a:effectLst/>
              </a:rPr>
              <a:t>module is managed by an AMR926EJ-S processor, which controls phone communication, data communication (through an integrated TCP/IP stack), and (through an UART and a TTL serial interface) the communication with the circuit interfaced with the cell phone itself</a:t>
            </a:r>
            <a:r>
              <a:rPr lang="en-IN" dirty="0" smtClean="0">
                <a:effectLst/>
              </a:rPr>
              <a:t>.</a:t>
            </a:r>
          </a:p>
          <a:p>
            <a:r>
              <a:rPr lang="en-IN" dirty="0" smtClean="0">
                <a:effectLst/>
              </a:rPr>
              <a:t>The </a:t>
            </a:r>
            <a:r>
              <a:rPr lang="en-IN" dirty="0">
                <a:effectLst/>
              </a:rPr>
              <a:t>processor is also in charge of a SIM card (3 or 1,8 V) which needs to be attached to the outer wall of the </a:t>
            </a:r>
            <a:r>
              <a:rPr lang="en-IN" dirty="0" smtClean="0">
                <a:effectLst/>
              </a:rPr>
              <a:t>module. In </a:t>
            </a:r>
            <a:r>
              <a:rPr lang="en-IN" dirty="0">
                <a:effectLst/>
              </a:rPr>
              <a:t>addition, the GSM900 device integrates an analog interface, an  A/D converter, an RTC, an  SPI bus, an I²C, and a PWM module. </a:t>
            </a:r>
            <a:endParaRPr lang="en-IN" dirty="0" smtClean="0">
              <a:effectLst/>
            </a:endParaRPr>
          </a:p>
          <a:p>
            <a:r>
              <a:rPr lang="en-IN" dirty="0" smtClean="0">
                <a:effectLst/>
              </a:rPr>
              <a:t>The </a:t>
            </a:r>
            <a:r>
              <a:rPr lang="en-IN" dirty="0">
                <a:effectLst/>
              </a:rPr>
              <a:t>TTL serial interface is in charge not only of communicating all the data relative to the SMS already received and those that come in during TCP/IP sessions in GPRS (the data-rate is determined by GPRS class 10: max. 85,6 kbps), but also of receiving the circuit commands (in our case, coming from the PIC governing the remote control) that can be either AT standard or AT-enhanced SIMCom type.</a:t>
            </a:r>
            <a:r>
              <a:rPr lang="en-IN" dirty="0"/>
              <a:t/>
            </a:r>
            <a:br>
              <a:rPr lang="en-IN" dirty="0"/>
            </a:br>
            <a:r>
              <a:rPr lang="en-IN" dirty="0">
                <a:effectLst/>
              </a:rPr>
              <a:t>The module is supplied with continuous energy (between 3.4 and 4.5 V) and absorbs a maximum of 0.8 A during transmission.</a:t>
            </a:r>
            <a:endParaRPr lang="en-IN" dirty="0"/>
          </a:p>
        </p:txBody>
      </p:sp>
    </p:spTree>
    <p:extLst>
      <p:ext uri="{BB962C8B-B14F-4D97-AF65-F5344CB8AC3E}">
        <p14:creationId xmlns:p14="http://schemas.microsoft.com/office/powerpoint/2010/main" val="661042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thinnkware.com/image/cache/data/gsm-module-sim900_1-500x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938" y="700093"/>
            <a:ext cx="5539208" cy="5539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88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22997"/>
            <a:ext cx="10353761" cy="1326321"/>
          </a:xfrm>
        </p:spPr>
        <p:txBody>
          <a:bodyPr/>
          <a:lstStyle/>
          <a:p>
            <a:r>
              <a:rPr lang="en-IN" u="sng" dirty="0" smtClean="0"/>
              <a:t>Literature survey</a:t>
            </a:r>
            <a:endParaRPr lang="en-IN" u="sng" dirty="0"/>
          </a:p>
        </p:txBody>
      </p:sp>
      <p:sp>
        <p:nvSpPr>
          <p:cNvPr id="3" name="Content Placeholder 2"/>
          <p:cNvSpPr>
            <a:spLocks noGrp="1"/>
          </p:cNvSpPr>
          <p:nvPr>
            <p:ph idx="1"/>
          </p:nvPr>
        </p:nvSpPr>
        <p:spPr>
          <a:xfrm>
            <a:off x="913795" y="1649318"/>
            <a:ext cx="10353762" cy="4673226"/>
          </a:xfrm>
        </p:spPr>
        <p:txBody>
          <a:bodyPr>
            <a:normAutofit fontScale="92500" lnSpcReduction="10000"/>
          </a:bodyPr>
          <a:lstStyle/>
          <a:p>
            <a:pPr algn="just"/>
            <a:r>
              <a:rPr lang="en-US" dirty="0">
                <a:effectLst/>
              </a:rPr>
              <a:t>As our concentration is on prevention and prediction of air pollution from automobiles, we use two gas sensors i.e. MQ-7 and MQ-135. MQ-7 is a basically as CO gas sensor as CO is one of the primary content in the vehicular exhaust</a:t>
            </a:r>
            <a:r>
              <a:rPr lang="en-US" dirty="0" smtClean="0">
                <a:effectLst/>
              </a:rPr>
              <a:t>.</a:t>
            </a:r>
          </a:p>
          <a:p>
            <a:pPr algn="just"/>
            <a:endParaRPr lang="en-US" dirty="0" smtClean="0">
              <a:effectLst/>
            </a:endParaRPr>
          </a:p>
          <a:p>
            <a:pPr algn="just"/>
            <a:r>
              <a:rPr lang="en-US" dirty="0" smtClean="0">
                <a:effectLst/>
              </a:rPr>
              <a:t> Anita Kulkarni et.al discussed in her paper and says that theirs </a:t>
            </a:r>
            <a:r>
              <a:rPr lang="en-US" dirty="0">
                <a:effectLst/>
              </a:rPr>
              <a:t>is a real time work where a demo application has been made in which Arduino processor is used and a controller board is made where all these devices get integrated and work </a:t>
            </a:r>
            <a:r>
              <a:rPr lang="en-US" dirty="0" smtClean="0">
                <a:effectLst/>
              </a:rPr>
              <a:t>accordingly[1,2].</a:t>
            </a:r>
          </a:p>
          <a:p>
            <a:pPr marL="0" indent="0" algn="just">
              <a:buNone/>
            </a:pPr>
            <a:endParaRPr lang="en-US" dirty="0" smtClean="0">
              <a:effectLst/>
            </a:endParaRPr>
          </a:p>
          <a:p>
            <a:pPr algn="just"/>
            <a:r>
              <a:rPr lang="en-US" dirty="0" smtClean="0">
                <a:effectLst/>
              </a:rPr>
              <a:t>Sandeep S. Patil et.al discusses that when </a:t>
            </a:r>
            <a:r>
              <a:rPr lang="en-US" dirty="0">
                <a:effectLst/>
              </a:rPr>
              <a:t>a vehicle attains certain threshold pollution level then an SMS is generated and sent to the pre-defined number stored in the memory through the GSM module about the time period which he has been allotted for the servicing of the </a:t>
            </a:r>
            <a:r>
              <a:rPr lang="en-US" dirty="0" smtClean="0">
                <a:effectLst/>
              </a:rPr>
              <a:t>vehicle</a:t>
            </a:r>
            <a:r>
              <a:rPr lang="en-US" dirty="0">
                <a:effectLst/>
              </a:rPr>
              <a:t> </a:t>
            </a:r>
            <a:r>
              <a:rPr lang="en-US" dirty="0" smtClean="0">
                <a:effectLst/>
              </a:rPr>
              <a:t>[4].</a:t>
            </a:r>
            <a:endParaRPr lang="en-IN" dirty="0">
              <a:effectLst/>
            </a:endParaRPr>
          </a:p>
          <a:p>
            <a:endParaRPr lang="en-IN" dirty="0"/>
          </a:p>
        </p:txBody>
      </p:sp>
    </p:spTree>
    <p:extLst>
      <p:ext uri="{BB962C8B-B14F-4D97-AF65-F5344CB8AC3E}">
        <p14:creationId xmlns:p14="http://schemas.microsoft.com/office/powerpoint/2010/main" val="3956960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500" y="736978"/>
            <a:ext cx="10353762" cy="6121021"/>
          </a:xfrm>
        </p:spPr>
        <p:txBody>
          <a:bodyPr>
            <a:normAutofit/>
          </a:bodyPr>
          <a:lstStyle/>
          <a:p>
            <a:pPr marL="0" indent="0">
              <a:buNone/>
            </a:pPr>
            <a:endParaRPr lang="en-IN" dirty="0">
              <a:effectLst/>
            </a:endParaRPr>
          </a:p>
          <a:p>
            <a:r>
              <a:rPr lang="en-US" dirty="0" smtClean="0">
                <a:effectLst/>
              </a:rPr>
              <a:t>Imran Zualkernan et.al also states that the aim </a:t>
            </a:r>
            <a:r>
              <a:rPr lang="en-US" dirty="0">
                <a:effectLst/>
              </a:rPr>
              <a:t>of [2] is that the system is based on a smart sensor microcontroller equipped with a network capable application processor that downloads the pollutants level to a personal computer for further processing. The system monitors and transmits parameters atmospheric environment to a command center (admin’s server). </a:t>
            </a:r>
            <a:endParaRPr lang="en-US" dirty="0" smtClean="0">
              <a:effectLst/>
            </a:endParaRPr>
          </a:p>
          <a:p>
            <a:pPr marL="0" indent="0">
              <a:buNone/>
            </a:pPr>
            <a:endParaRPr lang="en-US" dirty="0" smtClean="0">
              <a:effectLst/>
            </a:endParaRPr>
          </a:p>
          <a:p>
            <a:r>
              <a:rPr lang="en-US" dirty="0" smtClean="0">
                <a:effectLst/>
              </a:rPr>
              <a:t>Further, even Dr. M Devapriya et.al also </a:t>
            </a:r>
            <a:r>
              <a:rPr lang="en-US" dirty="0">
                <a:effectLst/>
              </a:rPr>
              <a:t>[3] gives us insights about the power management for the system. </a:t>
            </a:r>
            <a:r>
              <a:rPr lang="en-US" dirty="0" smtClean="0">
                <a:effectLst/>
              </a:rPr>
              <a:t>Also </a:t>
            </a:r>
            <a:r>
              <a:rPr lang="en-US" dirty="0">
                <a:effectLst/>
              </a:rPr>
              <a:t>from this paper, we came up with the thought of having an android application which will provide you with routing between areas not based on traffic but based on pollution levels. </a:t>
            </a:r>
            <a:r>
              <a:rPr lang="en-US" dirty="0" smtClean="0">
                <a:effectLst/>
              </a:rPr>
              <a:t>This </a:t>
            </a:r>
            <a:r>
              <a:rPr lang="en-US" dirty="0">
                <a:effectLst/>
              </a:rPr>
              <a:t>android application will also be the means of spreading the awareness about the control of air pollution by our “Tip of the day/week” feature of the system</a:t>
            </a:r>
            <a:r>
              <a:rPr lang="en-US" dirty="0" smtClean="0">
                <a:effectLst/>
              </a:rPr>
              <a:t>.</a:t>
            </a:r>
          </a:p>
          <a:p>
            <a:endParaRPr lang="en-IN" dirty="0">
              <a:effectLst/>
            </a:endParaRPr>
          </a:p>
          <a:p>
            <a:endParaRPr lang="en-US" dirty="0">
              <a:effectLst/>
            </a:endParaRPr>
          </a:p>
          <a:p>
            <a:endParaRPr lang="en-IN" dirty="0">
              <a:effectLst/>
            </a:endParaRPr>
          </a:p>
          <a:p>
            <a:endParaRPr lang="en-IN" dirty="0"/>
          </a:p>
        </p:txBody>
      </p:sp>
    </p:spTree>
    <p:extLst>
      <p:ext uri="{BB962C8B-B14F-4D97-AF65-F5344CB8AC3E}">
        <p14:creationId xmlns:p14="http://schemas.microsoft.com/office/powerpoint/2010/main" val="30503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9608" y="2694380"/>
            <a:ext cx="5907386" cy="1754326"/>
          </a:xfrm>
          <a:prstGeom prst="rect">
            <a:avLst/>
          </a:prstGeom>
          <a:noFill/>
          <a:ln>
            <a:solidFill>
              <a:srgbClr val="FF0000"/>
            </a:solidFill>
          </a:ln>
        </p:spPr>
        <p:txBody>
          <a:bodyPr wrap="non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SYSTEM </a:t>
            </a:r>
          </a:p>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ARCHITECTURE</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03153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192" y="0"/>
            <a:ext cx="8492065"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6775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4633"/>
            <a:ext cx="10353761" cy="1326321"/>
          </a:xfrm>
        </p:spPr>
        <p:txBody>
          <a:bodyPr/>
          <a:lstStyle/>
          <a:p>
            <a:r>
              <a:rPr lang="en-IN" dirty="0" smtClean="0"/>
              <a:t>Design </a:t>
            </a:r>
            <a:endParaRPr lang="en-IN" dirty="0"/>
          </a:p>
        </p:txBody>
      </p:sp>
      <p:sp>
        <p:nvSpPr>
          <p:cNvPr id="3" name="Content Placeholder 2"/>
          <p:cNvSpPr>
            <a:spLocks noGrp="1"/>
          </p:cNvSpPr>
          <p:nvPr>
            <p:ph idx="1"/>
          </p:nvPr>
        </p:nvSpPr>
        <p:spPr>
          <a:xfrm>
            <a:off x="913795" y="1310185"/>
            <a:ext cx="10353762" cy="5547815"/>
          </a:xfrm>
        </p:spPr>
        <p:txBody>
          <a:bodyPr/>
          <a:lstStyle/>
          <a:p>
            <a:r>
              <a:rPr lang="en-IN" dirty="0" smtClean="0"/>
              <a:t>Sequence diagram:</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64" y="1847137"/>
            <a:ext cx="11686097" cy="4744731"/>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294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a:xfrm>
            <a:off x="913795" y="2096063"/>
            <a:ext cx="10353762" cy="4359327"/>
          </a:xfrm>
        </p:spPr>
        <p:txBody>
          <a:bodyPr>
            <a:normAutofit/>
          </a:bodyPr>
          <a:lstStyle/>
          <a:p>
            <a:r>
              <a:rPr lang="en-IN" dirty="0" smtClean="0"/>
              <a:t>Introduction </a:t>
            </a:r>
          </a:p>
          <a:p>
            <a:r>
              <a:rPr lang="en-IN" dirty="0" smtClean="0"/>
              <a:t>Problem statement</a:t>
            </a:r>
          </a:p>
          <a:p>
            <a:pPr lvl="0"/>
            <a:r>
              <a:rPr lang="en-US" dirty="0">
                <a:effectLst/>
              </a:rPr>
              <a:t>System Requirements</a:t>
            </a:r>
            <a:endParaRPr lang="en-IN" dirty="0">
              <a:effectLst/>
            </a:endParaRPr>
          </a:p>
          <a:p>
            <a:pPr lvl="0"/>
            <a:r>
              <a:rPr lang="en-US" dirty="0">
                <a:effectLst/>
              </a:rPr>
              <a:t>Literature </a:t>
            </a:r>
            <a:r>
              <a:rPr lang="en-US" dirty="0" smtClean="0">
                <a:effectLst/>
              </a:rPr>
              <a:t>Survey</a:t>
            </a:r>
          </a:p>
          <a:p>
            <a:pPr lvl="0"/>
            <a:r>
              <a:rPr lang="en-US" dirty="0" smtClean="0">
                <a:effectLst/>
              </a:rPr>
              <a:t>Design</a:t>
            </a:r>
            <a:endParaRPr lang="en-IN" dirty="0">
              <a:effectLst/>
            </a:endParaRPr>
          </a:p>
          <a:p>
            <a:pPr lvl="0"/>
            <a:r>
              <a:rPr lang="en-US" dirty="0">
                <a:effectLst/>
              </a:rPr>
              <a:t>Project Plan for the Remaining </a:t>
            </a:r>
            <a:r>
              <a:rPr lang="en-US" dirty="0" smtClean="0">
                <a:effectLst/>
              </a:rPr>
              <a:t>Work</a:t>
            </a:r>
            <a:endParaRPr lang="en-IN" u="sng" dirty="0">
              <a:effectLst/>
            </a:endParaRPr>
          </a:p>
          <a:p>
            <a:pPr lvl="0"/>
            <a:r>
              <a:rPr lang="en-US" dirty="0">
                <a:effectLst/>
              </a:rPr>
              <a:t>Conclusion</a:t>
            </a:r>
            <a:endParaRPr lang="en-IN" dirty="0">
              <a:effectLst/>
            </a:endParaRPr>
          </a:p>
          <a:p>
            <a:pPr lvl="0"/>
            <a:r>
              <a:rPr lang="en-US" dirty="0">
                <a:effectLst/>
              </a:rPr>
              <a:t>Reference</a:t>
            </a:r>
            <a:endParaRPr lang="en-IN" dirty="0">
              <a:effectLst/>
            </a:endParaRPr>
          </a:p>
          <a:p>
            <a:endParaRPr lang="en-IN" dirty="0"/>
          </a:p>
        </p:txBody>
      </p:sp>
    </p:spTree>
    <p:extLst>
      <p:ext uri="{BB962C8B-B14F-4D97-AF65-F5344CB8AC3E}">
        <p14:creationId xmlns:p14="http://schemas.microsoft.com/office/powerpoint/2010/main" val="8963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286603"/>
            <a:ext cx="10353762" cy="6277970"/>
          </a:xfrm>
        </p:spPr>
        <p:txBody>
          <a:bodyPr/>
          <a:lstStyle/>
          <a:p>
            <a:r>
              <a:rPr lang="en-IN" b="1" dirty="0" smtClean="0"/>
              <a:t>Data flow diagram:</a:t>
            </a:r>
          </a:p>
          <a:p>
            <a:pPr marL="457200" lvl="1" indent="0">
              <a:buNone/>
            </a:pPr>
            <a:endParaRPr lang="en-IN"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311" y="871180"/>
            <a:ext cx="5788813" cy="56933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4321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92" y="143082"/>
            <a:ext cx="6337765" cy="6132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3778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27546"/>
            <a:ext cx="10353762" cy="6277970"/>
          </a:xfrm>
        </p:spPr>
        <p:txBody>
          <a:bodyPr/>
          <a:lstStyle/>
          <a:p>
            <a:r>
              <a:rPr lang="en-IN" dirty="0" smtClean="0"/>
              <a:t>Class diagram:</a:t>
            </a:r>
          </a:p>
          <a:p>
            <a:endParaRPr lang="en-IN" dirty="0"/>
          </a:p>
        </p:txBody>
      </p:sp>
      <p:pic>
        <p:nvPicPr>
          <p:cNvPr id="4" name="Picture 3"/>
          <p:cNvPicPr>
            <a:picLocks noChangeAspect="1"/>
          </p:cNvPicPr>
          <p:nvPr/>
        </p:nvPicPr>
        <p:blipFill>
          <a:blip r:embed="rId2"/>
          <a:stretch>
            <a:fillRect/>
          </a:stretch>
        </p:blipFill>
        <p:spPr>
          <a:xfrm>
            <a:off x="3649896" y="0"/>
            <a:ext cx="6899823" cy="6852096"/>
          </a:xfrm>
          <a:prstGeom prst="rect">
            <a:avLst/>
          </a:prstGeom>
        </p:spPr>
      </p:pic>
    </p:spTree>
    <p:extLst>
      <p:ext uri="{BB962C8B-B14F-4D97-AF65-F5344CB8AC3E}">
        <p14:creationId xmlns:p14="http://schemas.microsoft.com/office/powerpoint/2010/main" val="1108115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0"/>
            <a:ext cx="10353761" cy="1326321"/>
          </a:xfrm>
        </p:spPr>
        <p:txBody>
          <a:bodyPr/>
          <a:lstStyle/>
          <a:p>
            <a:r>
              <a:rPr lang="en-IN" dirty="0" smtClean="0"/>
              <a:t>Project plan </a:t>
            </a:r>
            <a:r>
              <a:rPr lang="en-IN" sz="1200" dirty="0" smtClean="0"/>
              <a:t>(remaining work)</a:t>
            </a:r>
            <a:endParaRPr lang="en-IN" sz="1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890" y="1078173"/>
            <a:ext cx="10258227" cy="5663821"/>
          </a:xfrm>
        </p:spPr>
      </p:pic>
    </p:spTree>
    <p:extLst>
      <p:ext uri="{BB962C8B-B14F-4D97-AF65-F5344CB8AC3E}">
        <p14:creationId xmlns:p14="http://schemas.microsoft.com/office/powerpoint/2010/main" val="2081283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3" y="118280"/>
            <a:ext cx="10353761" cy="1326321"/>
          </a:xfrm>
        </p:spPr>
        <p:txBody>
          <a:bodyPr/>
          <a:lstStyle/>
          <a:p>
            <a:r>
              <a:rPr lang="en-IN" dirty="0" smtClean="0"/>
              <a:t>Dataset snapshot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4" y="1255595"/>
            <a:ext cx="10353761" cy="5295330"/>
          </a:xfrm>
        </p:spPr>
      </p:pic>
    </p:spTree>
    <p:extLst>
      <p:ext uri="{BB962C8B-B14F-4D97-AF65-F5344CB8AC3E}">
        <p14:creationId xmlns:p14="http://schemas.microsoft.com/office/powerpoint/2010/main" val="3790597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913795" y="2096063"/>
            <a:ext cx="10353762" cy="4386623"/>
          </a:xfrm>
        </p:spPr>
        <p:txBody>
          <a:bodyPr>
            <a:normAutofit lnSpcReduction="10000"/>
          </a:bodyPr>
          <a:lstStyle/>
          <a:p>
            <a:r>
              <a:rPr lang="en-IN" dirty="0" smtClean="0">
                <a:effectLst/>
              </a:rPr>
              <a:t> </a:t>
            </a:r>
            <a:r>
              <a:rPr lang="en-IN" dirty="0">
                <a:effectLst/>
              </a:rPr>
              <a:t>Air pollution is a major issue in the modern world due to increase in population and luxurious living</a:t>
            </a:r>
            <a:r>
              <a:rPr lang="en-IN" dirty="0" smtClean="0">
                <a:effectLst/>
              </a:rPr>
              <a:t>.</a:t>
            </a:r>
          </a:p>
          <a:p>
            <a:r>
              <a:rPr lang="en-IN" dirty="0" smtClean="0">
                <a:effectLst/>
              </a:rPr>
              <a:t>The project has got its own social and environmental impact.</a:t>
            </a:r>
            <a:endParaRPr lang="en-IN" dirty="0">
              <a:effectLst/>
            </a:endParaRPr>
          </a:p>
          <a:p>
            <a:r>
              <a:rPr lang="en-IN" dirty="0" smtClean="0">
                <a:effectLst/>
              </a:rPr>
              <a:t>It </a:t>
            </a:r>
            <a:r>
              <a:rPr lang="en-IN" dirty="0">
                <a:effectLst/>
              </a:rPr>
              <a:t>is necessary to apply technology to solve burning issues like this of which the project work is an </a:t>
            </a:r>
            <a:r>
              <a:rPr lang="en-IN" dirty="0" smtClean="0">
                <a:effectLst/>
              </a:rPr>
              <a:t>attempt in which we do the analysis of the data collected and provide the prediction for various areas along with the technical solution for vehicles through IoT sensors.</a:t>
            </a:r>
            <a:endParaRPr lang="en-IN" dirty="0">
              <a:effectLst/>
            </a:endParaRPr>
          </a:p>
          <a:p>
            <a:r>
              <a:rPr lang="en-IN" dirty="0" smtClean="0">
                <a:effectLst/>
              </a:rPr>
              <a:t>This solution is an attempt to curtail the air pollution rate and provide an analysis of the data collected and to spread awareness about the issue. </a:t>
            </a:r>
          </a:p>
          <a:p>
            <a:r>
              <a:rPr lang="en-IN" dirty="0">
                <a:effectLst/>
              </a:rPr>
              <a:t>The solution proposed is eco-friendly and cost </a:t>
            </a:r>
            <a:r>
              <a:rPr lang="en-IN" dirty="0" smtClean="0">
                <a:effectLst/>
              </a:rPr>
              <a:t>effective</a:t>
            </a:r>
            <a:r>
              <a:rPr lang="en-IN" dirty="0">
                <a:effectLst/>
              </a:rPr>
              <a:t> </a:t>
            </a:r>
            <a:r>
              <a:rPr lang="en-IN" dirty="0" smtClean="0">
                <a:effectLst/>
              </a:rPr>
              <a:t>and hence, proves to be an optimal solution.</a:t>
            </a:r>
            <a:endParaRPr lang="en-IN" dirty="0">
              <a:effectLst/>
            </a:endParaRPr>
          </a:p>
          <a:p>
            <a:endParaRPr lang="en-IN" dirty="0">
              <a:effectLst/>
            </a:endParaRPr>
          </a:p>
          <a:p>
            <a:endParaRPr lang="en-IN" dirty="0"/>
          </a:p>
        </p:txBody>
      </p:sp>
    </p:spTree>
    <p:extLst>
      <p:ext uri="{BB962C8B-B14F-4D97-AF65-F5344CB8AC3E}">
        <p14:creationId xmlns:p14="http://schemas.microsoft.com/office/powerpoint/2010/main" val="2634546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IN" dirty="0" smtClean="0"/>
              <a:t>references</a:t>
            </a:r>
            <a:endParaRPr lang="en-IN" dirty="0"/>
          </a:p>
        </p:txBody>
      </p:sp>
      <p:sp>
        <p:nvSpPr>
          <p:cNvPr id="3" name="Content Placeholder 2"/>
          <p:cNvSpPr>
            <a:spLocks noGrp="1"/>
          </p:cNvSpPr>
          <p:nvPr>
            <p:ph idx="1"/>
          </p:nvPr>
        </p:nvSpPr>
        <p:spPr>
          <a:xfrm>
            <a:off x="913795" y="1078173"/>
            <a:ext cx="10353762" cy="5431809"/>
          </a:xfrm>
        </p:spPr>
        <p:txBody>
          <a:bodyPr>
            <a:normAutofit fontScale="62500" lnSpcReduction="20000"/>
          </a:bodyPr>
          <a:lstStyle/>
          <a:p>
            <a:pPr lvl="0"/>
            <a:r>
              <a:rPr lang="en-IN" dirty="0">
                <a:effectLst/>
              </a:rPr>
              <a:t>Anita kulkarni1 , T. Ravi Teja2 Associate Professor, Department of EIE, VNR Vignana Jyothi Institute of Engineering and Technology, Bachupally, Hyderabad, Telangana, India1 PG Student [EI], Department of EIE, VNR Vignana Jyothi Institute of Engineering and Technology, Bachupally, Hyderabad, Telangana, India2.</a:t>
            </a:r>
          </a:p>
          <a:p>
            <a:pPr marL="0" indent="0">
              <a:buNone/>
            </a:pPr>
            <a:r>
              <a:rPr lang="en-IN" dirty="0" smtClean="0">
                <a:solidFill>
                  <a:srgbClr val="FF0000"/>
                </a:solidFill>
                <a:effectLst/>
              </a:rPr>
              <a:t>“</a:t>
            </a:r>
            <a:r>
              <a:rPr lang="en-IN" b="1" dirty="0">
                <a:solidFill>
                  <a:srgbClr val="FF0000"/>
                </a:solidFill>
                <a:effectLst/>
              </a:rPr>
              <a:t>Automated System for Air Pollution Detection and Control in Vehicles</a:t>
            </a:r>
            <a:r>
              <a:rPr lang="en-IN" dirty="0">
                <a:solidFill>
                  <a:srgbClr val="FF0000"/>
                </a:solidFill>
                <a:effectLst/>
              </a:rPr>
              <a:t>”</a:t>
            </a:r>
            <a:r>
              <a:rPr lang="en-IN" dirty="0">
                <a:effectLst/>
              </a:rPr>
              <a:t> in International Journal of Advanced Research </a:t>
            </a:r>
            <a:r>
              <a:rPr lang="en-IN" dirty="0" smtClean="0">
                <a:effectLst/>
              </a:rPr>
              <a:t>       in </a:t>
            </a:r>
            <a:r>
              <a:rPr lang="en-IN" dirty="0">
                <a:effectLst/>
              </a:rPr>
              <a:t>Electrical, Electronics and Instrumentation Engineering on 9, September 2014.</a:t>
            </a:r>
          </a:p>
          <a:p>
            <a:pPr marL="0" indent="0">
              <a:buNone/>
            </a:pPr>
            <a:endParaRPr lang="en-IN" dirty="0">
              <a:effectLst/>
            </a:endParaRPr>
          </a:p>
          <a:p>
            <a:pPr lvl="0"/>
            <a:r>
              <a:rPr lang="en-IN" dirty="0">
                <a:effectLst/>
              </a:rPr>
              <a:t>A. R. Al-Ali, Member, IEEE, Imran Zualkernan, and Fadi Aloul, Senior Member, IEEE</a:t>
            </a:r>
          </a:p>
          <a:p>
            <a:pPr marL="0" indent="0">
              <a:buNone/>
            </a:pPr>
            <a:r>
              <a:rPr lang="en-IN" dirty="0">
                <a:effectLst/>
              </a:rPr>
              <a:t> </a:t>
            </a:r>
            <a:r>
              <a:rPr lang="en-IN" dirty="0" smtClean="0">
                <a:effectLst/>
              </a:rPr>
              <a:t>   “</a:t>
            </a:r>
            <a:r>
              <a:rPr lang="en-IN" b="1" dirty="0">
                <a:solidFill>
                  <a:srgbClr val="FF0000"/>
                </a:solidFill>
                <a:effectLst/>
              </a:rPr>
              <a:t>A Mobile GPRS-Sensors Array for Air Pollution Monitoring</a:t>
            </a:r>
            <a:r>
              <a:rPr lang="en-IN" dirty="0" smtClean="0">
                <a:effectLst/>
              </a:rPr>
              <a:t>”.</a:t>
            </a:r>
            <a:r>
              <a:rPr lang="en-IN" dirty="0">
                <a:effectLst/>
              </a:rPr>
              <a:t> </a:t>
            </a:r>
            <a:endParaRPr lang="en-IN" dirty="0" smtClean="0">
              <a:effectLst/>
            </a:endParaRPr>
          </a:p>
          <a:p>
            <a:pPr marL="0" indent="0">
              <a:buNone/>
            </a:pPr>
            <a:endParaRPr lang="en-IN" dirty="0">
              <a:effectLst/>
            </a:endParaRPr>
          </a:p>
          <a:p>
            <a:pPr lvl="0"/>
            <a:r>
              <a:rPr lang="en-IN" dirty="0" err="1" smtClean="0">
                <a:effectLst/>
              </a:rPr>
              <a:t>R.A.Roseline</a:t>
            </a:r>
            <a:r>
              <a:rPr lang="en-IN" dirty="0" smtClean="0">
                <a:effectLst/>
              </a:rPr>
              <a:t> </a:t>
            </a:r>
            <a:r>
              <a:rPr lang="en-IN" dirty="0">
                <a:effectLst/>
              </a:rPr>
              <a:t>, Dr.M.Devapriya2 ,Dr.P.Sumathi3 1,2&amp;3Postgraduate and Research Department of Computer Science, Government Arts College, Coimbatore, Tamilnadu, India.</a:t>
            </a:r>
          </a:p>
          <a:p>
            <a:pPr marL="0" indent="0">
              <a:buNone/>
            </a:pPr>
            <a:r>
              <a:rPr lang="en-IN" b="1" dirty="0">
                <a:effectLst/>
              </a:rPr>
              <a:t> </a:t>
            </a:r>
            <a:r>
              <a:rPr lang="en-IN" b="1" dirty="0" smtClean="0">
                <a:effectLst/>
              </a:rPr>
              <a:t>    “</a:t>
            </a:r>
            <a:r>
              <a:rPr lang="en-IN" b="1" dirty="0">
                <a:solidFill>
                  <a:srgbClr val="FF0000"/>
                </a:solidFill>
                <a:effectLst/>
              </a:rPr>
              <a:t>Pollution Monitoring using Sensors and Wireless Sensor Networks : A Survey R.A.Roseline1 , Dr.M.Devapriya2 ,Dr.P.Sumathi3</a:t>
            </a:r>
            <a:r>
              <a:rPr lang="en-IN" b="1" dirty="0">
                <a:effectLst/>
              </a:rPr>
              <a:t>” </a:t>
            </a:r>
            <a:r>
              <a:rPr lang="en-IN" dirty="0">
                <a:effectLst/>
              </a:rPr>
              <a:t>in International Journal of Application or Innovation in Engineering &amp; Management (IJAIEM) on 7, July 2013.</a:t>
            </a:r>
          </a:p>
          <a:p>
            <a:pPr marL="0" indent="0">
              <a:buNone/>
            </a:pPr>
            <a:endParaRPr lang="en-IN" dirty="0">
              <a:effectLst/>
            </a:endParaRPr>
          </a:p>
          <a:p>
            <a:pPr lvl="0"/>
            <a:r>
              <a:rPr lang="en-IN" dirty="0" smtClean="0">
                <a:effectLst/>
              </a:rPr>
              <a:t>Sandeep </a:t>
            </a:r>
            <a:r>
              <a:rPr lang="en-IN" dirty="0">
                <a:effectLst/>
              </a:rPr>
              <a:t>S. Patil, Prof. Jaykaran Singh RGPV University, Department of Electronics and Communication Engineering, SSSIST, Sehore, M.P., India</a:t>
            </a:r>
          </a:p>
          <a:p>
            <a:pPr marL="0" indent="0">
              <a:buNone/>
            </a:pPr>
            <a:r>
              <a:rPr lang="en-IN" dirty="0">
                <a:effectLst/>
              </a:rPr>
              <a:t>“</a:t>
            </a:r>
            <a:r>
              <a:rPr lang="en-IN" b="1" dirty="0">
                <a:solidFill>
                  <a:srgbClr val="FF0000"/>
                </a:solidFill>
                <a:effectLst/>
              </a:rPr>
              <a:t>Monitoring and Controlling of Hazardous Gases inside Vehicle and Alerting Using GSM Technology</a:t>
            </a:r>
            <a:r>
              <a:rPr lang="en-IN" dirty="0">
                <a:effectLst/>
              </a:rPr>
              <a:t>” in International Journal of Advanced Research in Computer Science and Software Engineering on 1, January 2015.</a:t>
            </a:r>
          </a:p>
          <a:p>
            <a:r>
              <a:rPr lang="en-IN" dirty="0">
                <a:effectLst/>
              </a:rPr>
              <a:t> </a:t>
            </a:r>
          </a:p>
          <a:p>
            <a:endParaRPr lang="en-IN" dirty="0"/>
          </a:p>
        </p:txBody>
      </p:sp>
    </p:spTree>
    <p:extLst>
      <p:ext uri="{BB962C8B-B14F-4D97-AF65-F5344CB8AC3E}">
        <p14:creationId xmlns:p14="http://schemas.microsoft.com/office/powerpoint/2010/main" val="3006079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59557"/>
            <a:ext cx="10353762" cy="5882185"/>
          </a:xfrm>
        </p:spPr>
        <p:txBody>
          <a:bodyPr>
            <a:normAutofit fontScale="85000" lnSpcReduction="20000"/>
          </a:bodyPr>
          <a:lstStyle/>
          <a:p>
            <a:pPr lvl="0"/>
            <a:r>
              <a:rPr lang="en-IN" dirty="0">
                <a:effectLst/>
                <a:hlinkClick r:id="rId2"/>
              </a:rPr>
              <a:t>http://wiki.eprolabs.com/index.php?title=Gas_Sensor_MQ7</a:t>
            </a:r>
            <a:endParaRPr lang="en-IN" dirty="0">
              <a:effectLst/>
            </a:endParaRPr>
          </a:p>
          <a:p>
            <a:pPr lvl="0"/>
            <a:r>
              <a:rPr lang="en-IN" dirty="0">
                <a:effectLst/>
                <a:hlinkClick r:id="rId3"/>
              </a:rPr>
              <a:t>http://www.waveshare.com/wiki/MQ-135_Gas_Sensor</a:t>
            </a:r>
            <a:r>
              <a:rPr lang="en-IN" dirty="0">
                <a:effectLst/>
              </a:rPr>
              <a:t> </a:t>
            </a:r>
          </a:p>
          <a:p>
            <a:pPr lvl="0"/>
            <a:r>
              <a:rPr lang="en-IN" dirty="0">
                <a:effectLst/>
                <a:hlinkClick r:id="rId4"/>
              </a:rPr>
              <a:t>http://kspcb.gov.in/</a:t>
            </a:r>
            <a:endParaRPr lang="en-IN" dirty="0">
              <a:effectLst/>
            </a:endParaRPr>
          </a:p>
          <a:p>
            <a:pPr lvl="0"/>
            <a:r>
              <a:rPr lang="en-IN" dirty="0">
                <a:effectLst/>
                <a:hlinkClick r:id="rId5"/>
              </a:rPr>
              <a:t>http://</a:t>
            </a:r>
            <a:r>
              <a:rPr lang="en-IN" dirty="0" smtClean="0">
                <a:effectLst/>
                <a:hlinkClick r:id="rId5"/>
              </a:rPr>
              <a:t>www.eolss.net/sample-chapters/c09/e4-14-00-00.pdf</a:t>
            </a:r>
            <a:endParaRPr lang="en-IN" dirty="0">
              <a:effectLst/>
            </a:endParaRPr>
          </a:p>
          <a:p>
            <a:pPr lvl="0"/>
            <a:r>
              <a:rPr lang="en-IN" dirty="0">
                <a:effectLst/>
                <a:hlinkClick r:id="rId6"/>
              </a:rPr>
              <a:t>http://www.ijareeie.com/upload/2014/september/46_Automated.pdf</a:t>
            </a:r>
            <a:endParaRPr lang="en-IN" dirty="0">
              <a:effectLst/>
            </a:endParaRPr>
          </a:p>
          <a:p>
            <a:pPr lvl="0"/>
            <a:r>
              <a:rPr lang="en-IN" dirty="0">
                <a:effectLst/>
                <a:hlinkClick r:id="rId7"/>
              </a:rPr>
              <a:t>http://davidhoulding.blogspot.in/2014/03/co-carbon-monoxide-gas-sensor-using.html</a:t>
            </a:r>
            <a:endParaRPr lang="en-IN" dirty="0">
              <a:effectLst/>
            </a:endParaRPr>
          </a:p>
          <a:p>
            <a:pPr lvl="0"/>
            <a:r>
              <a:rPr lang="en-IN" dirty="0">
                <a:effectLst/>
                <a:hlinkClick r:id="rId8"/>
              </a:rPr>
              <a:t>http://wiring.org.co/learning/basics/airqualitymq135.html</a:t>
            </a:r>
            <a:endParaRPr lang="en-IN" dirty="0">
              <a:effectLst/>
            </a:endParaRPr>
          </a:p>
          <a:p>
            <a:pPr lvl="0"/>
            <a:r>
              <a:rPr lang="en-IN" dirty="0">
                <a:effectLst/>
                <a:hlinkClick r:id="rId9"/>
              </a:rPr>
              <a:t>http://forum.arduino.cc/index.php?topic=172368.0</a:t>
            </a:r>
            <a:endParaRPr lang="en-IN" dirty="0">
              <a:effectLst/>
            </a:endParaRPr>
          </a:p>
          <a:p>
            <a:pPr lvl="0"/>
            <a:r>
              <a:rPr lang="en-IN" dirty="0">
                <a:effectLst/>
                <a:hlinkClick r:id="rId10"/>
              </a:rPr>
              <a:t>http://www.ijarcsse.com/docs/papers/Volume_5/1_January2015/V5I1-0502.pdf</a:t>
            </a:r>
            <a:endParaRPr lang="en-IN" dirty="0">
              <a:effectLst/>
            </a:endParaRPr>
          </a:p>
          <a:p>
            <a:pPr lvl="0"/>
            <a:r>
              <a:rPr lang="en-IN" dirty="0">
                <a:effectLst/>
                <a:hlinkClick r:id="rId11"/>
              </a:rPr>
              <a:t>http://events.awma.org/files_original/ControlDevicesFactSheet07.pdf</a:t>
            </a:r>
            <a:endParaRPr lang="en-IN" dirty="0">
              <a:effectLst/>
            </a:endParaRPr>
          </a:p>
          <a:p>
            <a:pPr lvl="0"/>
            <a:r>
              <a:rPr lang="en-IN" dirty="0">
                <a:effectLst/>
                <a:hlinkClick r:id="rId12"/>
              </a:rPr>
              <a:t>http://www.4cleanair.org/APTI/452combined.pdf</a:t>
            </a:r>
            <a:endParaRPr lang="en-IN" dirty="0">
              <a:effectLst/>
            </a:endParaRPr>
          </a:p>
          <a:p>
            <a:pPr lvl="0"/>
            <a:r>
              <a:rPr lang="en-IN" dirty="0">
                <a:effectLst/>
                <a:hlinkClick r:id="rId3"/>
              </a:rPr>
              <a:t>http://www.waveshare.com/wiki/MQ-135_Gas_Sensor</a:t>
            </a:r>
            <a:endParaRPr lang="en-IN" dirty="0">
              <a:effectLst/>
            </a:endParaRPr>
          </a:p>
          <a:p>
            <a:pPr lvl="0"/>
            <a:r>
              <a:rPr lang="en-IN" dirty="0">
                <a:effectLst/>
                <a:hlinkClick r:id="rId13"/>
              </a:rPr>
              <a:t>http://www.geeetech.com/wiki/index.php/Carbon_Monoxide_Sensor_-_MQ-7</a:t>
            </a:r>
            <a:endParaRPr lang="en-IN" dirty="0">
              <a:effectLst/>
            </a:endParaRPr>
          </a:p>
          <a:p>
            <a:pPr lvl="0"/>
            <a:r>
              <a:rPr lang="en-IN" dirty="0">
                <a:effectLst/>
                <a:hlinkClick r:id="rId14"/>
              </a:rPr>
              <a:t>www.creately.com</a:t>
            </a:r>
            <a:endParaRPr lang="en-IN" dirty="0">
              <a:effectLst/>
            </a:endParaRPr>
          </a:p>
          <a:p>
            <a:pPr lvl="0"/>
            <a:r>
              <a:rPr lang="en-IN" u="sng" dirty="0">
                <a:solidFill>
                  <a:schemeClr val="tx2">
                    <a:lumMod val="75000"/>
                  </a:schemeClr>
                </a:solidFill>
                <a:effectLst/>
              </a:rPr>
              <a:t>http://www.ijaiem.org/volume2issue7/IJAIEM-2013-07-14-041.pdf</a:t>
            </a:r>
          </a:p>
          <a:p>
            <a:endParaRPr lang="en-IN" dirty="0"/>
          </a:p>
        </p:txBody>
      </p:sp>
    </p:spTree>
    <p:extLst>
      <p:ext uri="{BB962C8B-B14F-4D97-AF65-F5344CB8AC3E}">
        <p14:creationId xmlns:p14="http://schemas.microsoft.com/office/powerpoint/2010/main" val="3882290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8740" y="2967335"/>
            <a:ext cx="4574522"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16754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1" cy="1326321"/>
          </a:xfrm>
        </p:spPr>
        <p:txBody>
          <a:bodyPr/>
          <a:lstStyle/>
          <a:p>
            <a:r>
              <a:rPr lang="en-IN" dirty="0" smtClean="0"/>
              <a:t>Introduction		</a:t>
            </a:r>
            <a:endParaRPr lang="en-IN" dirty="0"/>
          </a:p>
        </p:txBody>
      </p:sp>
      <p:sp>
        <p:nvSpPr>
          <p:cNvPr id="3" name="Content Placeholder 2"/>
          <p:cNvSpPr>
            <a:spLocks noGrp="1"/>
          </p:cNvSpPr>
          <p:nvPr>
            <p:ph idx="1"/>
          </p:nvPr>
        </p:nvSpPr>
        <p:spPr>
          <a:xfrm>
            <a:off x="913794" y="1326321"/>
            <a:ext cx="10353762" cy="5074479"/>
          </a:xfrm>
        </p:spPr>
        <p:txBody>
          <a:bodyPr/>
          <a:lstStyle/>
          <a:p>
            <a:r>
              <a:rPr lang="en-US" dirty="0">
                <a:effectLst/>
              </a:rPr>
              <a:t>Air pollution is the introduction of particulates, biological molecules, or other harmful materials into Earth's atmosphere, causing diseases to humans, damage to other living organisms such as animals and food crops, or the natural or built environment. </a:t>
            </a:r>
            <a:endParaRPr lang="en-US" dirty="0" smtClean="0">
              <a:effectLst/>
            </a:endParaRPr>
          </a:p>
          <a:p>
            <a:endParaRPr lang="en-US" dirty="0" smtClean="0">
              <a:effectLst/>
            </a:endParaRPr>
          </a:p>
          <a:p>
            <a:r>
              <a:rPr lang="en-US" dirty="0">
                <a:effectLst/>
              </a:rPr>
              <a:t>The air pollution from vehicles in urban areas, particularly in big cities, has become a serious problem. With the increase in the number of vehicles due to urbanization, air pollution has increased rapidly in the past few years. </a:t>
            </a:r>
            <a:endParaRPr lang="en-US" dirty="0" smtClean="0">
              <a:effectLst/>
            </a:endParaRPr>
          </a:p>
          <a:p>
            <a:endParaRPr lang="en-US" dirty="0">
              <a:effectLst/>
            </a:endParaRPr>
          </a:p>
          <a:p>
            <a:r>
              <a:rPr lang="en-US" dirty="0">
                <a:effectLst/>
              </a:rPr>
              <a:t>The health risks of air pollution are extremely serious leading to various diseases such as cancer, asthma ,</a:t>
            </a:r>
            <a:r>
              <a:rPr lang="en-US" b="1" dirty="0">
                <a:solidFill>
                  <a:srgbClr val="00B0F0"/>
                </a:solidFill>
                <a:effectLst/>
              </a:rPr>
              <a:t>Cardiovascular Disease, diabetes, bronchitis and also putting the elderly and the kids at a higher risk. </a:t>
            </a:r>
            <a:r>
              <a:rPr lang="en-US" dirty="0">
                <a:effectLst/>
              </a:rPr>
              <a:t>As a result various measures are taken to reduce the vehicular pollution.</a:t>
            </a:r>
            <a:endParaRPr lang="en-IN" dirty="0">
              <a:effectLst/>
            </a:endParaRPr>
          </a:p>
          <a:p>
            <a:endParaRPr lang="en-IN" dirty="0"/>
          </a:p>
        </p:txBody>
      </p:sp>
    </p:spTree>
    <p:extLst>
      <p:ext uri="{BB962C8B-B14F-4D97-AF65-F5344CB8AC3E}">
        <p14:creationId xmlns:p14="http://schemas.microsoft.com/office/powerpoint/2010/main" val="274673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454" y="1351128"/>
            <a:ext cx="10353762" cy="4817660"/>
          </a:xfrm>
        </p:spPr>
        <p:txBody>
          <a:bodyPr/>
          <a:lstStyle/>
          <a:p>
            <a:endParaRPr lang="en-IN" dirty="0" smtClean="0"/>
          </a:p>
          <a:p>
            <a:r>
              <a:rPr lang="en-IN" dirty="0" smtClean="0"/>
              <a:t>The </a:t>
            </a:r>
            <a:r>
              <a:rPr lang="en-IN" dirty="0"/>
              <a:t>factors that contribute to vehicular pollution are poor fuel </a:t>
            </a:r>
            <a:r>
              <a:rPr lang="en-IN" dirty="0" smtClean="0"/>
              <a:t>quality, old vehicles, inadequate maintenance, old automotive technologies </a:t>
            </a:r>
            <a:r>
              <a:rPr lang="en-IN" dirty="0"/>
              <a:t>and traffic management. </a:t>
            </a:r>
            <a:endParaRPr lang="en-IN" dirty="0" smtClean="0"/>
          </a:p>
          <a:p>
            <a:endParaRPr lang="en-IN" dirty="0" smtClean="0"/>
          </a:p>
          <a:p>
            <a:r>
              <a:rPr lang="en-US" dirty="0" smtClean="0">
                <a:effectLst/>
              </a:rPr>
              <a:t>In </a:t>
            </a:r>
            <a:r>
              <a:rPr lang="en-US" dirty="0">
                <a:effectLst/>
              </a:rPr>
              <a:t>this system we are trying to control the emission of poisonous gases due to incomplete combustion which can be achieved by restricting the fuel supply to the engine when the level of pollutant let out by the vehicle exceeds the predefined safe value.</a:t>
            </a:r>
            <a:endParaRPr lang="en-IN" dirty="0" smtClean="0"/>
          </a:p>
          <a:p>
            <a:endParaRPr lang="en-IN" dirty="0"/>
          </a:p>
        </p:txBody>
      </p:sp>
    </p:spTree>
    <p:extLst>
      <p:ext uri="{BB962C8B-B14F-4D97-AF65-F5344CB8AC3E}">
        <p14:creationId xmlns:p14="http://schemas.microsoft.com/office/powerpoint/2010/main" val="2829152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852" y="1045186"/>
            <a:ext cx="10353762" cy="5109954"/>
          </a:xfrm>
        </p:spPr>
        <p:txBody>
          <a:bodyPr/>
          <a:lstStyle/>
          <a:p>
            <a:r>
              <a:rPr lang="en-IN" dirty="0" smtClean="0"/>
              <a:t>The dataset collected for the analysis of air pollution in Bangalore has been collected from the </a:t>
            </a:r>
            <a:r>
              <a:rPr lang="en-IN" dirty="0" smtClean="0">
                <a:solidFill>
                  <a:srgbClr val="FF0000"/>
                </a:solidFill>
              </a:rPr>
              <a:t>Karnataka State Pollution Control Board (KSPCB) </a:t>
            </a:r>
            <a:r>
              <a:rPr lang="en-IN" dirty="0" smtClean="0"/>
              <a:t>and other cities data regarding the air pollution has been collected from </a:t>
            </a:r>
            <a:r>
              <a:rPr lang="en-IN" dirty="0" smtClean="0">
                <a:solidFill>
                  <a:srgbClr val="FFFF00"/>
                </a:solidFill>
              </a:rPr>
              <a:t>Mrs Sunita Narain</a:t>
            </a:r>
            <a:r>
              <a:rPr lang="en-IN" dirty="0" smtClean="0">
                <a:solidFill>
                  <a:srgbClr val="FF0000"/>
                </a:solidFill>
              </a:rPr>
              <a:t>, a Padma Shri winner for her excellent work and dedication as an environmentalist.</a:t>
            </a:r>
            <a:r>
              <a:rPr lang="en-IN" dirty="0" smtClean="0"/>
              <a:t> She is a major proponent of the Green concept of the sustainable development.</a:t>
            </a:r>
          </a:p>
          <a:p>
            <a:r>
              <a:rPr lang="en-IN" dirty="0" smtClean="0">
                <a:solidFill>
                  <a:srgbClr val="FF0000"/>
                </a:solidFill>
              </a:rPr>
              <a:t>She is currently the director general of the Centre of Science and Environment and the director of the Society for Environmental Communications.</a:t>
            </a:r>
          </a:p>
          <a:p>
            <a:r>
              <a:rPr lang="en-IN" dirty="0" smtClean="0"/>
              <a:t>The project carries a social as well as environmental impact and hence carries a huge responsibility.</a:t>
            </a:r>
          </a:p>
          <a:p>
            <a:r>
              <a:rPr lang="en-IN" dirty="0" smtClean="0"/>
              <a:t>The project has been shortlisted and selected for funding by the</a:t>
            </a:r>
            <a:r>
              <a:rPr lang="en-IN" dirty="0" smtClean="0">
                <a:solidFill>
                  <a:srgbClr val="FF0000"/>
                </a:solidFill>
              </a:rPr>
              <a:t> MSRIT ALUMUNI ASSOCIATION</a:t>
            </a:r>
            <a:r>
              <a:rPr lang="en-IN" dirty="0" smtClean="0"/>
              <a:t>.</a:t>
            </a:r>
            <a:endParaRPr lang="en-IN" dirty="0"/>
          </a:p>
        </p:txBody>
      </p:sp>
    </p:spTree>
    <p:extLst>
      <p:ext uri="{BB962C8B-B14F-4D97-AF65-F5344CB8AC3E}">
        <p14:creationId xmlns:p14="http://schemas.microsoft.com/office/powerpoint/2010/main" val="3523373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76363"/>
          </a:xfrm>
        </p:spPr>
        <p:txBody>
          <a:bodyPr/>
          <a:lstStyle/>
          <a:p>
            <a:r>
              <a:rPr lang="en-IN" dirty="0" smtClean="0"/>
              <a:t>Problem statement</a:t>
            </a:r>
            <a:endParaRPr lang="en-IN" dirty="0"/>
          </a:p>
        </p:txBody>
      </p:sp>
      <p:sp>
        <p:nvSpPr>
          <p:cNvPr id="3" name="Content Placeholder 2"/>
          <p:cNvSpPr>
            <a:spLocks noGrp="1"/>
          </p:cNvSpPr>
          <p:nvPr>
            <p:ph idx="1"/>
          </p:nvPr>
        </p:nvSpPr>
        <p:spPr>
          <a:xfrm>
            <a:off x="491320" y="1228299"/>
            <a:ext cx="11273050" cy="5486400"/>
          </a:xfrm>
        </p:spPr>
        <p:txBody>
          <a:bodyPr>
            <a:normAutofit fontScale="62500" lnSpcReduction="20000"/>
          </a:bodyPr>
          <a:lstStyle/>
          <a:p>
            <a:r>
              <a:rPr lang="en-US" sz="2500" dirty="0" smtClean="0">
                <a:effectLst/>
              </a:rPr>
              <a:t>Air Pollution is the presence in the ambient atmosphere of substances that interfere in the normal health of the life forms and quality of the substances causing hazards in both.</a:t>
            </a:r>
            <a:br>
              <a:rPr lang="en-US" sz="2500" dirty="0" smtClean="0">
                <a:effectLst/>
              </a:rPr>
            </a:br>
            <a:r>
              <a:rPr lang="en-US" sz="2500" dirty="0" smtClean="0">
                <a:effectLst/>
              </a:rPr>
              <a:t>The problem ahead of us mainly is to develop a technical solution for the air pollution occurred due to the usage of automobiles. Problems include:</a:t>
            </a:r>
          </a:p>
          <a:p>
            <a:pPr marL="0" indent="0" algn="just">
              <a:buNone/>
            </a:pPr>
            <a:r>
              <a:rPr lang="en-US" sz="2500" dirty="0" smtClean="0">
                <a:effectLst/>
              </a:rPr>
              <a:t/>
            </a:r>
            <a:br>
              <a:rPr lang="en-US" sz="2500" dirty="0" smtClean="0">
                <a:effectLst/>
              </a:rPr>
            </a:br>
            <a:r>
              <a:rPr lang="en-US" sz="2500" dirty="0" smtClean="0">
                <a:solidFill>
                  <a:srgbClr val="FF0000"/>
                </a:solidFill>
                <a:effectLst/>
              </a:rPr>
              <a:t>1) </a:t>
            </a:r>
            <a:r>
              <a:rPr lang="en-US" sz="2500" dirty="0">
                <a:effectLst/>
              </a:rPr>
              <a:t>T</a:t>
            </a:r>
            <a:r>
              <a:rPr lang="en-US" sz="2500" dirty="0" smtClean="0">
                <a:effectLst/>
              </a:rPr>
              <a:t>aking only Bangalore into consideration, we have so many areas like </a:t>
            </a:r>
            <a:r>
              <a:rPr lang="en-US" sz="2500" dirty="0">
                <a:effectLst/>
              </a:rPr>
              <a:t>P</a:t>
            </a:r>
            <a:r>
              <a:rPr lang="en-US" sz="2500" dirty="0" smtClean="0">
                <a:effectLst/>
              </a:rPr>
              <a:t>eenya,  AMCO, White Field,  Yeshwatnhpur  etc. affected by air pollution heavily and major contributor to that is vehicular pollution. </a:t>
            </a:r>
            <a:endParaRPr lang="en-US" sz="2500" dirty="0" smtClean="0">
              <a:solidFill>
                <a:srgbClr val="FF0000"/>
              </a:solidFill>
              <a:effectLst/>
            </a:endParaRPr>
          </a:p>
          <a:p>
            <a:pPr marL="0" indent="0">
              <a:buNone/>
            </a:pPr>
            <a:r>
              <a:rPr lang="en-US" sz="2500" dirty="0" smtClean="0">
                <a:effectLst/>
              </a:rPr>
              <a:t>How to reduce the emission of toxic gases from vehicles?</a:t>
            </a:r>
          </a:p>
          <a:p>
            <a:pPr marL="0" indent="0" algn="just">
              <a:buNone/>
            </a:pPr>
            <a:r>
              <a:rPr lang="en-US" sz="2500" dirty="0" smtClean="0">
                <a:effectLst/>
              </a:rPr>
              <a:t/>
            </a:r>
            <a:br>
              <a:rPr lang="en-US" sz="2500" dirty="0" smtClean="0">
                <a:effectLst/>
              </a:rPr>
            </a:br>
            <a:r>
              <a:rPr lang="en-US" sz="2500" dirty="0" smtClean="0">
                <a:solidFill>
                  <a:srgbClr val="FF0000"/>
                </a:solidFill>
                <a:effectLst/>
              </a:rPr>
              <a:t>2) </a:t>
            </a:r>
            <a:r>
              <a:rPr lang="en-US" sz="2500" dirty="0" smtClean="0">
                <a:effectLst/>
              </a:rPr>
              <a:t>How to assist the owners of automobile in notifying them about the emission of their automobile and  harm caused by it to the surroundings?</a:t>
            </a:r>
          </a:p>
          <a:p>
            <a:pPr marL="0" indent="0">
              <a:buNone/>
            </a:pPr>
            <a:r>
              <a:rPr lang="en-US" sz="2500" dirty="0" smtClean="0">
                <a:effectLst/>
              </a:rPr>
              <a:t/>
            </a:r>
            <a:br>
              <a:rPr lang="en-US" sz="2500" dirty="0" smtClean="0">
                <a:effectLst/>
              </a:rPr>
            </a:br>
            <a:r>
              <a:rPr lang="en-US" sz="2500" dirty="0" smtClean="0">
                <a:solidFill>
                  <a:srgbClr val="FF0000"/>
                </a:solidFill>
                <a:effectLst/>
              </a:rPr>
              <a:t>3) </a:t>
            </a:r>
            <a:r>
              <a:rPr lang="en-US" sz="2500" dirty="0" smtClean="0">
                <a:effectLst/>
              </a:rPr>
              <a:t>How to provide an efficient way to select upon a less polluted route between two areas? </a:t>
            </a:r>
          </a:p>
          <a:p>
            <a:pPr marL="0" indent="0">
              <a:buNone/>
            </a:pPr>
            <a:r>
              <a:rPr lang="en-US" sz="2500" dirty="0" smtClean="0">
                <a:effectLst/>
              </a:rPr>
              <a:t> </a:t>
            </a:r>
            <a:r>
              <a:rPr lang="en-US" sz="2500" u="sng" dirty="0" smtClean="0">
                <a:effectLst/>
              </a:rPr>
              <a:t/>
            </a:r>
            <a:br>
              <a:rPr lang="en-US" sz="2500" u="sng" dirty="0" smtClean="0">
                <a:effectLst/>
              </a:rPr>
            </a:br>
            <a:r>
              <a:rPr lang="en-US" sz="2500" dirty="0" smtClean="0">
                <a:solidFill>
                  <a:srgbClr val="FF0000"/>
                </a:solidFill>
                <a:effectLst/>
              </a:rPr>
              <a:t>4) </a:t>
            </a:r>
            <a:r>
              <a:rPr lang="en-US" sz="2500" dirty="0" smtClean="0">
                <a:effectLst/>
              </a:rPr>
              <a:t>How to frequently notify people about the increasing pollution in specific areas and provide solutions to reduce it?</a:t>
            </a:r>
          </a:p>
          <a:p>
            <a:pPr marL="0" indent="0">
              <a:buNone/>
            </a:pPr>
            <a:r>
              <a:rPr lang="en-US" sz="2500" dirty="0" smtClean="0">
                <a:effectLst/>
              </a:rPr>
              <a:t/>
            </a:r>
            <a:br>
              <a:rPr lang="en-US" sz="2500" dirty="0" smtClean="0">
                <a:effectLst/>
              </a:rPr>
            </a:br>
            <a:r>
              <a:rPr lang="en-US" sz="2500" dirty="0" smtClean="0">
                <a:solidFill>
                  <a:srgbClr val="FF0000"/>
                </a:solidFill>
                <a:effectLst/>
              </a:rPr>
              <a:t>5) </a:t>
            </a:r>
            <a:r>
              <a:rPr lang="en-US" sz="2500" dirty="0" smtClean="0">
                <a:effectLst/>
              </a:rPr>
              <a:t>Most importantly, how to deploy technology in solving the above mentioned problems?</a:t>
            </a:r>
            <a:endParaRPr lang="en-IN" sz="2500" dirty="0">
              <a:effectLst/>
            </a:endParaRPr>
          </a:p>
        </p:txBody>
      </p:sp>
    </p:spTree>
    <p:extLst>
      <p:ext uri="{BB962C8B-B14F-4D97-AF65-F5344CB8AC3E}">
        <p14:creationId xmlns:p14="http://schemas.microsoft.com/office/powerpoint/2010/main" val="311569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requirements</a:t>
            </a:r>
            <a:endParaRPr lang="en-IN" dirty="0"/>
          </a:p>
        </p:txBody>
      </p:sp>
      <p:sp>
        <p:nvSpPr>
          <p:cNvPr id="3" name="Content Placeholder 2"/>
          <p:cNvSpPr>
            <a:spLocks noGrp="1"/>
          </p:cNvSpPr>
          <p:nvPr>
            <p:ph idx="1"/>
          </p:nvPr>
        </p:nvSpPr>
        <p:spPr>
          <a:xfrm>
            <a:off x="913795" y="1624084"/>
            <a:ext cx="10686802" cy="4749420"/>
          </a:xfrm>
        </p:spPr>
        <p:txBody>
          <a:bodyPr>
            <a:normAutofit fontScale="92500" lnSpcReduction="10000"/>
          </a:bodyPr>
          <a:lstStyle/>
          <a:p>
            <a:r>
              <a:rPr lang="en-IN" sz="2800" b="1" dirty="0" smtClean="0"/>
              <a:t>Sensors:</a:t>
            </a:r>
          </a:p>
          <a:p>
            <a:pPr lvl="1"/>
            <a:r>
              <a:rPr lang="en-US" b="1" dirty="0">
                <a:solidFill>
                  <a:srgbClr val="FF0000"/>
                </a:solidFill>
                <a:effectLst/>
              </a:rPr>
              <a:t>MQ7 –CO Sensor</a:t>
            </a:r>
            <a:endParaRPr lang="en-IN" sz="1600" dirty="0">
              <a:solidFill>
                <a:srgbClr val="FF0000"/>
              </a:solidFill>
              <a:effectLst/>
            </a:endParaRPr>
          </a:p>
          <a:p>
            <a:pPr lvl="2"/>
            <a:r>
              <a:rPr lang="en-US" sz="1800" dirty="0">
                <a:effectLst/>
              </a:rPr>
              <a:t>Sensitive material of MQ-7 gas sensor is SnO2, which with lower conductivity in clean air. It </a:t>
            </a:r>
            <a:r>
              <a:rPr lang="en-US" sz="1800" dirty="0" smtClean="0">
                <a:effectLst/>
              </a:rPr>
              <a:t>detects </a:t>
            </a:r>
            <a:r>
              <a:rPr lang="en-US" sz="1800" dirty="0">
                <a:effectLst/>
              </a:rPr>
              <a:t>by method of cycle high and low temperature, and detect CO when low temperature </a:t>
            </a:r>
            <a:r>
              <a:rPr lang="en-US" sz="1800" dirty="0" smtClean="0">
                <a:effectLst/>
              </a:rPr>
              <a:t>(heated by </a:t>
            </a:r>
            <a:r>
              <a:rPr lang="en-US" sz="1800" dirty="0">
                <a:effectLst/>
              </a:rPr>
              <a:t>1.5V). </a:t>
            </a:r>
            <a:endParaRPr lang="en-US" sz="1800" dirty="0" smtClean="0">
              <a:effectLst/>
            </a:endParaRPr>
          </a:p>
          <a:p>
            <a:pPr marL="914400" lvl="2" indent="0">
              <a:buNone/>
            </a:pPr>
            <a:endParaRPr lang="en-US" sz="1800" dirty="0" smtClean="0">
              <a:effectLst/>
            </a:endParaRPr>
          </a:p>
          <a:p>
            <a:pPr lvl="2"/>
            <a:r>
              <a:rPr lang="en-US" sz="1800" dirty="0" smtClean="0">
                <a:effectLst/>
              </a:rPr>
              <a:t>The </a:t>
            </a:r>
            <a:r>
              <a:rPr lang="en-US" sz="1800" dirty="0">
                <a:effectLst/>
              </a:rPr>
              <a:t>sensor’s conductivity </a:t>
            </a:r>
            <a:r>
              <a:rPr lang="en-US" sz="1800" dirty="0" smtClean="0">
                <a:effectLst/>
              </a:rPr>
              <a:t>increases</a:t>
            </a:r>
            <a:r>
              <a:rPr lang="en-US" sz="1800" dirty="0" smtClean="0">
                <a:effectLst/>
              </a:rPr>
              <a:t> </a:t>
            </a:r>
            <a:r>
              <a:rPr lang="en-US" sz="1800" dirty="0">
                <a:effectLst/>
              </a:rPr>
              <a:t>along with the </a:t>
            </a:r>
            <a:r>
              <a:rPr lang="en-US" sz="1800" dirty="0" smtClean="0">
                <a:effectLst/>
              </a:rPr>
              <a:t>increasing gas concentration. </a:t>
            </a:r>
            <a:endParaRPr lang="en-US" sz="1800" dirty="0" smtClean="0">
              <a:effectLst/>
            </a:endParaRPr>
          </a:p>
          <a:p>
            <a:pPr marL="914400" lvl="2" indent="0">
              <a:buNone/>
            </a:pPr>
            <a:endParaRPr lang="en-US" sz="1800" dirty="0" smtClean="0">
              <a:effectLst/>
            </a:endParaRPr>
          </a:p>
          <a:p>
            <a:pPr lvl="2"/>
            <a:r>
              <a:rPr lang="en-US" sz="1800" dirty="0" smtClean="0">
                <a:effectLst/>
              </a:rPr>
              <a:t>When high</a:t>
            </a:r>
            <a:r>
              <a:rPr lang="en-IN" sz="1800" dirty="0">
                <a:effectLst/>
              </a:rPr>
              <a:t> </a:t>
            </a:r>
            <a:r>
              <a:rPr lang="en-US" sz="1800" dirty="0" smtClean="0">
                <a:effectLst/>
              </a:rPr>
              <a:t>temperature </a:t>
            </a:r>
            <a:r>
              <a:rPr lang="en-US" sz="1800" dirty="0">
                <a:effectLst/>
              </a:rPr>
              <a:t>(heated by 5.0V), it cleans the other gases adsorbed under low temperature</a:t>
            </a:r>
            <a:r>
              <a:rPr lang="en-US" sz="1800" dirty="0" smtClean="0">
                <a:effectLst/>
              </a:rPr>
              <a:t>.</a:t>
            </a:r>
          </a:p>
          <a:p>
            <a:pPr marL="914400" lvl="2" indent="0">
              <a:buNone/>
            </a:pPr>
            <a:r>
              <a:rPr lang="en-US" sz="1800" dirty="0" smtClean="0">
                <a:effectLst/>
              </a:rPr>
              <a:t> </a:t>
            </a:r>
          </a:p>
          <a:p>
            <a:pPr lvl="2"/>
            <a:r>
              <a:rPr lang="en-US" sz="1800" dirty="0" smtClean="0">
                <a:effectLst/>
              </a:rPr>
              <a:t>MQ-7 </a:t>
            </a:r>
            <a:r>
              <a:rPr lang="en-US" sz="1800" dirty="0">
                <a:effectLst/>
              </a:rPr>
              <a:t>gas sensor has high </a:t>
            </a:r>
            <a:r>
              <a:rPr lang="en-US" sz="1800" dirty="0" smtClean="0">
                <a:effectLst/>
              </a:rPr>
              <a:t>sensitivity </a:t>
            </a:r>
            <a:r>
              <a:rPr lang="en-US" sz="1800" dirty="0">
                <a:effectLst/>
              </a:rPr>
              <a:t>to Carbon Monoxide. The sensor could be used to detect</a:t>
            </a:r>
            <a:endParaRPr lang="en-IN" sz="1800" dirty="0">
              <a:effectLst/>
            </a:endParaRPr>
          </a:p>
          <a:p>
            <a:pPr marL="914400" lvl="2" indent="0">
              <a:buNone/>
            </a:pPr>
            <a:r>
              <a:rPr lang="en-US" sz="1800" dirty="0">
                <a:effectLst/>
              </a:rPr>
              <a:t>different gases </a:t>
            </a:r>
            <a:r>
              <a:rPr lang="en-US" sz="1800" dirty="0" smtClean="0">
                <a:effectLst/>
              </a:rPr>
              <a:t>containing </a:t>
            </a:r>
            <a:r>
              <a:rPr lang="en-US" sz="1800" dirty="0">
                <a:effectLst/>
              </a:rPr>
              <a:t>CO, it </a:t>
            </a:r>
            <a:r>
              <a:rPr lang="en-US" sz="1800" dirty="0" smtClean="0">
                <a:effectLst/>
              </a:rPr>
              <a:t>is cost effective </a:t>
            </a:r>
            <a:r>
              <a:rPr lang="en-US" sz="1800" dirty="0">
                <a:effectLst/>
              </a:rPr>
              <a:t>and suitable for different application.</a:t>
            </a:r>
            <a:endParaRPr lang="en-IN" sz="1800" dirty="0">
              <a:effectLst/>
            </a:endParaRPr>
          </a:p>
          <a:p>
            <a:pPr lvl="1"/>
            <a:endParaRPr lang="en-IN" sz="1600" dirty="0"/>
          </a:p>
        </p:txBody>
      </p:sp>
    </p:spTree>
    <p:extLst>
      <p:ext uri="{BB962C8B-B14F-4D97-AF65-F5344CB8AC3E}">
        <p14:creationId xmlns:p14="http://schemas.microsoft.com/office/powerpoint/2010/main" val="4081162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463" y="2063333"/>
            <a:ext cx="3802650" cy="2849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2688" y="682388"/>
            <a:ext cx="4858602" cy="5540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714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927442" y="390094"/>
            <a:ext cx="10353762" cy="3695136"/>
          </a:xfrm>
        </p:spPr>
        <p:txBody>
          <a:bodyPr/>
          <a:lstStyle/>
          <a:p>
            <a:r>
              <a:rPr lang="en-US" b="1" dirty="0">
                <a:solidFill>
                  <a:srgbClr val="FF0000"/>
                </a:solidFill>
                <a:effectLst/>
              </a:rPr>
              <a:t>MQ135 GAS Sensor</a:t>
            </a:r>
            <a:endParaRPr lang="en-IN" dirty="0">
              <a:solidFill>
                <a:srgbClr val="FF0000"/>
              </a:solidFill>
              <a:effectLst/>
            </a:endParaRPr>
          </a:p>
          <a:p>
            <a:pPr lvl="1"/>
            <a:r>
              <a:rPr lang="en-US" dirty="0">
                <a:effectLst/>
              </a:rPr>
              <a:t>MQ135 Semiconductor Sensor for Air Quality Control Sensitive material of MQ135 gas sensor is SnO2, which with lower conductivity in clean air. When the target combustible gas exist, The sensor’s conductivity is more higher along with the gas concentration rising. </a:t>
            </a:r>
            <a:endParaRPr lang="en-US" dirty="0" smtClean="0">
              <a:effectLst/>
            </a:endParaRPr>
          </a:p>
          <a:p>
            <a:pPr lvl="1"/>
            <a:r>
              <a:rPr lang="en-US" dirty="0" smtClean="0">
                <a:effectLst/>
              </a:rPr>
              <a:t>MQ135 </a:t>
            </a:r>
            <a:r>
              <a:rPr lang="en-US" dirty="0">
                <a:effectLst/>
              </a:rPr>
              <a:t>gas sensor has high sensitivity to Ammonia, Sulfide and Benzene steam, </a:t>
            </a:r>
            <a:r>
              <a:rPr lang="en-US" dirty="0" err="1" smtClean="0">
                <a:effectLst/>
              </a:rPr>
              <a:t>Nox</a:t>
            </a:r>
            <a:r>
              <a:rPr lang="en-US" dirty="0" smtClean="0">
                <a:effectLst/>
              </a:rPr>
              <a:t> and also </a:t>
            </a:r>
            <a:r>
              <a:rPr lang="en-US" dirty="0">
                <a:effectLst/>
              </a:rPr>
              <a:t>sensitive to smoke and other harmful gases. It is with low cost and suitable for different application</a:t>
            </a:r>
            <a:r>
              <a:rPr lang="en-US" dirty="0" smtClean="0">
                <a:effectLst/>
              </a:rPr>
              <a:t>.</a:t>
            </a:r>
          </a:p>
          <a:p>
            <a:pPr lvl="1"/>
            <a:endParaRPr lang="en-IN" dirty="0">
              <a:effectLst/>
            </a:endParaRPr>
          </a:p>
          <a:p>
            <a:endParaRPr lang="en-IN" dirty="0"/>
          </a:p>
        </p:txBody>
      </p:sp>
      <p:pic>
        <p:nvPicPr>
          <p:cNvPr id="5" name="Picture 4" descr="http://www.mindkits.co.nz/resize/SHARED/images/products/MQ135-Gas-Sensor-for-Air-Quality-435.jpg?lr=t&amp;bw=1000&amp;w=1000&amp;bh=1000&amp;h=100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782" y="3837565"/>
            <a:ext cx="3415253" cy="216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12494" y="3011411"/>
            <a:ext cx="3300246" cy="3662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2284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2117</TotalTime>
  <Words>1247</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Bookman Old Style</vt:lpstr>
      <vt:lpstr>Rockwell</vt:lpstr>
      <vt:lpstr>Times New Roman</vt:lpstr>
      <vt:lpstr>Damask</vt:lpstr>
      <vt:lpstr>Effective prevention and prediction of air pollution caused by automobiles using Iot and data analytics techniques</vt:lpstr>
      <vt:lpstr>AGENDA</vt:lpstr>
      <vt:lpstr>Introduction  </vt:lpstr>
      <vt:lpstr>PowerPoint Presentation</vt:lpstr>
      <vt:lpstr>PowerPoint Presentation</vt:lpstr>
      <vt:lpstr>Problem statement</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Design </vt:lpstr>
      <vt:lpstr>PowerPoint Presentation</vt:lpstr>
      <vt:lpstr>PowerPoint Presentation</vt:lpstr>
      <vt:lpstr>PowerPoint Presentation</vt:lpstr>
      <vt:lpstr>Project plan (remaining work)</vt:lpstr>
      <vt:lpstr>Dataset snapshot</vt:lpstr>
      <vt:lpstr>conclusion</vt:lpstr>
      <vt:lpstr>references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prevention and prediction of air pollution caused by automobiles using Iot and data analytics techniques</dc:title>
  <dc:creator>adarsh raj</dc:creator>
  <cp:lastModifiedBy>adarsh raj</cp:lastModifiedBy>
  <cp:revision>91</cp:revision>
  <dcterms:created xsi:type="dcterms:W3CDTF">2016-03-19T06:04:04Z</dcterms:created>
  <dcterms:modified xsi:type="dcterms:W3CDTF">2016-03-26T07:35:06Z</dcterms:modified>
</cp:coreProperties>
</file>