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0"/>
  </p:notesMasterIdLst>
  <p:sldIdLst>
    <p:sldId id="256" r:id="rId2"/>
    <p:sldId id="258" r:id="rId3"/>
    <p:sldId id="257" r:id="rId4"/>
    <p:sldId id="262" r:id="rId5"/>
    <p:sldId id="261" r:id="rId6"/>
    <p:sldId id="263" r:id="rId7"/>
    <p:sldId id="264" r:id="rId8"/>
    <p:sldId id="265" r:id="rId9"/>
    <p:sldId id="295" r:id="rId10"/>
    <p:sldId id="287" r:id="rId11"/>
    <p:sldId id="286" r:id="rId12"/>
    <p:sldId id="288" r:id="rId13"/>
    <p:sldId id="269" r:id="rId14"/>
    <p:sldId id="292" r:id="rId15"/>
    <p:sldId id="289" r:id="rId16"/>
    <p:sldId id="290" r:id="rId17"/>
    <p:sldId id="271" r:id="rId18"/>
    <p:sldId id="272" r:id="rId19"/>
    <p:sldId id="267" r:id="rId20"/>
    <p:sldId id="268" r:id="rId21"/>
    <p:sldId id="279" r:id="rId22"/>
    <p:sldId id="273" r:id="rId23"/>
    <p:sldId id="274" r:id="rId24"/>
    <p:sldId id="275" r:id="rId25"/>
    <p:sldId id="291" r:id="rId26"/>
    <p:sldId id="293" r:id="rId27"/>
    <p:sldId id="294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CE47E-0FF8-4971-8FFB-2689BBED31C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53CC2-42CD-44AF-9256-81FFCDD72731}">
      <dgm:prSet/>
      <dgm:spPr/>
      <dgm:t>
        <a:bodyPr/>
        <a:lstStyle/>
        <a:p>
          <a:r>
            <a:rPr lang="en-US" dirty="0"/>
            <a:t>P</a:t>
          </a:r>
          <a:r>
            <a:rPr lang="en-IN" dirty="0"/>
            <a:t>ROBLEM STATEMENT AND OBJECTIVE</a:t>
          </a:r>
          <a:endParaRPr lang="en-US" dirty="0"/>
        </a:p>
      </dgm:t>
    </dgm:pt>
    <dgm:pt modelId="{F888AB05-F87A-4AD3-8AB6-BC65D9954877}" type="parTrans" cxnId="{3088A93F-C4A3-4D8E-963D-D3B771EFCB65}">
      <dgm:prSet/>
      <dgm:spPr/>
      <dgm:t>
        <a:bodyPr/>
        <a:lstStyle/>
        <a:p>
          <a:endParaRPr lang="en-US"/>
        </a:p>
      </dgm:t>
    </dgm:pt>
    <dgm:pt modelId="{C2149BB3-062C-44BD-BF52-FDF713B9181F}" type="sibTrans" cxnId="{3088A93F-C4A3-4D8E-963D-D3B771EFCB65}">
      <dgm:prSet/>
      <dgm:spPr/>
      <dgm:t>
        <a:bodyPr/>
        <a:lstStyle/>
        <a:p>
          <a:endParaRPr lang="en-US"/>
        </a:p>
      </dgm:t>
    </dgm:pt>
    <dgm:pt modelId="{4218487E-F663-4DF9-AE4E-446155E783E5}">
      <dgm:prSet/>
      <dgm:spPr/>
      <dgm:t>
        <a:bodyPr/>
        <a:lstStyle/>
        <a:p>
          <a:r>
            <a:rPr lang="en-IN" dirty="0"/>
            <a:t>ANALYSIS</a:t>
          </a:r>
          <a:endParaRPr lang="en-US" dirty="0"/>
        </a:p>
      </dgm:t>
    </dgm:pt>
    <dgm:pt modelId="{D441CEE0-C813-4ABE-BDA4-ACE23C765736}" type="parTrans" cxnId="{A61610A7-541D-49CB-8B4C-53097B37DA50}">
      <dgm:prSet/>
      <dgm:spPr/>
      <dgm:t>
        <a:bodyPr/>
        <a:lstStyle/>
        <a:p>
          <a:endParaRPr lang="en-US"/>
        </a:p>
      </dgm:t>
    </dgm:pt>
    <dgm:pt modelId="{B0F615ED-0A69-47A2-9C1A-B94F6711684B}" type="sibTrans" cxnId="{A61610A7-541D-49CB-8B4C-53097B37DA50}">
      <dgm:prSet/>
      <dgm:spPr/>
      <dgm:t>
        <a:bodyPr/>
        <a:lstStyle/>
        <a:p>
          <a:endParaRPr lang="en-US"/>
        </a:p>
      </dgm:t>
    </dgm:pt>
    <dgm:pt modelId="{F643DF60-EF31-45AD-8E58-44F1B726D827}">
      <dgm:prSet/>
      <dgm:spPr/>
      <dgm:t>
        <a:bodyPr/>
        <a:lstStyle/>
        <a:p>
          <a:r>
            <a:rPr lang="en-IN"/>
            <a:t>SUMMARY &amp; CONCLUSION </a:t>
          </a:r>
          <a:endParaRPr lang="en-US"/>
        </a:p>
      </dgm:t>
    </dgm:pt>
    <dgm:pt modelId="{D1B48748-A1CA-446E-B20F-2F5A5E9D9A93}" type="parTrans" cxnId="{DDA332A8-67E4-4F12-B892-67AACCCC291D}">
      <dgm:prSet/>
      <dgm:spPr/>
      <dgm:t>
        <a:bodyPr/>
        <a:lstStyle/>
        <a:p>
          <a:endParaRPr lang="en-US"/>
        </a:p>
      </dgm:t>
    </dgm:pt>
    <dgm:pt modelId="{312299F2-2572-46DC-8612-098820E275EE}" type="sibTrans" cxnId="{DDA332A8-67E4-4F12-B892-67AACCCC291D}">
      <dgm:prSet/>
      <dgm:spPr/>
      <dgm:t>
        <a:bodyPr/>
        <a:lstStyle/>
        <a:p>
          <a:endParaRPr lang="en-US"/>
        </a:p>
      </dgm:t>
    </dgm:pt>
    <dgm:pt modelId="{A5BF4025-454C-43A3-AB43-495982015B6B}">
      <dgm:prSet/>
      <dgm:spPr/>
      <dgm:t>
        <a:bodyPr/>
        <a:lstStyle/>
        <a:p>
          <a:r>
            <a:rPr lang="en-US" dirty="0"/>
            <a:t>DATA UNDERSTANDING, CLEANING &amp; MANIPULATION</a:t>
          </a:r>
        </a:p>
      </dgm:t>
    </dgm:pt>
    <dgm:pt modelId="{EA6BC7AF-FE52-4F4F-9040-1807F61BD628}" type="parTrans" cxnId="{F56D1D2D-F6E4-42E0-A4B2-C5F9ED5F5DB6}">
      <dgm:prSet/>
      <dgm:spPr/>
      <dgm:t>
        <a:bodyPr/>
        <a:lstStyle/>
        <a:p>
          <a:endParaRPr lang="en-IN"/>
        </a:p>
      </dgm:t>
    </dgm:pt>
    <dgm:pt modelId="{89C57121-D54D-4080-9D4D-B1DA994B2AAE}" type="sibTrans" cxnId="{F56D1D2D-F6E4-42E0-A4B2-C5F9ED5F5DB6}">
      <dgm:prSet/>
      <dgm:spPr/>
      <dgm:t>
        <a:bodyPr/>
        <a:lstStyle/>
        <a:p>
          <a:endParaRPr lang="en-IN"/>
        </a:p>
      </dgm:t>
    </dgm:pt>
    <dgm:pt modelId="{1E4B451F-31EC-4DE3-9CA6-4BC392C4364F}" type="pres">
      <dgm:prSet presAssocID="{122CE47E-0FF8-4971-8FFB-2689BBED31CA}" presName="vert0" presStyleCnt="0">
        <dgm:presLayoutVars>
          <dgm:dir/>
          <dgm:animOne val="branch"/>
          <dgm:animLvl val="lvl"/>
        </dgm:presLayoutVars>
      </dgm:prSet>
      <dgm:spPr/>
    </dgm:pt>
    <dgm:pt modelId="{5824741B-4F4F-4BC6-8831-5181F51C0338}" type="pres">
      <dgm:prSet presAssocID="{ED053CC2-42CD-44AF-9256-81FFCDD72731}" presName="thickLine" presStyleLbl="alignNode1" presStyleIdx="0" presStyleCnt="4"/>
      <dgm:spPr/>
    </dgm:pt>
    <dgm:pt modelId="{4099F2A3-7CC5-4293-BBD3-80510EBF11BB}" type="pres">
      <dgm:prSet presAssocID="{ED053CC2-42CD-44AF-9256-81FFCDD72731}" presName="horz1" presStyleCnt="0"/>
      <dgm:spPr/>
    </dgm:pt>
    <dgm:pt modelId="{D04A2AA5-7AAF-4045-BBCF-F222222A3848}" type="pres">
      <dgm:prSet presAssocID="{ED053CC2-42CD-44AF-9256-81FFCDD72731}" presName="tx1" presStyleLbl="revTx" presStyleIdx="0" presStyleCnt="4"/>
      <dgm:spPr/>
    </dgm:pt>
    <dgm:pt modelId="{0BEE91A8-D408-4475-8A17-134A3107D7F6}" type="pres">
      <dgm:prSet presAssocID="{ED053CC2-42CD-44AF-9256-81FFCDD72731}" presName="vert1" presStyleCnt="0"/>
      <dgm:spPr/>
    </dgm:pt>
    <dgm:pt modelId="{B1C3A7D0-5AA6-407C-B359-5868E62148CA}" type="pres">
      <dgm:prSet presAssocID="{A5BF4025-454C-43A3-AB43-495982015B6B}" presName="thickLine" presStyleLbl="alignNode1" presStyleIdx="1" presStyleCnt="4"/>
      <dgm:spPr/>
    </dgm:pt>
    <dgm:pt modelId="{054D9CF8-B521-401F-84A4-59E0B31BF5A0}" type="pres">
      <dgm:prSet presAssocID="{A5BF4025-454C-43A3-AB43-495982015B6B}" presName="horz1" presStyleCnt="0"/>
      <dgm:spPr/>
    </dgm:pt>
    <dgm:pt modelId="{2EFAC4EC-465D-48F7-B465-8DF53FA239E4}" type="pres">
      <dgm:prSet presAssocID="{A5BF4025-454C-43A3-AB43-495982015B6B}" presName="tx1" presStyleLbl="revTx" presStyleIdx="1" presStyleCnt="4"/>
      <dgm:spPr/>
    </dgm:pt>
    <dgm:pt modelId="{9285D31B-E28E-489A-A525-E85DFBAACC5C}" type="pres">
      <dgm:prSet presAssocID="{A5BF4025-454C-43A3-AB43-495982015B6B}" presName="vert1" presStyleCnt="0"/>
      <dgm:spPr/>
    </dgm:pt>
    <dgm:pt modelId="{1657DD4E-3B1B-4CB7-B1CA-054AF0FCA87B}" type="pres">
      <dgm:prSet presAssocID="{4218487E-F663-4DF9-AE4E-446155E783E5}" presName="thickLine" presStyleLbl="alignNode1" presStyleIdx="2" presStyleCnt="4"/>
      <dgm:spPr/>
    </dgm:pt>
    <dgm:pt modelId="{394407AF-87EA-4EE6-A84F-8CF0E7E395E7}" type="pres">
      <dgm:prSet presAssocID="{4218487E-F663-4DF9-AE4E-446155E783E5}" presName="horz1" presStyleCnt="0"/>
      <dgm:spPr/>
    </dgm:pt>
    <dgm:pt modelId="{99665BCA-E7C7-4A3B-9BAC-7EBC7CA4B544}" type="pres">
      <dgm:prSet presAssocID="{4218487E-F663-4DF9-AE4E-446155E783E5}" presName="tx1" presStyleLbl="revTx" presStyleIdx="2" presStyleCnt="4"/>
      <dgm:spPr/>
    </dgm:pt>
    <dgm:pt modelId="{41C7FB3F-D6B2-42B8-A067-D5D460C0D6EA}" type="pres">
      <dgm:prSet presAssocID="{4218487E-F663-4DF9-AE4E-446155E783E5}" presName="vert1" presStyleCnt="0"/>
      <dgm:spPr/>
    </dgm:pt>
    <dgm:pt modelId="{EE23AC83-2DF5-4332-9208-3878C5660688}" type="pres">
      <dgm:prSet presAssocID="{F643DF60-EF31-45AD-8E58-44F1B726D827}" presName="thickLine" presStyleLbl="alignNode1" presStyleIdx="3" presStyleCnt="4"/>
      <dgm:spPr/>
    </dgm:pt>
    <dgm:pt modelId="{35148E0E-4DB6-47D0-B802-B887CADFC07D}" type="pres">
      <dgm:prSet presAssocID="{F643DF60-EF31-45AD-8E58-44F1B726D827}" presName="horz1" presStyleCnt="0"/>
      <dgm:spPr/>
    </dgm:pt>
    <dgm:pt modelId="{ED10F521-13B2-44F0-90ED-A56E92BE5EF6}" type="pres">
      <dgm:prSet presAssocID="{F643DF60-EF31-45AD-8E58-44F1B726D827}" presName="tx1" presStyleLbl="revTx" presStyleIdx="3" presStyleCnt="4"/>
      <dgm:spPr/>
    </dgm:pt>
    <dgm:pt modelId="{0AE1479B-6009-4DEC-AAA5-F01162159C3C}" type="pres">
      <dgm:prSet presAssocID="{F643DF60-EF31-45AD-8E58-44F1B726D827}" presName="vert1" presStyleCnt="0"/>
      <dgm:spPr/>
    </dgm:pt>
  </dgm:ptLst>
  <dgm:cxnLst>
    <dgm:cxn modelId="{B67E8B0B-7BE1-4F46-9AF9-AD7D39E5F5F9}" type="presOf" srcId="{ED053CC2-42CD-44AF-9256-81FFCDD72731}" destId="{D04A2AA5-7AAF-4045-BBCF-F222222A3848}" srcOrd="0" destOrd="0" presId="urn:microsoft.com/office/officeart/2008/layout/LinedList"/>
    <dgm:cxn modelId="{983BBD0E-8B17-4711-94BF-A122DF481796}" type="presOf" srcId="{122CE47E-0FF8-4971-8FFB-2689BBED31CA}" destId="{1E4B451F-31EC-4DE3-9CA6-4BC392C4364F}" srcOrd="0" destOrd="0" presId="urn:microsoft.com/office/officeart/2008/layout/LinedList"/>
    <dgm:cxn modelId="{F56D1D2D-F6E4-42E0-A4B2-C5F9ED5F5DB6}" srcId="{122CE47E-0FF8-4971-8FFB-2689BBED31CA}" destId="{A5BF4025-454C-43A3-AB43-495982015B6B}" srcOrd="1" destOrd="0" parTransId="{EA6BC7AF-FE52-4F4F-9040-1807F61BD628}" sibTransId="{89C57121-D54D-4080-9D4D-B1DA994B2AAE}"/>
    <dgm:cxn modelId="{3088A93F-C4A3-4D8E-963D-D3B771EFCB65}" srcId="{122CE47E-0FF8-4971-8FFB-2689BBED31CA}" destId="{ED053CC2-42CD-44AF-9256-81FFCDD72731}" srcOrd="0" destOrd="0" parTransId="{F888AB05-F87A-4AD3-8AB6-BC65D9954877}" sibTransId="{C2149BB3-062C-44BD-BF52-FDF713B9181F}"/>
    <dgm:cxn modelId="{21CF159B-9633-4B6E-A229-199BA9874244}" type="presOf" srcId="{4218487E-F663-4DF9-AE4E-446155E783E5}" destId="{99665BCA-E7C7-4A3B-9BAC-7EBC7CA4B544}" srcOrd="0" destOrd="0" presId="urn:microsoft.com/office/officeart/2008/layout/LinedList"/>
    <dgm:cxn modelId="{A61610A7-541D-49CB-8B4C-53097B37DA50}" srcId="{122CE47E-0FF8-4971-8FFB-2689BBED31CA}" destId="{4218487E-F663-4DF9-AE4E-446155E783E5}" srcOrd="2" destOrd="0" parTransId="{D441CEE0-C813-4ABE-BDA4-ACE23C765736}" sibTransId="{B0F615ED-0A69-47A2-9C1A-B94F6711684B}"/>
    <dgm:cxn modelId="{DDA332A8-67E4-4F12-B892-67AACCCC291D}" srcId="{122CE47E-0FF8-4971-8FFB-2689BBED31CA}" destId="{F643DF60-EF31-45AD-8E58-44F1B726D827}" srcOrd="3" destOrd="0" parTransId="{D1B48748-A1CA-446E-B20F-2F5A5E9D9A93}" sibTransId="{312299F2-2572-46DC-8612-098820E275EE}"/>
    <dgm:cxn modelId="{0230E8BF-6187-47D6-A394-35C5A511B645}" type="presOf" srcId="{F643DF60-EF31-45AD-8E58-44F1B726D827}" destId="{ED10F521-13B2-44F0-90ED-A56E92BE5EF6}" srcOrd="0" destOrd="0" presId="urn:microsoft.com/office/officeart/2008/layout/LinedList"/>
    <dgm:cxn modelId="{8D9322E2-37A5-49DF-B5C2-2DC8E023D2E1}" type="presOf" srcId="{A5BF4025-454C-43A3-AB43-495982015B6B}" destId="{2EFAC4EC-465D-48F7-B465-8DF53FA239E4}" srcOrd="0" destOrd="0" presId="urn:microsoft.com/office/officeart/2008/layout/LinedList"/>
    <dgm:cxn modelId="{1DC377D8-4344-4AF1-BAFB-AB38E5EF0A2C}" type="presParOf" srcId="{1E4B451F-31EC-4DE3-9CA6-4BC392C4364F}" destId="{5824741B-4F4F-4BC6-8831-5181F51C0338}" srcOrd="0" destOrd="0" presId="urn:microsoft.com/office/officeart/2008/layout/LinedList"/>
    <dgm:cxn modelId="{FC3F10A6-4B7E-4483-B3BF-D6B0566C483A}" type="presParOf" srcId="{1E4B451F-31EC-4DE3-9CA6-4BC392C4364F}" destId="{4099F2A3-7CC5-4293-BBD3-80510EBF11BB}" srcOrd="1" destOrd="0" presId="urn:microsoft.com/office/officeart/2008/layout/LinedList"/>
    <dgm:cxn modelId="{8950F0F3-10E1-42BA-8D33-A3BC3F907674}" type="presParOf" srcId="{4099F2A3-7CC5-4293-BBD3-80510EBF11BB}" destId="{D04A2AA5-7AAF-4045-BBCF-F222222A3848}" srcOrd="0" destOrd="0" presId="urn:microsoft.com/office/officeart/2008/layout/LinedList"/>
    <dgm:cxn modelId="{13A7B0A7-562E-461A-B0A3-1B2A000C9A59}" type="presParOf" srcId="{4099F2A3-7CC5-4293-BBD3-80510EBF11BB}" destId="{0BEE91A8-D408-4475-8A17-134A3107D7F6}" srcOrd="1" destOrd="0" presId="urn:microsoft.com/office/officeart/2008/layout/LinedList"/>
    <dgm:cxn modelId="{3274C98D-9E8E-45B2-BA64-4682CEBE1361}" type="presParOf" srcId="{1E4B451F-31EC-4DE3-9CA6-4BC392C4364F}" destId="{B1C3A7D0-5AA6-407C-B359-5868E62148CA}" srcOrd="2" destOrd="0" presId="urn:microsoft.com/office/officeart/2008/layout/LinedList"/>
    <dgm:cxn modelId="{87BC66B5-CC43-4595-B3D7-CF36CAD0838B}" type="presParOf" srcId="{1E4B451F-31EC-4DE3-9CA6-4BC392C4364F}" destId="{054D9CF8-B521-401F-84A4-59E0B31BF5A0}" srcOrd="3" destOrd="0" presId="urn:microsoft.com/office/officeart/2008/layout/LinedList"/>
    <dgm:cxn modelId="{652FBD52-2A7F-4267-8E02-4AFE67BDE37F}" type="presParOf" srcId="{054D9CF8-B521-401F-84A4-59E0B31BF5A0}" destId="{2EFAC4EC-465D-48F7-B465-8DF53FA239E4}" srcOrd="0" destOrd="0" presId="urn:microsoft.com/office/officeart/2008/layout/LinedList"/>
    <dgm:cxn modelId="{3194314A-E3F5-447C-804F-DAD4E8155C19}" type="presParOf" srcId="{054D9CF8-B521-401F-84A4-59E0B31BF5A0}" destId="{9285D31B-E28E-489A-A525-E85DFBAACC5C}" srcOrd="1" destOrd="0" presId="urn:microsoft.com/office/officeart/2008/layout/LinedList"/>
    <dgm:cxn modelId="{35907718-A036-41D2-B50A-B4620B2B69F1}" type="presParOf" srcId="{1E4B451F-31EC-4DE3-9CA6-4BC392C4364F}" destId="{1657DD4E-3B1B-4CB7-B1CA-054AF0FCA87B}" srcOrd="4" destOrd="0" presId="urn:microsoft.com/office/officeart/2008/layout/LinedList"/>
    <dgm:cxn modelId="{21198583-0EFB-4587-AEB4-14F0896EA47B}" type="presParOf" srcId="{1E4B451F-31EC-4DE3-9CA6-4BC392C4364F}" destId="{394407AF-87EA-4EE6-A84F-8CF0E7E395E7}" srcOrd="5" destOrd="0" presId="urn:microsoft.com/office/officeart/2008/layout/LinedList"/>
    <dgm:cxn modelId="{779C53D1-73C0-4D66-BF44-E4C952D7357C}" type="presParOf" srcId="{394407AF-87EA-4EE6-A84F-8CF0E7E395E7}" destId="{99665BCA-E7C7-4A3B-9BAC-7EBC7CA4B544}" srcOrd="0" destOrd="0" presId="urn:microsoft.com/office/officeart/2008/layout/LinedList"/>
    <dgm:cxn modelId="{BE8617EA-104C-44F8-B2F6-0A4E558BB22D}" type="presParOf" srcId="{394407AF-87EA-4EE6-A84F-8CF0E7E395E7}" destId="{41C7FB3F-D6B2-42B8-A067-D5D460C0D6EA}" srcOrd="1" destOrd="0" presId="urn:microsoft.com/office/officeart/2008/layout/LinedList"/>
    <dgm:cxn modelId="{78F9716D-BB71-4D2D-BC98-D921DEEFDE88}" type="presParOf" srcId="{1E4B451F-31EC-4DE3-9CA6-4BC392C4364F}" destId="{EE23AC83-2DF5-4332-9208-3878C5660688}" srcOrd="6" destOrd="0" presId="urn:microsoft.com/office/officeart/2008/layout/LinedList"/>
    <dgm:cxn modelId="{2692B129-6260-4183-84E2-B404B7295DFC}" type="presParOf" srcId="{1E4B451F-31EC-4DE3-9CA6-4BC392C4364F}" destId="{35148E0E-4DB6-47D0-B802-B887CADFC07D}" srcOrd="7" destOrd="0" presId="urn:microsoft.com/office/officeart/2008/layout/LinedList"/>
    <dgm:cxn modelId="{CEA7FD5F-2F52-43E2-B834-BB6CE10D654F}" type="presParOf" srcId="{35148E0E-4DB6-47D0-B802-B887CADFC07D}" destId="{ED10F521-13B2-44F0-90ED-A56E92BE5EF6}" srcOrd="0" destOrd="0" presId="urn:microsoft.com/office/officeart/2008/layout/LinedList"/>
    <dgm:cxn modelId="{038FF6CF-E583-442D-A2B8-D4B97D986B09}" type="presParOf" srcId="{35148E0E-4DB6-47D0-B802-B887CADFC07D}" destId="{0AE1479B-6009-4DEC-AAA5-F01162159C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582F9A-6A4A-4361-9445-087DAB166F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595EC-4315-4392-BDBF-B68132AE58F3}">
      <dgm:prSet/>
      <dgm:spPr/>
      <dgm:t>
        <a:bodyPr/>
        <a:lstStyle/>
        <a:p>
          <a:r>
            <a:rPr lang="en-US" dirty="0"/>
            <a:t>Original data set contains 39717 rows and 111 columns</a:t>
          </a:r>
        </a:p>
      </dgm:t>
    </dgm:pt>
    <dgm:pt modelId="{D13432DA-0EC5-469B-B940-819A6C7CE15D}" type="parTrans" cxnId="{589274AF-495F-4024-A635-141B8203C145}">
      <dgm:prSet/>
      <dgm:spPr/>
      <dgm:t>
        <a:bodyPr/>
        <a:lstStyle/>
        <a:p>
          <a:endParaRPr lang="en-US"/>
        </a:p>
      </dgm:t>
    </dgm:pt>
    <dgm:pt modelId="{A8DF946D-2196-4447-BBEF-43197541EC74}" type="sibTrans" cxnId="{589274AF-495F-4024-A635-141B8203C145}">
      <dgm:prSet/>
      <dgm:spPr/>
      <dgm:t>
        <a:bodyPr/>
        <a:lstStyle/>
        <a:p>
          <a:endParaRPr lang="en-US"/>
        </a:p>
      </dgm:t>
    </dgm:pt>
    <dgm:pt modelId="{21D81B11-BEEC-4228-8B3F-8F0C320CC7BC}">
      <dgm:prSet/>
      <dgm:spPr/>
      <dgm:t>
        <a:bodyPr/>
        <a:lstStyle/>
        <a:p>
          <a:r>
            <a:rPr lang="en-US" dirty="0"/>
            <a:t>Dropped 54 </a:t>
          </a:r>
          <a:r>
            <a:rPr lang="en-US" b="1" dirty="0"/>
            <a:t>Empty Columns</a:t>
          </a:r>
          <a:r>
            <a:rPr lang="en-US" dirty="0"/>
            <a:t> </a:t>
          </a:r>
        </a:p>
      </dgm:t>
    </dgm:pt>
    <dgm:pt modelId="{D15B0DDD-0433-4AC0-A0F0-750931812585}" type="parTrans" cxnId="{5541B5EB-77AB-4821-9C05-FEEE50C5E97F}">
      <dgm:prSet/>
      <dgm:spPr/>
      <dgm:t>
        <a:bodyPr/>
        <a:lstStyle/>
        <a:p>
          <a:endParaRPr lang="en-US"/>
        </a:p>
      </dgm:t>
    </dgm:pt>
    <dgm:pt modelId="{2CDA9C72-62BE-4C0A-A4DC-A0E96598426D}" type="sibTrans" cxnId="{5541B5EB-77AB-4821-9C05-FEEE50C5E97F}">
      <dgm:prSet/>
      <dgm:spPr/>
      <dgm:t>
        <a:bodyPr/>
        <a:lstStyle/>
        <a:p>
          <a:endParaRPr lang="en-US"/>
        </a:p>
      </dgm:t>
    </dgm:pt>
    <dgm:pt modelId="{B79D9815-545C-4F33-A7E1-A531692F50E1}">
      <dgm:prSet/>
      <dgm:spPr/>
      <dgm:t>
        <a:bodyPr/>
        <a:lstStyle/>
        <a:p>
          <a:r>
            <a:rPr lang="en-US" dirty="0"/>
            <a:t>Dropped 9 columns with </a:t>
          </a:r>
          <a:r>
            <a:rPr lang="en-US" b="1" dirty="0"/>
            <a:t>Single Valued </a:t>
          </a:r>
          <a:r>
            <a:rPr lang="en-US" dirty="0"/>
            <a:t>throughout the rows</a:t>
          </a:r>
        </a:p>
      </dgm:t>
    </dgm:pt>
    <dgm:pt modelId="{B27C9C83-6A0D-44CD-848D-5E8715EC8897}" type="parTrans" cxnId="{9C7D5D5F-A4B6-4BC3-8EED-2BCC5BC31284}">
      <dgm:prSet/>
      <dgm:spPr/>
      <dgm:t>
        <a:bodyPr/>
        <a:lstStyle/>
        <a:p>
          <a:endParaRPr lang="en-US"/>
        </a:p>
      </dgm:t>
    </dgm:pt>
    <dgm:pt modelId="{FDC9CCEE-FCBB-42B8-8972-4CA1489BD755}" type="sibTrans" cxnId="{9C7D5D5F-A4B6-4BC3-8EED-2BCC5BC31284}">
      <dgm:prSet/>
      <dgm:spPr/>
      <dgm:t>
        <a:bodyPr/>
        <a:lstStyle/>
        <a:p>
          <a:endParaRPr lang="en-US"/>
        </a:p>
      </dgm:t>
    </dgm:pt>
    <dgm:pt modelId="{1B89B2DA-471C-4ED9-BD07-23F712C8CFE0}">
      <dgm:prSet/>
      <dgm:spPr/>
      <dgm:t>
        <a:bodyPr/>
        <a:lstStyle/>
        <a:p>
          <a:r>
            <a:rPr lang="en-US"/>
            <a:t>Dropped 3 columns which had </a:t>
          </a:r>
          <a:r>
            <a:rPr lang="en-US" b="1"/>
            <a:t>Unique value </a:t>
          </a:r>
          <a:r>
            <a:rPr lang="en-US"/>
            <a:t>for all rows</a:t>
          </a:r>
        </a:p>
      </dgm:t>
    </dgm:pt>
    <dgm:pt modelId="{2977D87C-A50D-4F0B-8E95-F40668B9E84D}" type="parTrans" cxnId="{5350040A-7B9A-4422-878D-1E9D75C7852F}">
      <dgm:prSet/>
      <dgm:spPr/>
      <dgm:t>
        <a:bodyPr/>
        <a:lstStyle/>
        <a:p>
          <a:endParaRPr lang="en-US"/>
        </a:p>
      </dgm:t>
    </dgm:pt>
    <dgm:pt modelId="{F5151175-B8C6-43D1-B0E8-AF90B689C0C9}" type="sibTrans" cxnId="{5350040A-7B9A-4422-878D-1E9D75C7852F}">
      <dgm:prSet/>
      <dgm:spPr/>
      <dgm:t>
        <a:bodyPr/>
        <a:lstStyle/>
        <a:p>
          <a:endParaRPr lang="en-US"/>
        </a:p>
      </dgm:t>
    </dgm:pt>
    <dgm:pt modelId="{290D8FF7-3278-4DA3-A3EA-124AAB72122F}">
      <dgm:prSet/>
      <dgm:spPr/>
      <dgm:t>
        <a:bodyPr/>
        <a:lstStyle/>
        <a:p>
          <a:r>
            <a:rPr lang="en-US"/>
            <a:t>Dropped 2 fields which had more than 90% </a:t>
          </a:r>
          <a:r>
            <a:rPr lang="en-US" b="1"/>
            <a:t>missing values</a:t>
          </a:r>
          <a:r>
            <a:rPr lang="en-US"/>
            <a:t> </a:t>
          </a:r>
        </a:p>
      </dgm:t>
    </dgm:pt>
    <dgm:pt modelId="{171690A6-098A-4D9F-B5C7-0F92DF85FFE8}" type="parTrans" cxnId="{48C5A9E0-BD2E-4095-9E79-339B774D91E5}">
      <dgm:prSet/>
      <dgm:spPr/>
      <dgm:t>
        <a:bodyPr/>
        <a:lstStyle/>
        <a:p>
          <a:endParaRPr lang="en-US"/>
        </a:p>
      </dgm:t>
    </dgm:pt>
    <dgm:pt modelId="{39124F5C-E6BB-4221-8478-E70E99DC5EFD}" type="sibTrans" cxnId="{48C5A9E0-BD2E-4095-9E79-339B774D91E5}">
      <dgm:prSet/>
      <dgm:spPr/>
      <dgm:t>
        <a:bodyPr/>
        <a:lstStyle/>
        <a:p>
          <a:endParaRPr lang="en-US"/>
        </a:p>
      </dgm:t>
    </dgm:pt>
    <dgm:pt modelId="{0F357936-633A-44B3-BC34-A41F92077474}">
      <dgm:prSet/>
      <dgm:spPr/>
      <dgm:t>
        <a:bodyPr/>
        <a:lstStyle/>
        <a:p>
          <a:r>
            <a:rPr lang="en-US"/>
            <a:t>Dropped 4 fields which had most numbers at 0 and remaining were </a:t>
          </a:r>
          <a:r>
            <a:rPr lang="en-US" b="1"/>
            <a:t>outliers</a:t>
          </a:r>
          <a:r>
            <a:rPr lang="en-US"/>
            <a:t> </a:t>
          </a:r>
        </a:p>
      </dgm:t>
    </dgm:pt>
    <dgm:pt modelId="{59134FE3-8489-4CD8-89B4-A22A8872D57A}" type="parTrans" cxnId="{EA555028-C126-4E71-AD76-39D0136FA1A3}">
      <dgm:prSet/>
      <dgm:spPr/>
      <dgm:t>
        <a:bodyPr/>
        <a:lstStyle/>
        <a:p>
          <a:endParaRPr lang="en-US"/>
        </a:p>
      </dgm:t>
    </dgm:pt>
    <dgm:pt modelId="{7DDC6DC8-FE7A-4690-8DCB-A31A6B889EB1}" type="sibTrans" cxnId="{EA555028-C126-4E71-AD76-39D0136FA1A3}">
      <dgm:prSet/>
      <dgm:spPr/>
      <dgm:t>
        <a:bodyPr/>
        <a:lstStyle/>
        <a:p>
          <a:endParaRPr lang="en-US"/>
        </a:p>
      </dgm:t>
    </dgm:pt>
    <dgm:pt modelId="{36691F69-F5CE-4C5A-9ADE-2E76AC40F581}">
      <dgm:prSet/>
      <dgm:spPr/>
      <dgm:t>
        <a:bodyPr/>
        <a:lstStyle/>
        <a:p>
          <a:r>
            <a:rPr lang="en-US" dirty="0"/>
            <a:t>Dropped 18 </a:t>
          </a:r>
          <a:r>
            <a:rPr lang="en-US" b="1" dirty="0"/>
            <a:t>unnecessary fields</a:t>
          </a:r>
          <a:r>
            <a:rPr lang="en-US" dirty="0"/>
            <a:t> which wont help in analysis (e.g. “title”, “</a:t>
          </a:r>
          <a:r>
            <a:rPr lang="en-US" dirty="0" err="1"/>
            <a:t>zip_code</a:t>
          </a:r>
          <a:r>
            <a:rPr lang="en-US" dirty="0"/>
            <a:t>”)</a:t>
          </a:r>
        </a:p>
      </dgm:t>
    </dgm:pt>
    <dgm:pt modelId="{AC69D0C8-0F7C-4E18-8DE0-713294E386F5}" type="parTrans" cxnId="{649A4722-4786-443F-8D36-DC5BF6724D95}">
      <dgm:prSet/>
      <dgm:spPr/>
      <dgm:t>
        <a:bodyPr/>
        <a:lstStyle/>
        <a:p>
          <a:endParaRPr lang="en-US"/>
        </a:p>
      </dgm:t>
    </dgm:pt>
    <dgm:pt modelId="{1DC362A1-04AD-4B2C-B6CE-C465C1A5ECB1}" type="sibTrans" cxnId="{649A4722-4786-443F-8D36-DC5BF6724D95}">
      <dgm:prSet/>
      <dgm:spPr/>
      <dgm:t>
        <a:bodyPr/>
        <a:lstStyle/>
        <a:p>
          <a:endParaRPr lang="en-US"/>
        </a:p>
      </dgm:t>
    </dgm:pt>
    <dgm:pt modelId="{DBBE7E0C-E92C-49D6-9A1A-B9015FFBFFE2}">
      <dgm:prSet/>
      <dgm:spPr/>
      <dgm:t>
        <a:bodyPr/>
        <a:lstStyle/>
        <a:p>
          <a:endParaRPr lang="en-US"/>
        </a:p>
      </dgm:t>
    </dgm:pt>
    <dgm:pt modelId="{30D685D5-D44F-4108-9C47-D8DA0D0BD484}" type="parTrans" cxnId="{3C8FDA2D-18B0-4F05-B17F-D5CAE97501EF}">
      <dgm:prSet/>
      <dgm:spPr/>
      <dgm:t>
        <a:bodyPr/>
        <a:lstStyle/>
        <a:p>
          <a:endParaRPr lang="en-IN"/>
        </a:p>
      </dgm:t>
    </dgm:pt>
    <dgm:pt modelId="{A2327A76-A0EF-4F2A-9577-F42C1C243551}" type="sibTrans" cxnId="{3C8FDA2D-18B0-4F05-B17F-D5CAE97501EF}">
      <dgm:prSet/>
      <dgm:spPr/>
      <dgm:t>
        <a:bodyPr/>
        <a:lstStyle/>
        <a:p>
          <a:endParaRPr lang="en-IN"/>
        </a:p>
      </dgm:t>
    </dgm:pt>
    <dgm:pt modelId="{3B0CF6E8-2D32-4BF3-BE65-FECE513E5D30}" type="pres">
      <dgm:prSet presAssocID="{7C582F9A-6A4A-4361-9445-087DAB166F38}" presName="linear" presStyleCnt="0">
        <dgm:presLayoutVars>
          <dgm:animLvl val="lvl"/>
          <dgm:resizeHandles val="exact"/>
        </dgm:presLayoutVars>
      </dgm:prSet>
      <dgm:spPr/>
    </dgm:pt>
    <dgm:pt modelId="{ACB5CE67-C4A6-4981-8323-1447825090F9}" type="pres">
      <dgm:prSet presAssocID="{08E595EC-4315-4392-BDBF-B68132AE58F3}" presName="parentText" presStyleLbl="node1" presStyleIdx="0" presStyleCnt="1" custScaleX="93472" custScaleY="57216">
        <dgm:presLayoutVars>
          <dgm:chMax val="0"/>
          <dgm:bulletEnabled val="1"/>
        </dgm:presLayoutVars>
      </dgm:prSet>
      <dgm:spPr/>
    </dgm:pt>
    <dgm:pt modelId="{F02EA942-9362-4FF9-85BD-216A3852AAE4}" type="pres">
      <dgm:prSet presAssocID="{08E595EC-4315-4392-BDBF-B68132AE58F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17A301-8FC3-42A9-8D09-7F869C248A40}" type="presOf" srcId="{21D81B11-BEEC-4228-8B3F-8F0C320CC7BC}" destId="{F02EA942-9362-4FF9-85BD-216A3852AAE4}" srcOrd="0" destOrd="1" presId="urn:microsoft.com/office/officeart/2005/8/layout/vList2"/>
    <dgm:cxn modelId="{BD8E8D02-B2F4-495B-B210-A39248E42146}" type="presOf" srcId="{290D8FF7-3278-4DA3-A3EA-124AAB72122F}" destId="{F02EA942-9362-4FF9-85BD-216A3852AAE4}" srcOrd="0" destOrd="4" presId="urn:microsoft.com/office/officeart/2005/8/layout/vList2"/>
    <dgm:cxn modelId="{5350040A-7B9A-4422-878D-1E9D75C7852F}" srcId="{08E595EC-4315-4392-BDBF-B68132AE58F3}" destId="{1B89B2DA-471C-4ED9-BD07-23F712C8CFE0}" srcOrd="3" destOrd="0" parTransId="{2977D87C-A50D-4F0B-8E95-F40668B9E84D}" sibTransId="{F5151175-B8C6-43D1-B0E8-AF90B689C0C9}"/>
    <dgm:cxn modelId="{D05D4A0D-BF9E-4C69-87DB-4402AB84D71D}" type="presOf" srcId="{0F357936-633A-44B3-BC34-A41F92077474}" destId="{F02EA942-9362-4FF9-85BD-216A3852AAE4}" srcOrd="0" destOrd="5" presId="urn:microsoft.com/office/officeart/2005/8/layout/vList2"/>
    <dgm:cxn modelId="{649A4722-4786-443F-8D36-DC5BF6724D95}" srcId="{08E595EC-4315-4392-BDBF-B68132AE58F3}" destId="{36691F69-F5CE-4C5A-9ADE-2E76AC40F581}" srcOrd="6" destOrd="0" parTransId="{AC69D0C8-0F7C-4E18-8DE0-713294E386F5}" sibTransId="{1DC362A1-04AD-4B2C-B6CE-C465C1A5ECB1}"/>
    <dgm:cxn modelId="{EA555028-C126-4E71-AD76-39D0136FA1A3}" srcId="{08E595EC-4315-4392-BDBF-B68132AE58F3}" destId="{0F357936-633A-44B3-BC34-A41F92077474}" srcOrd="5" destOrd="0" parTransId="{59134FE3-8489-4CD8-89B4-A22A8872D57A}" sibTransId="{7DDC6DC8-FE7A-4690-8DCB-A31A6B889EB1}"/>
    <dgm:cxn modelId="{3C8FDA2D-18B0-4F05-B17F-D5CAE97501EF}" srcId="{08E595EC-4315-4392-BDBF-B68132AE58F3}" destId="{DBBE7E0C-E92C-49D6-9A1A-B9015FFBFFE2}" srcOrd="0" destOrd="0" parTransId="{30D685D5-D44F-4108-9C47-D8DA0D0BD484}" sibTransId="{A2327A76-A0EF-4F2A-9577-F42C1C243551}"/>
    <dgm:cxn modelId="{E1CDF83C-CB15-4890-9CA6-CE7CAB18B1E4}" type="presOf" srcId="{08E595EC-4315-4392-BDBF-B68132AE58F3}" destId="{ACB5CE67-C4A6-4981-8323-1447825090F9}" srcOrd="0" destOrd="0" presId="urn:microsoft.com/office/officeart/2005/8/layout/vList2"/>
    <dgm:cxn modelId="{4DA4783F-9A7A-4A7A-B41E-B9F815607DF0}" type="presOf" srcId="{DBBE7E0C-E92C-49D6-9A1A-B9015FFBFFE2}" destId="{F02EA942-9362-4FF9-85BD-216A3852AAE4}" srcOrd="0" destOrd="0" presId="urn:microsoft.com/office/officeart/2005/8/layout/vList2"/>
    <dgm:cxn modelId="{96036B5D-2B2D-4EE4-B39A-BFFA074D86DF}" type="presOf" srcId="{7C582F9A-6A4A-4361-9445-087DAB166F38}" destId="{3B0CF6E8-2D32-4BF3-BE65-FECE513E5D30}" srcOrd="0" destOrd="0" presId="urn:microsoft.com/office/officeart/2005/8/layout/vList2"/>
    <dgm:cxn modelId="{9C7D5D5F-A4B6-4BC3-8EED-2BCC5BC31284}" srcId="{08E595EC-4315-4392-BDBF-B68132AE58F3}" destId="{B79D9815-545C-4F33-A7E1-A531692F50E1}" srcOrd="2" destOrd="0" parTransId="{B27C9C83-6A0D-44CD-848D-5E8715EC8897}" sibTransId="{FDC9CCEE-FCBB-42B8-8972-4CA1489BD755}"/>
    <dgm:cxn modelId="{7A617580-9718-4AFF-9FD7-C23B18AC1AD7}" type="presOf" srcId="{B79D9815-545C-4F33-A7E1-A531692F50E1}" destId="{F02EA942-9362-4FF9-85BD-216A3852AAE4}" srcOrd="0" destOrd="2" presId="urn:microsoft.com/office/officeart/2005/8/layout/vList2"/>
    <dgm:cxn modelId="{E0D6D084-C852-4059-A854-9D09A6C81834}" type="presOf" srcId="{36691F69-F5CE-4C5A-9ADE-2E76AC40F581}" destId="{F02EA942-9362-4FF9-85BD-216A3852AAE4}" srcOrd="0" destOrd="6" presId="urn:microsoft.com/office/officeart/2005/8/layout/vList2"/>
    <dgm:cxn modelId="{73A457A1-500C-4913-B906-3DF1020C190D}" type="presOf" srcId="{1B89B2DA-471C-4ED9-BD07-23F712C8CFE0}" destId="{F02EA942-9362-4FF9-85BD-216A3852AAE4}" srcOrd="0" destOrd="3" presId="urn:microsoft.com/office/officeart/2005/8/layout/vList2"/>
    <dgm:cxn modelId="{589274AF-495F-4024-A635-141B8203C145}" srcId="{7C582F9A-6A4A-4361-9445-087DAB166F38}" destId="{08E595EC-4315-4392-BDBF-B68132AE58F3}" srcOrd="0" destOrd="0" parTransId="{D13432DA-0EC5-469B-B940-819A6C7CE15D}" sibTransId="{A8DF946D-2196-4447-BBEF-43197541EC74}"/>
    <dgm:cxn modelId="{48C5A9E0-BD2E-4095-9E79-339B774D91E5}" srcId="{08E595EC-4315-4392-BDBF-B68132AE58F3}" destId="{290D8FF7-3278-4DA3-A3EA-124AAB72122F}" srcOrd="4" destOrd="0" parTransId="{171690A6-098A-4D9F-B5C7-0F92DF85FFE8}" sibTransId="{39124F5C-E6BB-4221-8478-E70E99DC5EFD}"/>
    <dgm:cxn modelId="{5541B5EB-77AB-4821-9C05-FEEE50C5E97F}" srcId="{08E595EC-4315-4392-BDBF-B68132AE58F3}" destId="{21D81B11-BEEC-4228-8B3F-8F0C320CC7BC}" srcOrd="1" destOrd="0" parTransId="{D15B0DDD-0433-4AC0-A0F0-750931812585}" sibTransId="{2CDA9C72-62BE-4C0A-A4DC-A0E96598426D}"/>
    <dgm:cxn modelId="{4F3762DA-D5A2-4CAC-AD2C-A90DF598445D}" type="presParOf" srcId="{3B0CF6E8-2D32-4BF3-BE65-FECE513E5D30}" destId="{ACB5CE67-C4A6-4981-8323-1447825090F9}" srcOrd="0" destOrd="0" presId="urn:microsoft.com/office/officeart/2005/8/layout/vList2"/>
    <dgm:cxn modelId="{DBD5A00B-C14B-4DF3-87CD-25A80A41591D}" type="presParOf" srcId="{3B0CF6E8-2D32-4BF3-BE65-FECE513E5D30}" destId="{F02EA942-9362-4FF9-85BD-216A3852AAE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2CE47E-0FF8-4971-8FFB-2689BBED31CA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53CC2-42CD-44AF-9256-81FFCDD72731}">
      <dgm:prSet/>
      <dgm:spPr/>
      <dgm:t>
        <a:bodyPr/>
        <a:lstStyle/>
        <a:p>
          <a:r>
            <a:rPr lang="en-US" dirty="0"/>
            <a:t>NEXT STEPS</a:t>
          </a:r>
        </a:p>
      </dgm:t>
    </dgm:pt>
    <dgm:pt modelId="{F888AB05-F87A-4AD3-8AB6-BC65D9954877}" type="parTrans" cxnId="{3088A93F-C4A3-4D8E-963D-D3B771EFCB65}">
      <dgm:prSet/>
      <dgm:spPr/>
      <dgm:t>
        <a:bodyPr/>
        <a:lstStyle/>
        <a:p>
          <a:endParaRPr lang="en-US"/>
        </a:p>
      </dgm:t>
    </dgm:pt>
    <dgm:pt modelId="{C2149BB3-062C-44BD-BF52-FDF713B9181F}" type="sibTrans" cxnId="{3088A93F-C4A3-4D8E-963D-D3B771EFCB65}">
      <dgm:prSet/>
      <dgm:spPr/>
      <dgm:t>
        <a:bodyPr/>
        <a:lstStyle/>
        <a:p>
          <a:endParaRPr lang="en-US"/>
        </a:p>
      </dgm:t>
    </dgm:pt>
    <dgm:pt modelId="{4218487E-F663-4DF9-AE4E-446155E783E5}">
      <dgm:prSet/>
      <dgm:spPr/>
      <dgm:t>
        <a:bodyPr/>
        <a:lstStyle/>
        <a:p>
          <a:r>
            <a:rPr lang="en-IN"/>
            <a:t>UNIVARIATE ANALYSIS</a:t>
          </a:r>
          <a:endParaRPr lang="en-US"/>
        </a:p>
      </dgm:t>
    </dgm:pt>
    <dgm:pt modelId="{D441CEE0-C813-4ABE-BDA4-ACE23C765736}" type="parTrans" cxnId="{A61610A7-541D-49CB-8B4C-53097B37DA50}">
      <dgm:prSet/>
      <dgm:spPr/>
      <dgm:t>
        <a:bodyPr/>
        <a:lstStyle/>
        <a:p>
          <a:endParaRPr lang="en-US"/>
        </a:p>
      </dgm:t>
    </dgm:pt>
    <dgm:pt modelId="{B0F615ED-0A69-47A2-9C1A-B94F6711684B}" type="sibTrans" cxnId="{A61610A7-541D-49CB-8B4C-53097B37DA50}">
      <dgm:prSet/>
      <dgm:spPr/>
      <dgm:t>
        <a:bodyPr/>
        <a:lstStyle/>
        <a:p>
          <a:endParaRPr lang="en-US"/>
        </a:p>
      </dgm:t>
    </dgm:pt>
    <dgm:pt modelId="{15A2AC30-DDAA-4A57-B351-56E9D319034C}">
      <dgm:prSet/>
      <dgm:spPr/>
      <dgm:t>
        <a:bodyPr/>
        <a:lstStyle/>
        <a:p>
          <a:r>
            <a:rPr lang="en-IN"/>
            <a:t>BI-VARIATE ANALYSIS </a:t>
          </a:r>
          <a:endParaRPr lang="en-US"/>
        </a:p>
      </dgm:t>
    </dgm:pt>
    <dgm:pt modelId="{F8A4606F-1349-4B9F-9048-5E43FBAA6E1B}" type="parTrans" cxnId="{6A614AC2-16B1-4277-94D4-A5F6EF6D3EB2}">
      <dgm:prSet/>
      <dgm:spPr/>
      <dgm:t>
        <a:bodyPr/>
        <a:lstStyle/>
        <a:p>
          <a:endParaRPr lang="en-US"/>
        </a:p>
      </dgm:t>
    </dgm:pt>
    <dgm:pt modelId="{678DDEF4-2F8D-478A-B9D8-AE7205F6DADB}" type="sibTrans" cxnId="{6A614AC2-16B1-4277-94D4-A5F6EF6D3EB2}">
      <dgm:prSet/>
      <dgm:spPr/>
      <dgm:t>
        <a:bodyPr/>
        <a:lstStyle/>
        <a:p>
          <a:endParaRPr lang="en-US"/>
        </a:p>
      </dgm:t>
    </dgm:pt>
    <dgm:pt modelId="{770E6C26-163E-4D48-BF9A-3EE3CE2CC500}">
      <dgm:prSet/>
      <dgm:spPr/>
      <dgm:t>
        <a:bodyPr/>
        <a:lstStyle/>
        <a:p>
          <a:r>
            <a:rPr lang="en-IN"/>
            <a:t>MULTI VARIATE ANALYSIS</a:t>
          </a:r>
          <a:endParaRPr lang="en-US"/>
        </a:p>
      </dgm:t>
    </dgm:pt>
    <dgm:pt modelId="{39C03066-3D6F-43B2-8AA9-D03B7017EDD1}" type="parTrans" cxnId="{DE5A7650-F720-48AA-8836-BBD9B9F62008}">
      <dgm:prSet/>
      <dgm:spPr/>
      <dgm:t>
        <a:bodyPr/>
        <a:lstStyle/>
        <a:p>
          <a:endParaRPr lang="en-US"/>
        </a:p>
      </dgm:t>
    </dgm:pt>
    <dgm:pt modelId="{AE06B581-689C-47A3-9CBE-157359C5D568}" type="sibTrans" cxnId="{DE5A7650-F720-48AA-8836-BBD9B9F62008}">
      <dgm:prSet/>
      <dgm:spPr/>
      <dgm:t>
        <a:bodyPr/>
        <a:lstStyle/>
        <a:p>
          <a:endParaRPr lang="en-US"/>
        </a:p>
      </dgm:t>
    </dgm:pt>
    <dgm:pt modelId="{F643DF60-EF31-45AD-8E58-44F1B726D827}">
      <dgm:prSet/>
      <dgm:spPr/>
      <dgm:t>
        <a:bodyPr/>
        <a:lstStyle/>
        <a:p>
          <a:r>
            <a:rPr lang="en-IN"/>
            <a:t>SUMMARY &amp; CONCLUSION </a:t>
          </a:r>
          <a:endParaRPr lang="en-US"/>
        </a:p>
      </dgm:t>
    </dgm:pt>
    <dgm:pt modelId="{D1B48748-A1CA-446E-B20F-2F5A5E9D9A93}" type="parTrans" cxnId="{DDA332A8-67E4-4F12-B892-67AACCCC291D}">
      <dgm:prSet/>
      <dgm:spPr/>
      <dgm:t>
        <a:bodyPr/>
        <a:lstStyle/>
        <a:p>
          <a:endParaRPr lang="en-US"/>
        </a:p>
      </dgm:t>
    </dgm:pt>
    <dgm:pt modelId="{312299F2-2572-46DC-8612-098820E275EE}" type="sibTrans" cxnId="{DDA332A8-67E4-4F12-B892-67AACCCC291D}">
      <dgm:prSet/>
      <dgm:spPr/>
      <dgm:t>
        <a:bodyPr/>
        <a:lstStyle/>
        <a:p>
          <a:endParaRPr lang="en-US"/>
        </a:p>
      </dgm:t>
    </dgm:pt>
    <dgm:pt modelId="{4CCF4C4A-91EE-4D63-B6F3-AF95D89176BB}" type="pres">
      <dgm:prSet presAssocID="{122CE47E-0FF8-4971-8FFB-2689BBED31C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AC52EC5-E1BE-4EBF-B7DA-9F202A2D0068}" type="pres">
      <dgm:prSet presAssocID="{F643DF60-EF31-45AD-8E58-44F1B726D827}" presName="Accent5" presStyleCnt="0"/>
      <dgm:spPr/>
    </dgm:pt>
    <dgm:pt modelId="{EDA64975-7E45-486D-B9DC-7C789B5CD58C}" type="pres">
      <dgm:prSet presAssocID="{F643DF60-EF31-45AD-8E58-44F1B726D827}" presName="Accent" presStyleLbl="node1" presStyleIdx="0" presStyleCnt="10"/>
      <dgm:spPr/>
    </dgm:pt>
    <dgm:pt modelId="{DD43F019-39BF-42C4-82B1-632866F19836}" type="pres">
      <dgm:prSet presAssocID="{F643DF60-EF31-45AD-8E58-44F1B726D827}" presName="ParentBackground5" presStyleCnt="0"/>
      <dgm:spPr/>
    </dgm:pt>
    <dgm:pt modelId="{3E5D76D4-4EDC-48B1-ADAD-F4830936FC29}" type="pres">
      <dgm:prSet presAssocID="{F643DF60-EF31-45AD-8E58-44F1B726D827}" presName="ParentBackground" presStyleLbl="node1" presStyleIdx="1" presStyleCnt="10"/>
      <dgm:spPr/>
    </dgm:pt>
    <dgm:pt modelId="{8188BDE5-147B-4E99-A0A3-71B79E3B5820}" type="pres">
      <dgm:prSet presAssocID="{F643DF60-EF31-45AD-8E58-44F1B726D827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7B40A89F-D32E-40E9-904A-F962754BFBBB}" type="pres">
      <dgm:prSet presAssocID="{770E6C26-163E-4D48-BF9A-3EE3CE2CC500}" presName="Accent4" presStyleCnt="0"/>
      <dgm:spPr/>
    </dgm:pt>
    <dgm:pt modelId="{0D8E8738-028A-4D8D-AF51-D5D5E71BD42F}" type="pres">
      <dgm:prSet presAssocID="{770E6C26-163E-4D48-BF9A-3EE3CE2CC500}" presName="Accent" presStyleLbl="node1" presStyleIdx="2" presStyleCnt="10"/>
      <dgm:spPr/>
    </dgm:pt>
    <dgm:pt modelId="{934226D0-BB0D-4F62-B8EE-D978E1909C21}" type="pres">
      <dgm:prSet presAssocID="{770E6C26-163E-4D48-BF9A-3EE3CE2CC500}" presName="ParentBackground4" presStyleCnt="0"/>
      <dgm:spPr/>
    </dgm:pt>
    <dgm:pt modelId="{600F6AAC-8EFE-4491-AB7B-3EFB58FE9ADE}" type="pres">
      <dgm:prSet presAssocID="{770E6C26-163E-4D48-BF9A-3EE3CE2CC500}" presName="ParentBackground" presStyleLbl="node1" presStyleIdx="3" presStyleCnt="10"/>
      <dgm:spPr/>
    </dgm:pt>
    <dgm:pt modelId="{4391ABBE-7AAD-4362-95AC-DE61CC7D8DE7}" type="pres">
      <dgm:prSet presAssocID="{770E6C26-163E-4D48-BF9A-3EE3CE2CC500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FD5DE98-725A-4870-8E65-74241287E4EC}" type="pres">
      <dgm:prSet presAssocID="{15A2AC30-DDAA-4A57-B351-56E9D319034C}" presName="Accent3" presStyleCnt="0"/>
      <dgm:spPr/>
    </dgm:pt>
    <dgm:pt modelId="{C2061822-2B51-4407-9FC4-4DD69F755E01}" type="pres">
      <dgm:prSet presAssocID="{15A2AC30-DDAA-4A57-B351-56E9D319034C}" presName="Accent" presStyleLbl="node1" presStyleIdx="4" presStyleCnt="10"/>
      <dgm:spPr/>
    </dgm:pt>
    <dgm:pt modelId="{BC394524-B246-4C95-AAD2-CB1032A1DEE0}" type="pres">
      <dgm:prSet presAssocID="{15A2AC30-DDAA-4A57-B351-56E9D319034C}" presName="ParentBackground3" presStyleCnt="0"/>
      <dgm:spPr/>
    </dgm:pt>
    <dgm:pt modelId="{189C2BE7-5C09-450F-A078-A7CCC7CFB409}" type="pres">
      <dgm:prSet presAssocID="{15A2AC30-DDAA-4A57-B351-56E9D319034C}" presName="ParentBackground" presStyleLbl="node1" presStyleIdx="5" presStyleCnt="10"/>
      <dgm:spPr/>
    </dgm:pt>
    <dgm:pt modelId="{A42535DA-FE3D-46DF-912C-10F865CB725F}" type="pres">
      <dgm:prSet presAssocID="{15A2AC30-DDAA-4A57-B351-56E9D319034C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839AEBB9-E63A-45B4-8468-3ABC944CC8BF}" type="pres">
      <dgm:prSet presAssocID="{4218487E-F663-4DF9-AE4E-446155E783E5}" presName="Accent2" presStyleCnt="0"/>
      <dgm:spPr/>
    </dgm:pt>
    <dgm:pt modelId="{DE42918D-2150-41E4-83BC-A0F57D0E054D}" type="pres">
      <dgm:prSet presAssocID="{4218487E-F663-4DF9-AE4E-446155E783E5}" presName="Accent" presStyleLbl="node1" presStyleIdx="6" presStyleCnt="10"/>
      <dgm:spPr/>
    </dgm:pt>
    <dgm:pt modelId="{F4776380-9C9A-4259-AA48-530DF435EAC2}" type="pres">
      <dgm:prSet presAssocID="{4218487E-F663-4DF9-AE4E-446155E783E5}" presName="ParentBackground2" presStyleCnt="0"/>
      <dgm:spPr/>
    </dgm:pt>
    <dgm:pt modelId="{4589F474-4365-4104-B293-AD7309D944A4}" type="pres">
      <dgm:prSet presAssocID="{4218487E-F663-4DF9-AE4E-446155E783E5}" presName="ParentBackground" presStyleLbl="node1" presStyleIdx="7" presStyleCnt="10"/>
      <dgm:spPr/>
    </dgm:pt>
    <dgm:pt modelId="{E9874C76-19F1-46BF-A3BC-72BBEC47AFFC}" type="pres">
      <dgm:prSet presAssocID="{4218487E-F663-4DF9-AE4E-446155E783E5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68CFF23F-E20E-41F6-8B5B-94AAA74B312A}" type="pres">
      <dgm:prSet presAssocID="{ED053CC2-42CD-44AF-9256-81FFCDD72731}" presName="Accent1" presStyleCnt="0"/>
      <dgm:spPr/>
    </dgm:pt>
    <dgm:pt modelId="{5005CE5B-5CD4-40B9-8219-8479EED1C941}" type="pres">
      <dgm:prSet presAssocID="{ED053CC2-42CD-44AF-9256-81FFCDD72731}" presName="Accent" presStyleLbl="node1" presStyleIdx="8" presStyleCnt="10"/>
      <dgm:spPr/>
    </dgm:pt>
    <dgm:pt modelId="{A4A764F5-F33E-4782-8311-3CEA7411F6D6}" type="pres">
      <dgm:prSet presAssocID="{ED053CC2-42CD-44AF-9256-81FFCDD72731}" presName="ParentBackground1" presStyleCnt="0"/>
      <dgm:spPr/>
    </dgm:pt>
    <dgm:pt modelId="{717030B6-29F8-4A99-B80D-BD477993EB5B}" type="pres">
      <dgm:prSet presAssocID="{ED053CC2-42CD-44AF-9256-81FFCDD72731}" presName="ParentBackground" presStyleLbl="node1" presStyleIdx="9" presStyleCnt="10"/>
      <dgm:spPr/>
    </dgm:pt>
    <dgm:pt modelId="{4FCCBDA4-8977-4807-AFF6-F31995EEEB19}" type="pres">
      <dgm:prSet presAssocID="{ED053CC2-42CD-44AF-9256-81FFCDD72731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4751B37-F2CB-4DB1-971B-A3FADBF896C7}" type="presOf" srcId="{15A2AC30-DDAA-4A57-B351-56E9D319034C}" destId="{A42535DA-FE3D-46DF-912C-10F865CB725F}" srcOrd="1" destOrd="0" presId="urn:microsoft.com/office/officeart/2018/layout/CircleProcess"/>
    <dgm:cxn modelId="{3088A93F-C4A3-4D8E-963D-D3B771EFCB65}" srcId="{122CE47E-0FF8-4971-8FFB-2689BBED31CA}" destId="{ED053CC2-42CD-44AF-9256-81FFCDD72731}" srcOrd="0" destOrd="0" parTransId="{F888AB05-F87A-4AD3-8AB6-BC65D9954877}" sibTransId="{C2149BB3-062C-44BD-BF52-FDF713B9181F}"/>
    <dgm:cxn modelId="{091D3145-0CD0-417B-B80F-3F329EA162F3}" type="presOf" srcId="{770E6C26-163E-4D48-BF9A-3EE3CE2CC500}" destId="{4391ABBE-7AAD-4362-95AC-DE61CC7D8DE7}" srcOrd="1" destOrd="0" presId="urn:microsoft.com/office/officeart/2018/layout/CircleProcess"/>
    <dgm:cxn modelId="{DE5A7650-F720-48AA-8836-BBD9B9F62008}" srcId="{122CE47E-0FF8-4971-8FFB-2689BBED31CA}" destId="{770E6C26-163E-4D48-BF9A-3EE3CE2CC500}" srcOrd="3" destOrd="0" parTransId="{39C03066-3D6F-43B2-8AA9-D03B7017EDD1}" sibTransId="{AE06B581-689C-47A3-9CBE-157359C5D568}"/>
    <dgm:cxn modelId="{49686E72-085E-491A-BF12-A2315EA510DB}" type="presOf" srcId="{ED053CC2-42CD-44AF-9256-81FFCDD72731}" destId="{717030B6-29F8-4A99-B80D-BD477993EB5B}" srcOrd="0" destOrd="0" presId="urn:microsoft.com/office/officeart/2018/layout/CircleProcess"/>
    <dgm:cxn modelId="{4EEE3A74-AA22-4A9A-B047-84C65EA4CFCF}" type="presOf" srcId="{15A2AC30-DDAA-4A57-B351-56E9D319034C}" destId="{189C2BE7-5C09-450F-A078-A7CCC7CFB409}" srcOrd="0" destOrd="0" presId="urn:microsoft.com/office/officeart/2018/layout/CircleProcess"/>
    <dgm:cxn modelId="{B820E576-C493-4CD9-BF4C-49A1B5444D50}" type="presOf" srcId="{4218487E-F663-4DF9-AE4E-446155E783E5}" destId="{4589F474-4365-4104-B293-AD7309D944A4}" srcOrd="0" destOrd="0" presId="urn:microsoft.com/office/officeart/2018/layout/CircleProcess"/>
    <dgm:cxn modelId="{F7842E79-AA98-4B76-8C03-E4C3EB228759}" type="presOf" srcId="{770E6C26-163E-4D48-BF9A-3EE3CE2CC500}" destId="{600F6AAC-8EFE-4491-AB7B-3EFB58FE9ADE}" srcOrd="0" destOrd="0" presId="urn:microsoft.com/office/officeart/2018/layout/CircleProcess"/>
    <dgm:cxn modelId="{6121C559-E8BA-47B6-9AC0-59D8020CCADE}" type="presOf" srcId="{122CE47E-0FF8-4971-8FFB-2689BBED31CA}" destId="{4CCF4C4A-91EE-4D63-B6F3-AF95D89176BB}" srcOrd="0" destOrd="0" presId="urn:microsoft.com/office/officeart/2018/layout/CircleProcess"/>
    <dgm:cxn modelId="{5EFCDE8B-40B8-4A67-A032-F0110E735604}" type="presOf" srcId="{4218487E-F663-4DF9-AE4E-446155E783E5}" destId="{E9874C76-19F1-46BF-A3BC-72BBEC47AFFC}" srcOrd="1" destOrd="0" presId="urn:microsoft.com/office/officeart/2018/layout/CircleProcess"/>
    <dgm:cxn modelId="{A61610A7-541D-49CB-8B4C-53097B37DA50}" srcId="{122CE47E-0FF8-4971-8FFB-2689BBED31CA}" destId="{4218487E-F663-4DF9-AE4E-446155E783E5}" srcOrd="1" destOrd="0" parTransId="{D441CEE0-C813-4ABE-BDA4-ACE23C765736}" sibTransId="{B0F615ED-0A69-47A2-9C1A-B94F6711684B}"/>
    <dgm:cxn modelId="{8E4112A7-A66C-4037-8229-434CC2AF283E}" type="presOf" srcId="{F643DF60-EF31-45AD-8E58-44F1B726D827}" destId="{8188BDE5-147B-4E99-A0A3-71B79E3B5820}" srcOrd="1" destOrd="0" presId="urn:microsoft.com/office/officeart/2018/layout/CircleProcess"/>
    <dgm:cxn modelId="{DDA332A8-67E4-4F12-B892-67AACCCC291D}" srcId="{122CE47E-0FF8-4971-8FFB-2689BBED31CA}" destId="{F643DF60-EF31-45AD-8E58-44F1B726D827}" srcOrd="4" destOrd="0" parTransId="{D1B48748-A1CA-446E-B20F-2F5A5E9D9A93}" sibTransId="{312299F2-2572-46DC-8612-098820E275EE}"/>
    <dgm:cxn modelId="{6A614AC2-16B1-4277-94D4-A5F6EF6D3EB2}" srcId="{122CE47E-0FF8-4971-8FFB-2689BBED31CA}" destId="{15A2AC30-DDAA-4A57-B351-56E9D319034C}" srcOrd="2" destOrd="0" parTransId="{F8A4606F-1349-4B9F-9048-5E43FBAA6E1B}" sibTransId="{678DDEF4-2F8D-478A-B9D8-AE7205F6DADB}"/>
    <dgm:cxn modelId="{F1C338D0-3DA4-477C-BB26-04742307F1E5}" type="presOf" srcId="{ED053CC2-42CD-44AF-9256-81FFCDD72731}" destId="{4FCCBDA4-8977-4807-AFF6-F31995EEEB19}" srcOrd="1" destOrd="0" presId="urn:microsoft.com/office/officeart/2018/layout/CircleProcess"/>
    <dgm:cxn modelId="{91792AF4-106D-44E9-8A54-124E071027D2}" type="presOf" srcId="{F643DF60-EF31-45AD-8E58-44F1B726D827}" destId="{3E5D76D4-4EDC-48B1-ADAD-F4830936FC29}" srcOrd="0" destOrd="0" presId="urn:microsoft.com/office/officeart/2018/layout/CircleProcess"/>
    <dgm:cxn modelId="{A1CF197B-AA7E-4383-A29A-B0D23FFF23BC}" type="presParOf" srcId="{4CCF4C4A-91EE-4D63-B6F3-AF95D89176BB}" destId="{AAC52EC5-E1BE-4EBF-B7DA-9F202A2D0068}" srcOrd="0" destOrd="0" presId="urn:microsoft.com/office/officeart/2018/layout/CircleProcess"/>
    <dgm:cxn modelId="{E0BB8C41-11E7-49CE-AD2C-15761C86B859}" type="presParOf" srcId="{AAC52EC5-E1BE-4EBF-B7DA-9F202A2D0068}" destId="{EDA64975-7E45-486D-B9DC-7C789B5CD58C}" srcOrd="0" destOrd="0" presId="urn:microsoft.com/office/officeart/2018/layout/CircleProcess"/>
    <dgm:cxn modelId="{381C4C04-3FFA-471D-9127-73254E128F47}" type="presParOf" srcId="{4CCF4C4A-91EE-4D63-B6F3-AF95D89176BB}" destId="{DD43F019-39BF-42C4-82B1-632866F19836}" srcOrd="1" destOrd="0" presId="urn:microsoft.com/office/officeart/2018/layout/CircleProcess"/>
    <dgm:cxn modelId="{04DA1997-FF3C-41A9-A5B3-53AA117169A1}" type="presParOf" srcId="{DD43F019-39BF-42C4-82B1-632866F19836}" destId="{3E5D76D4-4EDC-48B1-ADAD-F4830936FC29}" srcOrd="0" destOrd="0" presId="urn:microsoft.com/office/officeart/2018/layout/CircleProcess"/>
    <dgm:cxn modelId="{8259BD43-4BBB-4016-B307-80E22369E98C}" type="presParOf" srcId="{4CCF4C4A-91EE-4D63-B6F3-AF95D89176BB}" destId="{8188BDE5-147B-4E99-A0A3-71B79E3B5820}" srcOrd="2" destOrd="0" presId="urn:microsoft.com/office/officeart/2018/layout/CircleProcess"/>
    <dgm:cxn modelId="{13004CE0-34F4-415B-9E53-11D7B06F9B67}" type="presParOf" srcId="{4CCF4C4A-91EE-4D63-B6F3-AF95D89176BB}" destId="{7B40A89F-D32E-40E9-904A-F962754BFBBB}" srcOrd="3" destOrd="0" presId="urn:microsoft.com/office/officeart/2018/layout/CircleProcess"/>
    <dgm:cxn modelId="{589A12BB-137C-4436-92D7-DDD751D2F50D}" type="presParOf" srcId="{7B40A89F-D32E-40E9-904A-F962754BFBBB}" destId="{0D8E8738-028A-4D8D-AF51-D5D5E71BD42F}" srcOrd="0" destOrd="0" presId="urn:microsoft.com/office/officeart/2018/layout/CircleProcess"/>
    <dgm:cxn modelId="{2FC5CD37-7337-4BCE-AB71-4C61C712E295}" type="presParOf" srcId="{4CCF4C4A-91EE-4D63-B6F3-AF95D89176BB}" destId="{934226D0-BB0D-4F62-B8EE-D978E1909C21}" srcOrd="4" destOrd="0" presId="urn:microsoft.com/office/officeart/2018/layout/CircleProcess"/>
    <dgm:cxn modelId="{E7225ECB-D637-4757-84FC-0C86478EC303}" type="presParOf" srcId="{934226D0-BB0D-4F62-B8EE-D978E1909C21}" destId="{600F6AAC-8EFE-4491-AB7B-3EFB58FE9ADE}" srcOrd="0" destOrd="0" presId="urn:microsoft.com/office/officeart/2018/layout/CircleProcess"/>
    <dgm:cxn modelId="{E8985CF1-CFC8-4B76-9274-A3AE064E8E7E}" type="presParOf" srcId="{4CCF4C4A-91EE-4D63-B6F3-AF95D89176BB}" destId="{4391ABBE-7AAD-4362-95AC-DE61CC7D8DE7}" srcOrd="5" destOrd="0" presId="urn:microsoft.com/office/officeart/2018/layout/CircleProcess"/>
    <dgm:cxn modelId="{AF167E44-A8E4-46E9-86B3-DEE892491DB1}" type="presParOf" srcId="{4CCF4C4A-91EE-4D63-B6F3-AF95D89176BB}" destId="{CFD5DE98-725A-4870-8E65-74241287E4EC}" srcOrd="6" destOrd="0" presId="urn:microsoft.com/office/officeart/2018/layout/CircleProcess"/>
    <dgm:cxn modelId="{6A0B9943-EAF1-46C4-BB17-3BF7A3181F4C}" type="presParOf" srcId="{CFD5DE98-725A-4870-8E65-74241287E4EC}" destId="{C2061822-2B51-4407-9FC4-4DD69F755E01}" srcOrd="0" destOrd="0" presId="urn:microsoft.com/office/officeart/2018/layout/CircleProcess"/>
    <dgm:cxn modelId="{58E76DAC-B506-4244-A458-D803D2C09174}" type="presParOf" srcId="{4CCF4C4A-91EE-4D63-B6F3-AF95D89176BB}" destId="{BC394524-B246-4C95-AAD2-CB1032A1DEE0}" srcOrd="7" destOrd="0" presId="urn:microsoft.com/office/officeart/2018/layout/CircleProcess"/>
    <dgm:cxn modelId="{7A682C60-75AE-42DC-A87D-B886FABD610F}" type="presParOf" srcId="{BC394524-B246-4C95-AAD2-CB1032A1DEE0}" destId="{189C2BE7-5C09-450F-A078-A7CCC7CFB409}" srcOrd="0" destOrd="0" presId="urn:microsoft.com/office/officeart/2018/layout/CircleProcess"/>
    <dgm:cxn modelId="{E132D850-AB9F-491E-8B2B-D6EA2D11CD4E}" type="presParOf" srcId="{4CCF4C4A-91EE-4D63-B6F3-AF95D89176BB}" destId="{A42535DA-FE3D-46DF-912C-10F865CB725F}" srcOrd="8" destOrd="0" presId="urn:microsoft.com/office/officeart/2018/layout/CircleProcess"/>
    <dgm:cxn modelId="{3893A68F-BE3D-4021-90AE-6A7866D98AEC}" type="presParOf" srcId="{4CCF4C4A-91EE-4D63-B6F3-AF95D89176BB}" destId="{839AEBB9-E63A-45B4-8468-3ABC944CC8BF}" srcOrd="9" destOrd="0" presId="urn:microsoft.com/office/officeart/2018/layout/CircleProcess"/>
    <dgm:cxn modelId="{5F459954-5CEF-4E73-9CB6-9557A881CFCA}" type="presParOf" srcId="{839AEBB9-E63A-45B4-8468-3ABC944CC8BF}" destId="{DE42918D-2150-41E4-83BC-A0F57D0E054D}" srcOrd="0" destOrd="0" presId="urn:microsoft.com/office/officeart/2018/layout/CircleProcess"/>
    <dgm:cxn modelId="{32F4BBF3-4E69-4AE3-B3FC-FEB01473A65F}" type="presParOf" srcId="{4CCF4C4A-91EE-4D63-B6F3-AF95D89176BB}" destId="{F4776380-9C9A-4259-AA48-530DF435EAC2}" srcOrd="10" destOrd="0" presId="urn:microsoft.com/office/officeart/2018/layout/CircleProcess"/>
    <dgm:cxn modelId="{CA285ECF-B182-4081-9D8B-BC992DDC1455}" type="presParOf" srcId="{F4776380-9C9A-4259-AA48-530DF435EAC2}" destId="{4589F474-4365-4104-B293-AD7309D944A4}" srcOrd="0" destOrd="0" presId="urn:microsoft.com/office/officeart/2018/layout/CircleProcess"/>
    <dgm:cxn modelId="{EE6217DB-0468-4604-92E9-5E74253EC200}" type="presParOf" srcId="{4CCF4C4A-91EE-4D63-B6F3-AF95D89176BB}" destId="{E9874C76-19F1-46BF-A3BC-72BBEC47AFFC}" srcOrd="11" destOrd="0" presId="urn:microsoft.com/office/officeart/2018/layout/CircleProcess"/>
    <dgm:cxn modelId="{D38A9920-36BE-43F4-B580-68686AC23CFF}" type="presParOf" srcId="{4CCF4C4A-91EE-4D63-B6F3-AF95D89176BB}" destId="{68CFF23F-E20E-41F6-8B5B-94AAA74B312A}" srcOrd="12" destOrd="0" presId="urn:microsoft.com/office/officeart/2018/layout/CircleProcess"/>
    <dgm:cxn modelId="{F137B0FF-4D19-4F45-A2EE-274F71098155}" type="presParOf" srcId="{68CFF23F-E20E-41F6-8B5B-94AAA74B312A}" destId="{5005CE5B-5CD4-40B9-8219-8479EED1C941}" srcOrd="0" destOrd="0" presId="urn:microsoft.com/office/officeart/2018/layout/CircleProcess"/>
    <dgm:cxn modelId="{11353122-19EA-47A3-BBEF-8A0CF717CF82}" type="presParOf" srcId="{4CCF4C4A-91EE-4D63-B6F3-AF95D89176BB}" destId="{A4A764F5-F33E-4782-8311-3CEA7411F6D6}" srcOrd="13" destOrd="0" presId="urn:microsoft.com/office/officeart/2018/layout/CircleProcess"/>
    <dgm:cxn modelId="{BB997C9D-9BD3-4769-88CC-4AB68566F863}" type="presParOf" srcId="{A4A764F5-F33E-4782-8311-3CEA7411F6D6}" destId="{717030B6-29F8-4A99-B80D-BD477993EB5B}" srcOrd="0" destOrd="0" presId="urn:microsoft.com/office/officeart/2018/layout/CircleProcess"/>
    <dgm:cxn modelId="{745FF7BF-2F1B-4DEF-B29E-E0BD294878CF}" type="presParOf" srcId="{4CCF4C4A-91EE-4D63-B6F3-AF95D89176BB}" destId="{4FCCBDA4-8977-4807-AFF6-F31995EEEB19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4741B-4F4F-4BC6-8831-5181F51C033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A2AA5-7AAF-4045-BBCF-F222222A3848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</a:t>
          </a:r>
          <a:r>
            <a:rPr lang="en-IN" sz="3500" kern="1200" dirty="0"/>
            <a:t>ROBLEM STATEMENT AND OBJECTIVE</a:t>
          </a:r>
          <a:endParaRPr lang="en-US" sz="3500" kern="1200" dirty="0"/>
        </a:p>
      </dsp:txBody>
      <dsp:txXfrm>
        <a:off x="0" y="0"/>
        <a:ext cx="10515600" cy="1087834"/>
      </dsp:txXfrm>
    </dsp:sp>
    <dsp:sp modelId="{B1C3A7D0-5AA6-407C-B359-5868E62148C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AC4EC-465D-48F7-B465-8DF53FA239E4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UNDERSTANDING, CLEANING &amp; MANIPULATION</a:t>
          </a:r>
        </a:p>
      </dsp:txBody>
      <dsp:txXfrm>
        <a:off x="0" y="1087834"/>
        <a:ext cx="10515600" cy="1087834"/>
      </dsp:txXfrm>
    </dsp:sp>
    <dsp:sp modelId="{1657DD4E-3B1B-4CB7-B1CA-054AF0FCA87B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65BCA-E7C7-4A3B-9BAC-7EBC7CA4B544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ANALYSIS</a:t>
          </a:r>
          <a:endParaRPr lang="en-US" sz="3500" kern="1200" dirty="0"/>
        </a:p>
      </dsp:txBody>
      <dsp:txXfrm>
        <a:off x="0" y="2175669"/>
        <a:ext cx="10515600" cy="1087834"/>
      </dsp:txXfrm>
    </dsp:sp>
    <dsp:sp modelId="{EE23AC83-2DF5-4332-9208-3878C566068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0F521-13B2-44F0-90ED-A56E92BE5EF6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SUMMARY &amp; CONCLUSION </a:t>
          </a:r>
          <a:endParaRPr lang="en-US" sz="3500" kern="120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CE67-C4A6-4981-8323-1447825090F9}">
      <dsp:nvSpPr>
        <dsp:cNvPr id="0" name=""/>
        <dsp:cNvSpPr/>
      </dsp:nvSpPr>
      <dsp:spPr>
        <a:xfrm>
          <a:off x="358152" y="104080"/>
          <a:ext cx="10256495" cy="795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Original data set contains 39717 rows and 111 columns</a:t>
          </a:r>
        </a:p>
      </dsp:txBody>
      <dsp:txXfrm>
        <a:off x="396974" y="142902"/>
        <a:ext cx="10178851" cy="717635"/>
      </dsp:txXfrm>
    </dsp:sp>
    <dsp:sp modelId="{F02EA942-9362-4FF9-85BD-216A3852AAE4}">
      <dsp:nvSpPr>
        <dsp:cNvPr id="0" name=""/>
        <dsp:cNvSpPr/>
      </dsp:nvSpPr>
      <dsp:spPr>
        <a:xfrm>
          <a:off x="0" y="899359"/>
          <a:ext cx="10972800" cy="394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Dropped 54 </a:t>
          </a:r>
          <a:r>
            <a:rPr lang="en-US" sz="2400" b="1" kern="1200" dirty="0"/>
            <a:t>Empty Columns</a:t>
          </a:r>
          <a:r>
            <a:rPr lang="en-US" sz="2400" kern="1200" dirty="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Dropped 9 columns with </a:t>
          </a:r>
          <a:r>
            <a:rPr lang="en-US" sz="2400" b="1" kern="1200" dirty="0"/>
            <a:t>Single Valued </a:t>
          </a:r>
          <a:r>
            <a:rPr lang="en-US" sz="2400" kern="1200" dirty="0"/>
            <a:t>throughout the rows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Dropped 3 columns which had </a:t>
          </a:r>
          <a:r>
            <a:rPr lang="en-US" sz="2400" b="1" kern="1200"/>
            <a:t>Unique value </a:t>
          </a:r>
          <a:r>
            <a:rPr lang="en-US" sz="2400" kern="1200"/>
            <a:t>for all rows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Dropped 2 fields which had more than 90% </a:t>
          </a:r>
          <a:r>
            <a:rPr lang="en-US" sz="2400" b="1" kern="1200"/>
            <a:t>missing values</a:t>
          </a:r>
          <a:r>
            <a:rPr lang="en-US" sz="2400" kern="120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Dropped 4 fields which had most numbers at 0 and remaining were </a:t>
          </a:r>
          <a:r>
            <a:rPr lang="en-US" sz="2400" b="1" kern="1200"/>
            <a:t>outliers</a:t>
          </a:r>
          <a:r>
            <a:rPr lang="en-US" sz="2400" kern="120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Dropped 18 </a:t>
          </a:r>
          <a:r>
            <a:rPr lang="en-US" sz="2400" b="1" kern="1200" dirty="0"/>
            <a:t>unnecessary fields</a:t>
          </a:r>
          <a:r>
            <a:rPr lang="en-US" sz="2400" kern="1200" dirty="0"/>
            <a:t> which wont help in analysis (e.g. “title”, “</a:t>
          </a:r>
          <a:r>
            <a:rPr lang="en-US" sz="2400" kern="1200" dirty="0" err="1"/>
            <a:t>zip_code</a:t>
          </a:r>
          <a:r>
            <a:rPr lang="en-US" sz="2400" kern="1200" dirty="0"/>
            <a:t>”)</a:t>
          </a:r>
        </a:p>
      </dsp:txBody>
      <dsp:txXfrm>
        <a:off x="0" y="899359"/>
        <a:ext cx="10972800" cy="3949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64975-7E45-486D-B9DC-7C789B5CD58C}">
      <dsp:nvSpPr>
        <dsp:cNvPr id="0" name=""/>
        <dsp:cNvSpPr/>
      </dsp:nvSpPr>
      <dsp:spPr>
        <a:xfrm>
          <a:off x="8492883" y="1207422"/>
          <a:ext cx="1936515" cy="19368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D76D4-4EDC-48B1-ADAD-F4830936FC29}">
      <dsp:nvSpPr>
        <dsp:cNvPr id="0" name=""/>
        <dsp:cNvSpPr/>
      </dsp:nvSpPr>
      <dsp:spPr>
        <a:xfrm>
          <a:off x="8556781" y="1271995"/>
          <a:ext cx="1807689" cy="1807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SUMMARY &amp; CONCLUSION </a:t>
          </a:r>
          <a:endParaRPr lang="en-US" sz="1700" kern="1200"/>
        </a:p>
      </dsp:txBody>
      <dsp:txXfrm>
        <a:off x="8815464" y="1530284"/>
        <a:ext cx="1291353" cy="1291108"/>
      </dsp:txXfrm>
    </dsp:sp>
    <dsp:sp modelId="{0D8E8738-028A-4D8D-AF51-D5D5E71BD42F}">
      <dsp:nvSpPr>
        <dsp:cNvPr id="0" name=""/>
        <dsp:cNvSpPr/>
      </dsp:nvSpPr>
      <dsp:spPr>
        <a:xfrm rot="2700000">
          <a:off x="6490520" y="1207523"/>
          <a:ext cx="1936291" cy="193629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F6AAC-8EFE-4491-AB7B-3EFB58FE9ADE}">
      <dsp:nvSpPr>
        <dsp:cNvPr id="0" name=""/>
        <dsp:cNvSpPr/>
      </dsp:nvSpPr>
      <dsp:spPr>
        <a:xfrm>
          <a:off x="6556368" y="1271995"/>
          <a:ext cx="1807689" cy="1807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MULTI VARIATE ANALYSIS</a:t>
          </a:r>
          <a:endParaRPr lang="en-US" sz="1700" kern="1200"/>
        </a:p>
      </dsp:txBody>
      <dsp:txXfrm>
        <a:off x="6814020" y="1530284"/>
        <a:ext cx="1291353" cy="1291108"/>
      </dsp:txXfrm>
    </dsp:sp>
    <dsp:sp modelId="{C2061822-2B51-4407-9FC4-4DD69F755E01}">
      <dsp:nvSpPr>
        <dsp:cNvPr id="0" name=""/>
        <dsp:cNvSpPr/>
      </dsp:nvSpPr>
      <dsp:spPr>
        <a:xfrm rot="2700000">
          <a:off x="4490107" y="1207523"/>
          <a:ext cx="1936291" cy="193629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C2BE7-5C09-450F-A078-A7CCC7CFB409}">
      <dsp:nvSpPr>
        <dsp:cNvPr id="0" name=""/>
        <dsp:cNvSpPr/>
      </dsp:nvSpPr>
      <dsp:spPr>
        <a:xfrm>
          <a:off x="4554924" y="1271995"/>
          <a:ext cx="1807689" cy="1807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BI-VARIATE ANALYSIS </a:t>
          </a:r>
          <a:endParaRPr lang="en-US" sz="1700" kern="1200"/>
        </a:p>
      </dsp:txBody>
      <dsp:txXfrm>
        <a:off x="4812576" y="1530284"/>
        <a:ext cx="1291353" cy="1291108"/>
      </dsp:txXfrm>
    </dsp:sp>
    <dsp:sp modelId="{DE42918D-2150-41E4-83BC-A0F57D0E054D}">
      <dsp:nvSpPr>
        <dsp:cNvPr id="0" name=""/>
        <dsp:cNvSpPr/>
      </dsp:nvSpPr>
      <dsp:spPr>
        <a:xfrm rot="2700000">
          <a:off x="2488664" y="1207523"/>
          <a:ext cx="1936291" cy="193629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9F474-4365-4104-B293-AD7309D944A4}">
      <dsp:nvSpPr>
        <dsp:cNvPr id="0" name=""/>
        <dsp:cNvSpPr/>
      </dsp:nvSpPr>
      <dsp:spPr>
        <a:xfrm>
          <a:off x="2553480" y="1271995"/>
          <a:ext cx="1807689" cy="1807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UNIVARIATE ANALYSIS</a:t>
          </a:r>
          <a:endParaRPr lang="en-US" sz="1700" kern="1200"/>
        </a:p>
      </dsp:txBody>
      <dsp:txXfrm>
        <a:off x="2812163" y="1530284"/>
        <a:ext cx="1291353" cy="1291108"/>
      </dsp:txXfrm>
    </dsp:sp>
    <dsp:sp modelId="{5005CE5B-5CD4-40B9-8219-8479EED1C941}">
      <dsp:nvSpPr>
        <dsp:cNvPr id="0" name=""/>
        <dsp:cNvSpPr/>
      </dsp:nvSpPr>
      <dsp:spPr>
        <a:xfrm rot="2700000">
          <a:off x="487220" y="1207523"/>
          <a:ext cx="1936291" cy="193629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030B6-29F8-4A99-B80D-BD477993EB5B}">
      <dsp:nvSpPr>
        <dsp:cNvPr id="0" name=""/>
        <dsp:cNvSpPr/>
      </dsp:nvSpPr>
      <dsp:spPr>
        <a:xfrm>
          <a:off x="552036" y="1271995"/>
          <a:ext cx="1807689" cy="1807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STEPS</a:t>
          </a:r>
        </a:p>
      </dsp:txBody>
      <dsp:txXfrm>
        <a:off x="810719" y="1530284"/>
        <a:ext cx="1291353" cy="12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F6BCF-6C58-4C32-B257-D9587C47CB2E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43C51-A090-4FC9-B8B5-9DA48E9FE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8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6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December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89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December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6112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December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463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December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4194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December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14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52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5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1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1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7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many small colored strips&#10;&#10;Description automatically generated with medium confidence">
            <a:extLst>
              <a:ext uri="{FF2B5EF4-FFF2-40B4-BE49-F238E27FC236}">
                <a16:creationId xmlns:a16="http://schemas.microsoft.com/office/drawing/2014/main" id="{644B7A45-22D6-C3C8-EE92-3A85800BD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F5036D-EAF4-EDE6-F5FE-02ED2861C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10" y="1083003"/>
            <a:ext cx="11226780" cy="356486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1500" b="1" i="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/>
                </a:solidFill>
                <a:effectLst/>
                <a:latin typeface="circular"/>
              </a:rPr>
              <a:t>Lending Club </a:t>
            </a:r>
            <a:br>
              <a:rPr lang="en-IN" sz="11500" b="1" i="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/>
                </a:solidFill>
                <a:effectLst/>
                <a:latin typeface="circular"/>
              </a:rPr>
            </a:br>
            <a:r>
              <a:rPr lang="en-IN" sz="11500" b="1" i="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/>
                </a:solidFill>
                <a:effectLst/>
                <a:latin typeface="circular"/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6154C-D20F-FBFC-F559-DCEED064F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10" y="5543552"/>
            <a:ext cx="10261600" cy="1202995"/>
          </a:xfrm>
        </p:spPr>
        <p:txBody>
          <a:bodyPr>
            <a:normAutofit lnSpcReduction="10000"/>
          </a:bodyPr>
          <a:lstStyle/>
          <a:p>
            <a:pPr marL="12700" algn="l">
              <a:spcBef>
                <a:spcPts val="100"/>
              </a:spcBef>
              <a:spcAft>
                <a:spcPts val="0"/>
              </a:spcAft>
            </a:pPr>
            <a:r>
              <a:rPr lang="en-US" sz="2500" b="1" spc="-5" dirty="0">
                <a:latin typeface="Times New Roman" panose="02020603050405020304"/>
                <a:cs typeface="Times New Roman" panose="02020603050405020304"/>
              </a:rPr>
              <a:t>Group</a:t>
            </a:r>
            <a:r>
              <a:rPr lang="en-US" sz="25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500" b="1" spc="-5" dirty="0">
                <a:latin typeface="Times New Roman" panose="02020603050405020304"/>
                <a:cs typeface="Times New Roman" panose="02020603050405020304"/>
              </a:rPr>
              <a:t>Members:</a:t>
            </a:r>
            <a:endParaRPr lang="en-US" sz="2500" b="1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l">
              <a:spcBef>
                <a:spcPts val="8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spc="-5" dirty="0">
                <a:latin typeface="Times New Roman" panose="02020603050405020304"/>
                <a:cs typeface="Times New Roman" panose="02020603050405020304"/>
              </a:rPr>
              <a:t>Adarsh Kumar Ray</a:t>
            </a:r>
          </a:p>
          <a:p>
            <a:pPr marL="355600" marR="5080" indent="-342900" algn="l">
              <a:spcBef>
                <a:spcPts val="8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/>
                <a:cs typeface="Times New Roman" panose="02020603050405020304"/>
              </a:rPr>
              <a:t>Shuchi</a:t>
            </a:r>
            <a:r>
              <a:rPr lang="en-US" sz="2500" dirty="0">
                <a:latin typeface="Times New Roman" panose="02020603050405020304"/>
                <a:cs typeface="Times New Roman" panose="02020603050405020304"/>
              </a:rPr>
              <a:t> Jain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58499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F2BBACB-B941-1CD0-3DE9-64E46E8B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9" y="1455736"/>
            <a:ext cx="2919681" cy="264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Term, Interest rate, Default Status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1471" r="8373"/>
          <a:stretch>
            <a:fillRect/>
          </a:stretch>
        </p:blipFill>
        <p:spPr>
          <a:xfrm>
            <a:off x="593301" y="4638358"/>
            <a:ext cx="7762451" cy="1504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0075" y="1467485"/>
            <a:ext cx="3119755" cy="26416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550025" y="2565399"/>
            <a:ext cx="47212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dirty="0"/>
              <a:t>75.6% of loans have 36 months tenure where as only 24.4% loans have 60 months tenure.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dirty="0"/>
              <a:t>Loans with </a:t>
            </a:r>
            <a:r>
              <a:rPr lang="en-US" sz="1400" b="1" dirty="0"/>
              <a:t>60 month tenure</a:t>
            </a:r>
            <a:r>
              <a:rPr lang="en-US" sz="1400" dirty="0"/>
              <a:t> have higher interest rate than loans with 36 months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dirty="0"/>
              <a:t>Loans with 60 months tenure have </a:t>
            </a:r>
            <a:r>
              <a:rPr lang="en-US" sz="1400" b="1" dirty="0"/>
              <a:t>double chance (22.6%)</a:t>
            </a:r>
            <a:r>
              <a:rPr lang="en-US" sz="1400" dirty="0"/>
              <a:t> of getting defaulted than that of 36 months (11.1%)</a:t>
            </a:r>
          </a:p>
        </p:txBody>
      </p:sp>
      <p:sp>
        <p:nvSpPr>
          <p:cNvPr id="3" name="Rectangles 2"/>
          <p:cNvSpPr/>
          <p:nvPr/>
        </p:nvSpPr>
        <p:spPr>
          <a:xfrm>
            <a:off x="1039189" y="3411855"/>
            <a:ext cx="460375" cy="3371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79490" y="1951355"/>
            <a:ext cx="470535" cy="6032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Rectangles 4"/>
          <p:cNvSpPr/>
          <p:nvPr/>
        </p:nvSpPr>
        <p:spPr>
          <a:xfrm>
            <a:off x="6129020" y="5124767"/>
            <a:ext cx="460375" cy="33718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802890" y="6190935"/>
            <a:ext cx="28930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% of defaulted loans for different terms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Loan vs Time Period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285240"/>
            <a:ext cx="4124325" cy="39338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91820" y="5446395"/>
            <a:ext cx="109143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Number of loan applicants are increasing over the period of time.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Total borrowers in 2011 is highest i.e. 21K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On an average loan amount given to the borrowers is high in 2nd half of the year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30948-0FA8-3014-334B-C2698452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219" y="1285240"/>
            <a:ext cx="6001421" cy="37811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7225" y="1335405"/>
            <a:ext cx="5794375" cy="299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Grade, Interest rate, Default Status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8865" y="3522345"/>
            <a:ext cx="3733165" cy="118364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4987290"/>
            <a:ext cx="10972800" cy="1876425"/>
          </a:xfrm>
        </p:spPr>
        <p:txBody>
          <a:bodyPr/>
          <a:lstStyle/>
          <a:p>
            <a:r>
              <a:rPr lang="en-US" sz="1400"/>
              <a:t>75% loans are of grade A(25%), B(30%), C(20%) </a:t>
            </a:r>
          </a:p>
          <a:p>
            <a:r>
              <a:rPr lang="en-US" sz="1400"/>
              <a:t>Interest rates and default rates are low for A, B, C grades. </a:t>
            </a:r>
          </a:p>
          <a:p>
            <a:r>
              <a:rPr lang="en-US" sz="1400"/>
              <a:t>Interest rate is gradually increasing for the loans with grades A, B, C, D, E, F, G </a:t>
            </a:r>
          </a:p>
          <a:p>
            <a:r>
              <a:rPr lang="en-US" sz="1400"/>
              <a:t>There is a 32% chance of G grade loans getting defaulted. </a:t>
            </a:r>
          </a:p>
          <a:p>
            <a:r>
              <a:rPr lang="en-US" sz="1400"/>
              <a:t> </a:t>
            </a:r>
            <a:r>
              <a:rPr lang="en-US" sz="1400" b="1"/>
              <a:t>Higher the grade, higher is the interest rate, higher chance of getting defaulted</a:t>
            </a:r>
          </a:p>
        </p:txBody>
      </p:sp>
      <p:sp>
        <p:nvSpPr>
          <p:cNvPr id="10" name="Rectangles 9"/>
          <p:cNvSpPr/>
          <p:nvPr/>
        </p:nvSpPr>
        <p:spPr>
          <a:xfrm>
            <a:off x="4286250" y="3798570"/>
            <a:ext cx="457200" cy="8096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0709910" y="1729105"/>
            <a:ext cx="822325" cy="16059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8865" y="1153795"/>
            <a:ext cx="3664585" cy="2087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37" y="342265"/>
            <a:ext cx="9346776" cy="1320800"/>
          </a:xfrm>
        </p:spPr>
        <p:txBody>
          <a:bodyPr/>
          <a:lstStyle/>
          <a:p>
            <a:r>
              <a:rPr lang="en-US" sz="2800" dirty="0"/>
              <a:t>Loan amount, Grade &amp; Revolving line utilization 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240" y="1089025"/>
            <a:ext cx="4882515" cy="2771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240" y="4033520"/>
            <a:ext cx="4883150" cy="24599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861050" y="1909445"/>
            <a:ext cx="523176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Loan amount applied by the borrower for G grade loans is highest where as for A grade Loans is lowest.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 b="1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For upper grade loans possess </a:t>
            </a:r>
            <a:r>
              <a:rPr lang="en-US" sz="1400" b="1">
                <a:sym typeface="+mn-ea"/>
              </a:rPr>
              <a:t>high loan amount</a:t>
            </a:r>
            <a:r>
              <a:rPr lang="en-US" sz="1400">
                <a:sym typeface="+mn-ea"/>
              </a:rPr>
              <a:t> applied by borrowers - </a:t>
            </a:r>
            <a:r>
              <a:rPr lang="en-US" sz="1400" b="1">
                <a:sym typeface="+mn-ea"/>
              </a:rPr>
              <a:t>loss is high </a:t>
            </a:r>
            <a:r>
              <a:rPr lang="en-US" sz="1400">
                <a:sym typeface="+mn-ea"/>
              </a:rPr>
              <a:t>if a loan is defaulted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 b="1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Upper grade loans have higher line utilization rate and that correlates with higher % of defaults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</p:txBody>
      </p:sp>
      <p:sp>
        <p:nvSpPr>
          <p:cNvPr id="12" name="Rectangles 11"/>
          <p:cNvSpPr/>
          <p:nvPr/>
        </p:nvSpPr>
        <p:spPr>
          <a:xfrm>
            <a:off x="2860675" y="1793240"/>
            <a:ext cx="2419350" cy="14122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860675" y="4408170"/>
            <a:ext cx="2419350" cy="11328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00ED-F1A2-9008-D71D-FC44A128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8EB10F-8B13-29A2-870E-47AC123F8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930"/>
          <a:stretch/>
        </p:blipFill>
        <p:spPr>
          <a:xfrm>
            <a:off x="5726430" y="273894"/>
            <a:ext cx="6240780" cy="639182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2BC57-B249-81DC-DE31-8898734A8693}"/>
              </a:ext>
            </a:extLst>
          </p:cNvPr>
          <p:cNvSpPr txBox="1"/>
          <p:nvPr/>
        </p:nvSpPr>
        <p:spPr>
          <a:xfrm>
            <a:off x="677334" y="136981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On Continuous/ Quantitative  Variables</a:t>
            </a:r>
          </a:p>
        </p:txBody>
      </p:sp>
    </p:spTree>
    <p:extLst>
      <p:ext uri="{BB962C8B-B14F-4D97-AF65-F5344CB8AC3E}">
        <p14:creationId xmlns:p14="http://schemas.microsoft.com/office/powerpoint/2010/main" val="331577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636" y="291465"/>
            <a:ext cx="8596668" cy="1320800"/>
          </a:xfrm>
        </p:spPr>
        <p:txBody>
          <a:bodyPr/>
          <a:lstStyle/>
          <a:p>
            <a:r>
              <a:rPr lang="en-US"/>
              <a:t>Home Ownership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385" y="1106805"/>
            <a:ext cx="4390585" cy="23348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104130" y="1347470"/>
            <a:ext cx="64782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47% of the borrowers don’t have house (paying rent) but only 1% of loans are home loans. 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home loans are not getting sold effectively. maybe because of higher interest rate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And </a:t>
            </a:r>
            <a:r>
              <a:rPr lang="en-US" sz="1400" b="1">
                <a:sym typeface="+mn-ea"/>
              </a:rPr>
              <a:t>47%</a:t>
            </a:r>
            <a:r>
              <a:rPr lang="en-US" sz="1400">
                <a:sym typeface="+mn-ea"/>
              </a:rPr>
              <a:t> borrowers' purpose is </a:t>
            </a:r>
            <a:r>
              <a:rPr lang="en-US" sz="1400" b="1">
                <a:sym typeface="+mn-ea"/>
              </a:rPr>
              <a:t>'debt_consolidation'</a:t>
            </a:r>
            <a:r>
              <a:rPr lang="en-US" sz="1400">
                <a:sym typeface="+mn-ea"/>
              </a:rPr>
              <a:t>. 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385" y="3522345"/>
            <a:ext cx="4875530" cy="303530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2574925" y="3745865"/>
            <a:ext cx="216535" cy="230695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644650" y="3746500"/>
            <a:ext cx="234950" cy="27305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4135" y="3522345"/>
            <a:ext cx="5010785" cy="2954655"/>
          </a:xfrm>
          <a:prstGeom prst="rect">
            <a:avLst/>
          </a:prstGeom>
        </p:spPr>
      </p:pic>
      <p:sp>
        <p:nvSpPr>
          <p:cNvPr id="13" name="Rectangles 12"/>
          <p:cNvSpPr/>
          <p:nvPr/>
        </p:nvSpPr>
        <p:spPr>
          <a:xfrm>
            <a:off x="10321925" y="3964305"/>
            <a:ext cx="292100" cy="239522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933"/>
            <a:ext cx="8596668" cy="1320800"/>
          </a:xfrm>
        </p:spPr>
        <p:txBody>
          <a:bodyPr/>
          <a:lstStyle/>
          <a:p>
            <a:r>
              <a:rPr lang="en-US" dirty="0"/>
              <a:t>Verification Status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864870"/>
            <a:ext cx="4008120" cy="22656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641975" y="1188720"/>
            <a:ext cx="56292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b="1"/>
              <a:t>42% of the borrowers' income is 'not verified'</a:t>
            </a:r>
            <a:r>
              <a:rPr lang="en-US" sz="1400"/>
              <a:t> which is risky.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Chance of non-verified loan getting defaulted is 12 %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Total amount funded by the company to non-verified loans is less compared to verified loans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095" y="3223895"/>
            <a:ext cx="3984625" cy="1208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1975" y="3223895"/>
            <a:ext cx="5208905" cy="293941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3619500" y="1895475"/>
            <a:ext cx="514350" cy="4857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230630" y="3585210"/>
            <a:ext cx="514350" cy="4857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725150" y="4625340"/>
            <a:ext cx="614680" cy="5105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828" y="208915"/>
            <a:ext cx="8596668" cy="1320800"/>
          </a:xfrm>
        </p:spPr>
        <p:txBody>
          <a:bodyPr/>
          <a:lstStyle/>
          <a:p>
            <a:r>
              <a:rPr lang="en-US"/>
              <a:t>Purpose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050290"/>
            <a:ext cx="534416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235" y="3914775"/>
            <a:ext cx="5343525" cy="22072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762750" y="1638300"/>
            <a:ext cx="37814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b="1"/>
              <a:t>Debt_consolidation</a:t>
            </a:r>
            <a:r>
              <a:rPr lang="en-US" sz="1400"/>
              <a:t> is the most common pupose of the loan (47%) and has </a:t>
            </a:r>
            <a:r>
              <a:rPr lang="en-US" sz="1400" b="1"/>
              <a:t>14.8%</a:t>
            </a:r>
            <a:r>
              <a:rPr lang="en-US" sz="1400"/>
              <a:t> chances of getting </a:t>
            </a:r>
            <a:r>
              <a:rPr lang="en-US" sz="1400" b="1"/>
              <a:t>default.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Loans with small business purpose have highest chances (26%) of getting defaulted. 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Whereas loans for wedding, car or major purchase have lowest chances (only 10%) of getting defaulted.</a:t>
            </a:r>
          </a:p>
        </p:txBody>
      </p:sp>
      <p:sp>
        <p:nvSpPr>
          <p:cNvPr id="8" name="Rectangles 7"/>
          <p:cNvSpPr/>
          <p:nvPr/>
        </p:nvSpPr>
        <p:spPr>
          <a:xfrm>
            <a:off x="2819400" y="1267460"/>
            <a:ext cx="352425" cy="20567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651000" y="4361815"/>
            <a:ext cx="352425" cy="1609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4806950" y="4361815"/>
            <a:ext cx="352425" cy="1609725"/>
          </a:xfrm>
          <a:prstGeom prst="rect">
            <a:avLst/>
          </a:prstGeom>
          <a:noFill/>
          <a:ln w="19050" cap="flat" cmpd="sng" algn="ctr">
            <a:solidFill>
              <a:srgbClr val="E011E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905000" y="1962150"/>
            <a:ext cx="352425" cy="1362075"/>
          </a:xfrm>
          <a:prstGeom prst="rect">
            <a:avLst/>
          </a:prstGeom>
          <a:noFill/>
          <a:ln w="19050" cap="flat" cmpd="sng" algn="ctr">
            <a:solidFill>
              <a:srgbClr val="E011E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96" y="156210"/>
            <a:ext cx="8596668" cy="1320800"/>
          </a:xfrm>
        </p:spPr>
        <p:txBody>
          <a:bodyPr/>
          <a:lstStyle/>
          <a:p>
            <a:r>
              <a:rPr lang="en-US" dirty="0"/>
              <a:t>Employment Length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695" y="4523740"/>
            <a:ext cx="4153535" cy="1369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695" y="1200150"/>
            <a:ext cx="3533775" cy="30683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75325" y="1200150"/>
            <a:ext cx="49815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Majority of the borrowers (22.4%) have  10+ years of employment length.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 There is a 15% chance of loan getting default when employment length of the borrower is 10+ years. 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870075" y="1604645"/>
            <a:ext cx="342900" cy="2857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Rectangles 9"/>
          <p:cNvSpPr/>
          <p:nvPr/>
        </p:nvSpPr>
        <p:spPr>
          <a:xfrm>
            <a:off x="1461135" y="4838065"/>
            <a:ext cx="332740" cy="9194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42" y="120650"/>
            <a:ext cx="8596668" cy="1320800"/>
          </a:xfrm>
        </p:spPr>
        <p:txBody>
          <a:bodyPr/>
          <a:lstStyle/>
          <a:p>
            <a:r>
              <a:rPr lang="en-US" dirty="0"/>
              <a:t>Correlation Between the fields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942975"/>
            <a:ext cx="5967095" cy="57423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81470" y="1403350"/>
            <a:ext cx="51866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8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200" b="1">
                <a:sym typeface="+mn-ea"/>
              </a:rPr>
              <a:t>Very high correlation </a:t>
            </a:r>
            <a:r>
              <a:rPr lang="en-US" sz="1200">
                <a:sym typeface="+mn-ea"/>
              </a:rPr>
              <a:t>between </a:t>
            </a:r>
            <a:r>
              <a:rPr lang="en-US" sz="1200" b="1">
                <a:sym typeface="+mn-ea"/>
              </a:rPr>
              <a:t>loan amount </a:t>
            </a:r>
            <a:r>
              <a:rPr lang="en-US" sz="1200">
                <a:sym typeface="+mn-ea"/>
              </a:rPr>
              <a:t>applied by the borrower and </a:t>
            </a:r>
            <a:r>
              <a:rPr lang="en-US" sz="1200" b="1">
                <a:sym typeface="+mn-ea"/>
              </a:rPr>
              <a:t>funded amount </a:t>
            </a:r>
            <a:r>
              <a:rPr lang="en-US" sz="1200">
                <a:sym typeface="+mn-ea"/>
              </a:rPr>
              <a:t>committed by the investor. We can say that if loan application of the borrower gets passed by company, then he gets almost full amount of the loan applied.</a:t>
            </a: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200">
                <a:sym typeface="+mn-ea"/>
              </a:rPr>
              <a:t>Certainly </a:t>
            </a:r>
            <a:r>
              <a:rPr lang="en-US" sz="1200" b="1">
                <a:sym typeface="+mn-ea"/>
              </a:rPr>
              <a:t>loan amount, </a:t>
            </a:r>
            <a:r>
              <a:rPr lang="en-US" sz="1200">
                <a:sym typeface="+mn-ea"/>
              </a:rPr>
              <a:t>monthly </a:t>
            </a:r>
            <a:r>
              <a:rPr lang="en-US" sz="1200" b="1">
                <a:sym typeface="+mn-ea"/>
              </a:rPr>
              <a:t>installment </a:t>
            </a:r>
            <a:r>
              <a:rPr lang="en-US" sz="1200">
                <a:sym typeface="+mn-ea"/>
              </a:rPr>
              <a:t>and </a:t>
            </a:r>
            <a:r>
              <a:rPr lang="en-US" sz="1200" b="1">
                <a:sym typeface="+mn-ea"/>
              </a:rPr>
              <a:t>principal received</a:t>
            </a:r>
            <a:r>
              <a:rPr lang="en-US" sz="1200">
                <a:sym typeface="+mn-ea"/>
              </a:rPr>
              <a:t> are </a:t>
            </a:r>
            <a:r>
              <a:rPr lang="en-US" sz="1200" b="1">
                <a:sym typeface="+mn-ea"/>
              </a:rPr>
              <a:t>highly correlated</a:t>
            </a:r>
            <a:r>
              <a:rPr lang="en-US" sz="1200">
                <a:sym typeface="+mn-ea"/>
              </a:rPr>
              <a:t>. Higher the loan amount, higher is monthly installment and and higher is principal received  vice versa.</a:t>
            </a: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200"/>
              <a:t>Number of </a:t>
            </a:r>
            <a:r>
              <a:rPr lang="en-US" sz="1200" b="1"/>
              <a:t>open credit lines </a:t>
            </a:r>
            <a:r>
              <a:rPr lang="en-US" sz="1200"/>
              <a:t>is also </a:t>
            </a:r>
            <a:r>
              <a:rPr lang="en-US" sz="1200" b="1"/>
              <a:t>highly </a:t>
            </a:r>
            <a:r>
              <a:rPr lang="en-US" sz="1200"/>
              <a:t>correlated with </a:t>
            </a:r>
            <a:r>
              <a:rPr lang="en-US" sz="1200" b="1"/>
              <a:t>total number of credit lines</a:t>
            </a:r>
            <a:r>
              <a:rPr lang="en-US" sz="1200"/>
              <a:t> in the borrower's credit file.  </a:t>
            </a:r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 sz="1200" b="1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200" b="1"/>
              <a:t>Revol_util, int_rate - Moderately high correlation</a:t>
            </a:r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en-US" sz="1200"/>
              <a:t>Higher the amount of credit the borrower is using, higher is the risk of loan repayment. Thats why higher is the interest rate, and vice-versa.</a:t>
            </a:r>
          </a:p>
        </p:txBody>
      </p:sp>
      <p:sp>
        <p:nvSpPr>
          <p:cNvPr id="10" name="Rectangles 9"/>
          <p:cNvSpPr/>
          <p:nvPr/>
        </p:nvSpPr>
        <p:spPr>
          <a:xfrm>
            <a:off x="1689100" y="2686050"/>
            <a:ext cx="387350" cy="295275"/>
          </a:xfrm>
          <a:prstGeom prst="rect">
            <a:avLst/>
          </a:prstGeom>
          <a:noFill/>
          <a:ln w="19050" cap="flat" cmpd="sng" algn="ctr">
            <a:solidFill>
              <a:srgbClr val="E011E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397375" y="2686050"/>
            <a:ext cx="387350" cy="295275"/>
          </a:xfrm>
          <a:prstGeom prst="rect">
            <a:avLst/>
          </a:prstGeom>
          <a:noFill/>
          <a:ln w="19050" cap="flat" cmpd="sng" algn="ctr">
            <a:solidFill>
              <a:srgbClr val="E011ED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5600700" y="5441950"/>
            <a:ext cx="323850" cy="295275"/>
          </a:xfrm>
          <a:prstGeom prst="rect">
            <a:avLst/>
          </a:prstGeom>
          <a:noFill/>
          <a:ln w="28575" cap="flat" cmpd="sng" algn="ctr">
            <a:solidFill>
              <a:srgbClr val="E09E1E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2867025" y="4657725"/>
            <a:ext cx="352425" cy="276225"/>
          </a:xfrm>
          <a:prstGeom prst="rect">
            <a:avLst/>
          </a:prstGeom>
          <a:noFill/>
          <a:ln w="28575" cap="flat" cmpd="sng" algn="ctr">
            <a:solidFill>
              <a:srgbClr val="D50A0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D50A05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7" name="Rectangles 16"/>
          <p:cNvSpPr/>
          <p:nvPr/>
        </p:nvSpPr>
        <p:spPr>
          <a:xfrm flipH="1">
            <a:off x="2076450" y="1123315"/>
            <a:ext cx="706755" cy="280035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many small colored strips&#10;&#10;Description automatically generated with medium confidence">
            <a:extLst>
              <a:ext uri="{FF2B5EF4-FFF2-40B4-BE49-F238E27FC236}">
                <a16:creationId xmlns:a16="http://schemas.microsoft.com/office/drawing/2014/main" id="{644B7A45-22D6-C3C8-EE92-3A85800BD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b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EEF7952-2D0E-9009-EC5F-99AAEBDF0C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Table Of Contents</a:t>
            </a:r>
            <a:endParaRPr lang="en-IN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AF57EE5-1482-19D4-6A69-83F0E2C6A8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1197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4804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9" y="202883"/>
            <a:ext cx="9943464" cy="1320800"/>
          </a:xfrm>
        </p:spPr>
        <p:txBody>
          <a:bodyPr/>
          <a:lstStyle/>
          <a:p>
            <a:r>
              <a:rPr lang="en-US" dirty="0"/>
              <a:t>Loan Amount, Funded Amount, Installment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704850" y="4171950"/>
            <a:ext cx="44107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Funded amount by the company is always less than or equal to loan amount applied by borrower.</a:t>
            </a:r>
            <a:endParaRPr lang="en-US" sz="140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0" y="1096645"/>
            <a:ext cx="3619500" cy="27578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624320" y="4184015"/>
            <a:ext cx="441071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Funded amount by the company is highly correlated with monthly installment paid by the borrower.</a:t>
            </a:r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548640" y="5375910"/>
            <a:ext cx="994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There is a </a:t>
            </a:r>
            <a:r>
              <a:rPr lang="en-US" b="1"/>
              <a:t>high </a:t>
            </a:r>
            <a:r>
              <a:rPr lang="en-US"/>
              <a:t>correltion between loan amount, funded amount and installment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1640" y="1099185"/>
            <a:ext cx="3637280" cy="2755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342265"/>
            <a:ext cx="8596668" cy="1320800"/>
          </a:xfrm>
        </p:spPr>
        <p:txBody>
          <a:bodyPr/>
          <a:lstStyle/>
          <a:p>
            <a:r>
              <a:rPr lang="en-US" sz="2400" dirty="0"/>
              <a:t>Loan Amount, Interest rate, Total Received principal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323975"/>
            <a:ext cx="1781175" cy="2914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6100" y="1323975"/>
            <a:ext cx="1676400" cy="2933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60375" y="4471670"/>
            <a:ext cx="113633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Avg loan amount applied by the borrower is 11.2K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Avg interest rate for the loan is 12%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Avg payment received by the LC is 12.2k. Ideally it should be (11.2 * 1.12 =) 12.5k but because of some default loans, company is getting 12.2k payment. 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If the company reduces the default loans in future, then LC can make more profits.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3550" y="1323975"/>
            <a:ext cx="1781175" cy="29337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2060575" y="3376295"/>
            <a:ext cx="295275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4587875" y="3395345"/>
            <a:ext cx="295275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7029450" y="3385820"/>
            <a:ext cx="295275" cy="952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916" y="160337"/>
            <a:ext cx="8596668" cy="1320800"/>
          </a:xfrm>
        </p:spPr>
        <p:txBody>
          <a:bodyPr/>
          <a:lstStyle/>
          <a:p>
            <a:r>
              <a:rPr lang="en-US" dirty="0"/>
              <a:t>Impact of Term and Grade - Loan Status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7070" y="3090545"/>
            <a:ext cx="5267325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850" y="3090545"/>
            <a:ext cx="5276850" cy="31337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0850" y="1004570"/>
            <a:ext cx="110204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Highest number of loans (24%) have 36 months tenure with grade A and have lowest default rate (5.9%). This is very good for company.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The company has only 0.1% of total loans with 36 months tenure and G grade. And these loans have highest risk of 37.5% of default rate. </a:t>
            </a:r>
          </a:p>
        </p:txBody>
      </p:sp>
      <p:sp>
        <p:nvSpPr>
          <p:cNvPr id="7" name="Rectangles 6"/>
          <p:cNvSpPr/>
          <p:nvPr/>
        </p:nvSpPr>
        <p:spPr>
          <a:xfrm>
            <a:off x="898525" y="3757295"/>
            <a:ext cx="466725" cy="7143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6292850" y="3757295"/>
            <a:ext cx="466725" cy="7143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921250" y="3757295"/>
            <a:ext cx="466725" cy="714375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0382250" y="3757295"/>
            <a:ext cx="466725" cy="714375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4" y="219710"/>
            <a:ext cx="9642475" cy="1320800"/>
          </a:xfrm>
        </p:spPr>
        <p:txBody>
          <a:bodyPr/>
          <a:lstStyle/>
          <a:p>
            <a:r>
              <a:rPr lang="en-US" sz="2800" dirty="0">
                <a:sym typeface="+mn-ea"/>
              </a:rPr>
              <a:t>Impact of </a:t>
            </a:r>
            <a:r>
              <a:rPr lang="en-US" sz="2800" dirty="0" err="1">
                <a:sym typeface="+mn-ea"/>
              </a:rPr>
              <a:t>Emp_length</a:t>
            </a:r>
            <a:r>
              <a:rPr lang="en-US" sz="2800" dirty="0">
                <a:sym typeface="+mn-ea"/>
              </a:rPr>
              <a:t> and Verification Status - Loan Status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0440" y="2569210"/>
            <a:ext cx="5753100" cy="321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440" y="2569210"/>
            <a:ext cx="5715000" cy="32194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0235" y="956310"/>
            <a:ext cx="1120330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endParaRPr lang="en-US" sz="140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sym typeface="+mn-ea"/>
              </a:rPr>
              <a:t>Borrowers who have 10+ years of employment years and whose income is verified by lending company are highest 9%. And thier default rate is maximum i.e. 17.2%. 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sym typeface="+mn-ea"/>
              </a:rPr>
              <a:t>This is not a good situation for the company.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>
                <a:sym typeface="+mn-ea"/>
              </a:rPr>
              <a:t>This is the criteria where company should look into it. </a:t>
            </a:r>
          </a:p>
        </p:txBody>
      </p:sp>
      <p:sp>
        <p:nvSpPr>
          <p:cNvPr id="8" name="Rectangles 7"/>
          <p:cNvSpPr/>
          <p:nvPr/>
        </p:nvSpPr>
        <p:spPr>
          <a:xfrm>
            <a:off x="4749165" y="3295015"/>
            <a:ext cx="6858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0524490" y="3295015"/>
            <a:ext cx="6858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24" y="123825"/>
            <a:ext cx="9792546" cy="1320800"/>
          </a:xfrm>
        </p:spPr>
        <p:txBody>
          <a:bodyPr/>
          <a:lstStyle/>
          <a:p>
            <a:r>
              <a:rPr lang="en-US" sz="3200" dirty="0"/>
              <a:t>Impact of </a:t>
            </a:r>
            <a:r>
              <a:rPr lang="en-US" sz="3200" dirty="0" err="1"/>
              <a:t>Home_ownership</a:t>
            </a:r>
            <a:r>
              <a:rPr lang="en-US" sz="3200" dirty="0"/>
              <a:t> &amp; Purpose - Loan Status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065" y="3241040"/>
            <a:ext cx="5372100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1210" y="3241040"/>
            <a:ext cx="5372100" cy="34861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4675" y="1280795"/>
            <a:ext cx="108585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High chunk of loans (23.9% + 19.6% = </a:t>
            </a:r>
            <a:r>
              <a:rPr lang="en-US" sz="1400" b="1"/>
              <a:t>43.5%</a:t>
            </a:r>
            <a:r>
              <a:rPr lang="en-US" sz="1400"/>
              <a:t>) are taken for debt_consolidation purpose and the borrowers of these loans stay in rented house or Mortgaged their house.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/>
              <a:t>And there is almost 15% chance of loan getting defaulted which is high and serious.</a:t>
            </a:r>
          </a:p>
        </p:txBody>
      </p:sp>
      <p:sp>
        <p:nvSpPr>
          <p:cNvPr id="7" name="Rectangles 6"/>
          <p:cNvSpPr/>
          <p:nvPr/>
        </p:nvSpPr>
        <p:spPr>
          <a:xfrm>
            <a:off x="1374775" y="3814445"/>
            <a:ext cx="285750" cy="266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374775" y="5303520"/>
            <a:ext cx="285750" cy="266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031355" y="3748405"/>
            <a:ext cx="285750" cy="266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031355" y="5303520"/>
            <a:ext cx="285750" cy="266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76" y="239395"/>
            <a:ext cx="9627254" cy="1320800"/>
          </a:xfrm>
        </p:spPr>
        <p:txBody>
          <a:bodyPr/>
          <a:lstStyle/>
          <a:p>
            <a:r>
              <a:rPr lang="en-US" b="1" dirty="0"/>
              <a:t>Loan Amount</a:t>
            </a:r>
            <a:r>
              <a:rPr lang="en-US" dirty="0"/>
              <a:t> for different types of loans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120" y="1366520"/>
            <a:ext cx="2868295" cy="202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1735" y="4226560"/>
            <a:ext cx="4486910" cy="2370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765" y="1366520"/>
            <a:ext cx="3817620" cy="2016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31735" y="1177925"/>
            <a:ext cx="4697095" cy="2644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80676" y="3822064"/>
            <a:ext cx="7431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400" dirty="0"/>
              <a:t>On an average loan amount is high for :</a:t>
            </a: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1400" dirty="0"/>
              <a:t>60 month tenure loans </a:t>
            </a: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1400" dirty="0"/>
              <a:t>Verified borrower’s income loans</a:t>
            </a: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1400" dirty="0"/>
              <a:t>upper grade loans</a:t>
            </a:r>
          </a:p>
          <a:p>
            <a:pPr marL="800100" lvl="1" indent="-342900">
              <a:buFont typeface="Arial" panose="02080604020202020204" pitchFamily="34" charset="0"/>
              <a:buChar char="•"/>
            </a:pPr>
            <a:r>
              <a:rPr lang="en-US" sz="1400" dirty="0"/>
              <a:t>small business, house, debt consolidation purpose loans</a:t>
            </a:r>
          </a:p>
        </p:txBody>
      </p:sp>
      <p:sp>
        <p:nvSpPr>
          <p:cNvPr id="9" name="Rectangles 8"/>
          <p:cNvSpPr/>
          <p:nvPr/>
        </p:nvSpPr>
        <p:spPr>
          <a:xfrm>
            <a:off x="2261870" y="3134995"/>
            <a:ext cx="460375" cy="1771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22245" y="1692910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 flipH="1">
            <a:off x="4779010" y="1753870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Rectangles 11"/>
          <p:cNvSpPr/>
          <p:nvPr/>
        </p:nvSpPr>
        <p:spPr>
          <a:xfrm>
            <a:off x="4138930" y="3134995"/>
            <a:ext cx="460375" cy="1771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657205" y="4605655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Straight Arrow Connector 13"/>
          <p:cNvCxnSpPr/>
          <p:nvPr/>
        </p:nvCxnSpPr>
        <p:spPr>
          <a:xfrm flipH="1">
            <a:off x="10023475" y="4716145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Straight Arrow Connector 14"/>
          <p:cNvCxnSpPr/>
          <p:nvPr/>
        </p:nvCxnSpPr>
        <p:spPr>
          <a:xfrm flipH="1">
            <a:off x="11745595" y="4441825"/>
            <a:ext cx="198755" cy="27432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Rectangles 15"/>
          <p:cNvSpPr/>
          <p:nvPr/>
        </p:nvSpPr>
        <p:spPr>
          <a:xfrm>
            <a:off x="9781540" y="6326505"/>
            <a:ext cx="326390" cy="2711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0399395" y="6326505"/>
            <a:ext cx="147955" cy="1390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11582400" y="6326505"/>
            <a:ext cx="147955" cy="1390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530590" y="1768475"/>
            <a:ext cx="113030" cy="4730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1" name="Straight Arrow Connector 20"/>
          <p:cNvCxnSpPr/>
          <p:nvPr/>
        </p:nvCxnSpPr>
        <p:spPr>
          <a:xfrm>
            <a:off x="11174095" y="1967230"/>
            <a:ext cx="113030" cy="4730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Straight Arrow Connector 21"/>
          <p:cNvCxnSpPr/>
          <p:nvPr/>
        </p:nvCxnSpPr>
        <p:spPr>
          <a:xfrm>
            <a:off x="9424035" y="1867535"/>
            <a:ext cx="113030" cy="4730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48F467-3CBA-E9BA-9CEB-6A2D78A7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 algn="r"/>
            <a:r>
              <a:rPr lang="en-US" sz="5400" dirty="0">
                <a:solidFill>
                  <a:schemeClr val="tx1"/>
                </a:solidFill>
              </a:rPr>
              <a:t>SUMMARY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346763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6999-6448-E0FC-FF99-45D758FA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Sumarry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A5B60-3918-AEEB-1F02-3DD99EC1034D}"/>
              </a:ext>
            </a:extLst>
          </p:cNvPr>
          <p:cNvSpPr txBox="1"/>
          <p:nvPr/>
        </p:nvSpPr>
        <p:spPr>
          <a:xfrm>
            <a:off x="638118" y="1556536"/>
            <a:ext cx="1087654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Driving factor which can be used to predict the chance of defaulting and avoiding Credit Loss: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1. DTI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2. Grades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3. Verification Status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4. Annual income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5.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Pub_rec_bankruptcies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considerations for 'defaults' :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1. Burrowers not from large urban cities like California, new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york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texas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florida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etc.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2. Burrowers having annual income in the range 50000-100000.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3. Burrowers having Public Recorded Bankruptcy.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4. Burrowers with least grades like E,F,G which indicates high risk.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5. Burrowers with very high Debt to Income value.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6. Burrowers with working experience 10+ years.</a:t>
            </a:r>
          </a:p>
        </p:txBody>
      </p:sp>
    </p:spTree>
    <p:extLst>
      <p:ext uri="{BB962C8B-B14F-4D97-AF65-F5344CB8AC3E}">
        <p14:creationId xmlns:p14="http://schemas.microsoft.com/office/powerpoint/2010/main" val="40923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2410"/>
            <a:ext cx="8596668" cy="1320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82599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On an average </a:t>
            </a:r>
            <a:r>
              <a:rPr lang="en-US" sz="1400" b="1" dirty="0"/>
              <a:t>14% of the loans gets defaulted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Small business loans are defaulted more.</a:t>
            </a:r>
            <a:br>
              <a:rPr lang="en-US" sz="1400" b="1" dirty="0"/>
            </a:br>
            <a:r>
              <a:rPr lang="en-US" sz="1400" b="1" dirty="0"/>
              <a:t>Borrowers with mortgage home ownership are taking higher loans and defaulting the approved Loans.</a:t>
            </a:r>
          </a:p>
          <a:p>
            <a:pPr marL="0" indent="0">
              <a:buNone/>
            </a:pPr>
            <a:r>
              <a:rPr lang="en-US" sz="1400" b="1" dirty="0"/>
              <a:t>Driving Factors</a:t>
            </a:r>
            <a:r>
              <a:rPr lang="en-US" sz="1400" dirty="0"/>
              <a:t> for Loan Default are</a:t>
            </a:r>
            <a:r>
              <a:rPr lang="en-US" sz="1400" b="1" dirty="0"/>
              <a:t>:</a:t>
            </a:r>
          </a:p>
          <a:p>
            <a:r>
              <a:rPr lang="en-US" sz="1400" dirty="0"/>
              <a:t>Lengthy tenure Loans - Chances of getting </a:t>
            </a:r>
            <a:r>
              <a:rPr lang="en-US" sz="1400" dirty="0" err="1"/>
              <a:t>dafaulted</a:t>
            </a:r>
            <a:r>
              <a:rPr lang="en-US" sz="1400" dirty="0"/>
              <a:t> is double (22%) that of less tenure loans (11%). </a:t>
            </a:r>
          </a:p>
          <a:p>
            <a:r>
              <a:rPr lang="en-US" sz="1400" dirty="0"/>
              <a:t>Upper Grade Loans - </a:t>
            </a:r>
            <a:r>
              <a:rPr lang="en-US" sz="1400" dirty="0">
                <a:sym typeface="+mn-ea"/>
              </a:rPr>
              <a:t>Higher the grade, higher is the interest rate, and high chances of getting default</a:t>
            </a:r>
          </a:p>
          <a:p>
            <a:r>
              <a:rPr lang="en-US" sz="1400" dirty="0">
                <a:sym typeface="+mn-ea"/>
              </a:rPr>
              <a:t>High </a:t>
            </a:r>
            <a:r>
              <a:rPr lang="en-US" sz="1400" dirty="0" err="1">
                <a:sym typeface="+mn-ea"/>
              </a:rPr>
              <a:t>Revol_util</a:t>
            </a:r>
            <a:r>
              <a:rPr lang="en-US" sz="1400" dirty="0">
                <a:sym typeface="+mn-ea"/>
              </a:rPr>
              <a:t> - Higher the amount of credit the borrower is using, higher is the risk of loan repayment.</a:t>
            </a:r>
          </a:p>
          <a:p>
            <a:endParaRPr lang="en-US" sz="1400" b="1" dirty="0">
              <a:sym typeface="+mn-ea"/>
            </a:endParaRPr>
          </a:p>
          <a:p>
            <a:pPr marL="0" indent="0">
              <a:buNone/>
            </a:pPr>
            <a:r>
              <a:rPr lang="en-US" sz="1400" b="1" dirty="0">
                <a:sym typeface="+mn-ea"/>
              </a:rPr>
              <a:t>Inferences :</a:t>
            </a:r>
            <a:endParaRPr lang="en-US" sz="1400" dirty="0">
              <a:sym typeface="+mn-ea"/>
            </a:endParaRPr>
          </a:p>
          <a:p>
            <a:r>
              <a:rPr lang="en-US" sz="1400" dirty="0">
                <a:sym typeface="+mn-ea"/>
              </a:rPr>
              <a:t>High loan amount is given to 60 months tenure loans, upper grade loans, small business loans where chance of getting defaulted is very high.</a:t>
            </a:r>
            <a:endParaRPr lang="en-US" sz="1400" dirty="0"/>
          </a:p>
          <a:p>
            <a:r>
              <a:rPr lang="en-US" sz="1400" dirty="0"/>
              <a:t>Default rate for the borrowers, who have 10+ years of employment years and their income is also verified, is high</a:t>
            </a:r>
          </a:p>
          <a:p>
            <a:r>
              <a:rPr lang="en-US" sz="1400" dirty="0">
                <a:sym typeface="+mn-ea"/>
              </a:rPr>
              <a:t>For upper grade loans possess </a:t>
            </a:r>
            <a:r>
              <a:rPr lang="en-US" sz="1400" b="1" dirty="0">
                <a:sym typeface="+mn-ea"/>
              </a:rPr>
              <a:t>high loan amount</a:t>
            </a:r>
            <a:r>
              <a:rPr lang="en-US" sz="1400" dirty="0">
                <a:sym typeface="+mn-ea"/>
              </a:rPr>
              <a:t> applied by borrowers - </a:t>
            </a:r>
            <a:r>
              <a:rPr lang="en-US" sz="1400" b="1" dirty="0">
                <a:sym typeface="+mn-ea"/>
              </a:rPr>
              <a:t>loss is high </a:t>
            </a:r>
            <a:r>
              <a:rPr lang="en-US" sz="1400" dirty="0">
                <a:sym typeface="+mn-ea"/>
              </a:rPr>
              <a:t>if a loan is defaulted</a:t>
            </a:r>
            <a:endParaRPr lang="en-US" sz="1400" dirty="0"/>
          </a:p>
          <a:p>
            <a:r>
              <a:rPr lang="en-US" sz="1400" dirty="0">
                <a:sym typeface="+mn-ea"/>
              </a:rPr>
              <a:t>High Interest rates - Interest rate for 60 months tenure loans is higher than that of 36 months loan. 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48F467-3CBA-E9BA-9CEB-6A2D78A7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 algn="r"/>
            <a:r>
              <a:rPr lang="en-US" sz="5400" dirty="0">
                <a:solidFill>
                  <a:schemeClr val="tx1"/>
                </a:solidFill>
              </a:rPr>
              <a:t>P</a:t>
            </a:r>
            <a:r>
              <a:rPr lang="en-IN" sz="5400" dirty="0">
                <a:solidFill>
                  <a:schemeClr val="tx1"/>
                </a:solidFill>
              </a:rPr>
              <a:t>ROBLEM STATEMENT AND OBJECTIVE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71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88768-D7DE-8824-8BC0-CE072BE0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As a Consumer finance company which specializes in lending various types of loans to urban customers. When the company receives a loan application, the company must decide for loan approval based on the applicant’s profile.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624632-1303-F620-0814-E9879F079CE6}"/>
              </a:ext>
            </a:extLst>
          </p:cNvPr>
          <p:cNvSpPr txBox="1"/>
          <p:nvPr/>
        </p:nvSpPr>
        <p:spPr>
          <a:xfrm>
            <a:off x="5023123" y="2097622"/>
            <a:ext cx="6341016" cy="262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company wants to understand the 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driving factors (or driver variables) 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behind loan default, i.e. the variables which are strong indicators of default. </a:t>
            </a:r>
            <a:b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b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aim is to identify patterns which indicate if a person is likely to default which may be used for taking actions such as denying the loan, reducing the amount of loan, lending (to risky applicants) at a higher interest rate, etc.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09D4A7-5728-8084-B613-2DC8FA13C26D}"/>
              </a:ext>
            </a:extLst>
          </p:cNvPr>
          <p:cNvSpPr txBox="1">
            <a:spLocks/>
          </p:cNvSpPr>
          <p:nvPr/>
        </p:nvSpPr>
        <p:spPr>
          <a:xfrm>
            <a:off x="769913" y="497449"/>
            <a:ext cx="10652174" cy="7704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IN" sz="4400" dirty="0">
                <a:solidFill>
                  <a:schemeClr val="accent2">
                    <a:lumMod val="75000"/>
                  </a:schemeClr>
                </a:solidFill>
              </a:rPr>
              <a:t>ROBLEM STATEMENT AND OBJECTIVE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48F467-3CBA-E9BA-9CEB-6A2D78A7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 algn="r">
              <a:lnSpc>
                <a:spcPct val="90000"/>
              </a:lnSpc>
            </a:pPr>
            <a:r>
              <a:rPr lang="en-US" sz="5400" dirty="0">
                <a:solidFill>
                  <a:schemeClr val="tx1"/>
                </a:solidFill>
              </a:rPr>
              <a:t>DATA UNDERSTANDING, CLEANING &amp; MANIPULATION</a:t>
            </a:r>
          </a:p>
        </p:txBody>
      </p:sp>
    </p:spTree>
    <p:extLst>
      <p:ext uri="{BB962C8B-B14F-4D97-AF65-F5344CB8AC3E}">
        <p14:creationId xmlns:p14="http://schemas.microsoft.com/office/powerpoint/2010/main" val="3525503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B3DD9F8-DC05-112C-9BF5-91881830B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176087"/>
              </p:ext>
            </p:extLst>
          </p:nvPr>
        </p:nvGraphicFramePr>
        <p:xfrm>
          <a:off x="609600" y="117475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E8B5F1-26A8-94BB-7BB8-25214C80C9D4}"/>
              </a:ext>
            </a:extLst>
          </p:cNvPr>
          <p:cNvSpPr txBox="1"/>
          <p:nvPr/>
        </p:nvSpPr>
        <p:spPr>
          <a:xfrm>
            <a:off x="609600" y="545584"/>
            <a:ext cx="7437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DATA UNDERSTANDING, CLEANING &amp; MANIPULATION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981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E8B5F1-26A8-94BB-7BB8-25214C80C9D4}"/>
              </a:ext>
            </a:extLst>
          </p:cNvPr>
          <p:cNvSpPr txBox="1"/>
          <p:nvPr/>
        </p:nvSpPr>
        <p:spPr>
          <a:xfrm>
            <a:off x="609600" y="545584"/>
            <a:ext cx="7437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DATA UNDERSTANDING, CLEANING &amp; MANIPULATION</a:t>
            </a:r>
            <a:endParaRPr lang="en-IN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601730-AAAA-9DED-DD36-81FCBFBB70C2}"/>
              </a:ext>
            </a:extLst>
          </p:cNvPr>
          <p:cNvGrpSpPr/>
          <p:nvPr/>
        </p:nvGrpSpPr>
        <p:grpSpPr>
          <a:xfrm>
            <a:off x="609600" y="1612755"/>
            <a:ext cx="10972800" cy="1140750"/>
            <a:chOff x="0" y="3722870"/>
            <a:chExt cx="10972800" cy="11407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56FCDA2-C122-89CC-304D-D5C455AB8EEB}"/>
                </a:ext>
              </a:extLst>
            </p:cNvPr>
            <p:cNvSpPr/>
            <p:nvPr/>
          </p:nvSpPr>
          <p:spPr>
            <a:xfrm>
              <a:off x="0" y="3722870"/>
              <a:ext cx="10972800" cy="114075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7114F72F-B6DC-429F-5BBE-C6746B01ECC0}"/>
                </a:ext>
              </a:extLst>
            </p:cNvPr>
            <p:cNvSpPr txBox="1"/>
            <p:nvPr/>
          </p:nvSpPr>
          <p:spPr>
            <a:xfrm>
              <a:off x="55687" y="3778557"/>
              <a:ext cx="10861426" cy="10293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After cleaning data, our final data set contains only </a:t>
              </a:r>
              <a:r>
                <a:rPr lang="en-US" sz="2800" b="1" kern="1200" dirty="0"/>
                <a:t>21 columns/fields</a:t>
              </a:r>
              <a:endParaRPr lang="en-US" sz="2800" kern="1200" dirty="0"/>
            </a:p>
          </p:txBody>
        </p:sp>
      </p:grp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E5CD49C-8829-B1F9-5F8D-3A3259342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094605"/>
              </p:ext>
            </p:extLst>
          </p:nvPr>
        </p:nvGraphicFramePr>
        <p:xfrm>
          <a:off x="609600" y="23056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526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48F467-3CBA-E9BA-9CEB-6A2D78A7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r"/>
            <a:r>
              <a:rPr lang="en-US" sz="5400" dirty="0">
                <a:solidFill>
                  <a:schemeClr val="tx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26399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12" y="381952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en-US"/>
              <a:t>Loan Status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6324" y="1775460"/>
            <a:ext cx="5657215" cy="4948291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0112" y="1295400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b="1" dirty="0"/>
              <a:t>14.2%</a:t>
            </a:r>
            <a:r>
              <a:rPr lang="en-US" dirty="0"/>
              <a:t> of loans get </a:t>
            </a:r>
            <a:r>
              <a:rPr lang="en-US" b="1" dirty="0"/>
              <a:t>defaulted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Considering the charged off data </a:t>
            </a:r>
          </a:p>
        </p:txBody>
      </p:sp>
      <p:sp>
        <p:nvSpPr>
          <p:cNvPr id="3" name="Rectangles 2"/>
          <p:cNvSpPr/>
          <p:nvPr/>
        </p:nvSpPr>
        <p:spPr>
          <a:xfrm>
            <a:off x="6434932" y="4306471"/>
            <a:ext cx="929163" cy="23661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1601</Words>
  <Application>Microsoft Office PowerPoint</Application>
  <PresentationFormat>Widescreen</PresentationFormat>
  <Paragraphs>140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circular</vt:lpstr>
      <vt:lpstr>Times New Roman</vt:lpstr>
      <vt:lpstr>Trebuchet MS</vt:lpstr>
      <vt:lpstr>Wingdings 3</vt:lpstr>
      <vt:lpstr>Facet</vt:lpstr>
      <vt:lpstr>Lending Club  Case Study</vt:lpstr>
      <vt:lpstr>PowerPoint Presentation</vt:lpstr>
      <vt:lpstr>PROBLEM STATEMENT AND OBJECTIVE</vt:lpstr>
      <vt:lpstr>As a Consumer finance company which specializes in lending various types of loans to urban customers. When the company receives a loan application, the company must decide for loan approval based on the applicant’s profile.   </vt:lpstr>
      <vt:lpstr>DATA UNDERSTANDING, CLEANING &amp; MANIPULATION</vt:lpstr>
      <vt:lpstr>PowerPoint Presentation</vt:lpstr>
      <vt:lpstr>PowerPoint Presentation</vt:lpstr>
      <vt:lpstr>ANALYSIS</vt:lpstr>
      <vt:lpstr>Loan Status</vt:lpstr>
      <vt:lpstr>Term, Interest rate, Default Status</vt:lpstr>
      <vt:lpstr>Loan vs Time Period</vt:lpstr>
      <vt:lpstr>Grade, Interest rate, Default Status</vt:lpstr>
      <vt:lpstr>Loan amount, Grade &amp; Revolving line utilization rate</vt:lpstr>
      <vt:lpstr>Bivariate Analysis</vt:lpstr>
      <vt:lpstr>Home Ownership</vt:lpstr>
      <vt:lpstr>Verification Status</vt:lpstr>
      <vt:lpstr>Purpose</vt:lpstr>
      <vt:lpstr>Employment Length</vt:lpstr>
      <vt:lpstr>Correlation Between the fields</vt:lpstr>
      <vt:lpstr>Loan Amount, Funded Amount, Installment</vt:lpstr>
      <vt:lpstr>Loan Amount, Interest rate, Total Received principal</vt:lpstr>
      <vt:lpstr>Impact of Term and Grade - Loan Status</vt:lpstr>
      <vt:lpstr>Impact of Emp_length and Verification Status - Loan Status</vt:lpstr>
      <vt:lpstr>Impact of Home_ownership &amp; Purpose - Loan Status</vt:lpstr>
      <vt:lpstr>Loan Amount for different types of loans</vt:lpstr>
      <vt:lpstr>SUMMARY &amp; CONCLUSION</vt:lpstr>
      <vt:lpstr>Sumarry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 Case Study</dc:title>
  <dc:creator>Adarsh Ray</dc:creator>
  <cp:lastModifiedBy>Adarsh Ray</cp:lastModifiedBy>
  <cp:revision>2</cp:revision>
  <dcterms:created xsi:type="dcterms:W3CDTF">2023-12-06T13:45:12Z</dcterms:created>
  <dcterms:modified xsi:type="dcterms:W3CDTF">2023-12-06T19:02:23Z</dcterms:modified>
</cp:coreProperties>
</file>