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9" r:id="rId4"/>
    <p:sldId id="258" r:id="rId5"/>
    <p:sldId id="269" r:id="rId6"/>
    <p:sldId id="260" r:id="rId7"/>
    <p:sldId id="268" r:id="rId8"/>
    <p:sldId id="261" r:id="rId9"/>
    <p:sldId id="270" r:id="rId10"/>
    <p:sldId id="262" r:id="rId11"/>
    <p:sldId id="271" r:id="rId12"/>
    <p:sldId id="263" r:id="rId13"/>
    <p:sldId id="265" r:id="rId14"/>
    <p:sldId id="272" r:id="rId15"/>
    <p:sldId id="264" r:id="rId16"/>
    <p:sldId id="273" r:id="rId17"/>
    <p:sldId id="266" r:id="rId18"/>
    <p:sldId id="274" r:id="rId19"/>
    <p:sldId id="267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2" autoAdjust="0"/>
    <p:restoredTop sz="94660"/>
  </p:normalViewPr>
  <p:slideViewPr>
    <p:cSldViewPr snapToGrid="0">
      <p:cViewPr>
        <p:scale>
          <a:sx n="79" d="100"/>
          <a:sy n="79" d="100"/>
        </p:scale>
        <p:origin x="14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000-BFA8-482E-936C-F5828C290E67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652-C259-4A13-BDB1-626C3CDF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000-BFA8-482E-936C-F5828C290E67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652-C259-4A13-BDB1-626C3CDF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000-BFA8-482E-936C-F5828C290E67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652-C259-4A13-BDB1-626C3CDF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7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000-BFA8-482E-936C-F5828C290E67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652-C259-4A13-BDB1-626C3CDF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000-BFA8-482E-936C-F5828C290E67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652-C259-4A13-BDB1-626C3CDF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1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000-BFA8-482E-936C-F5828C290E67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652-C259-4A13-BDB1-626C3CDF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4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000-BFA8-482E-936C-F5828C290E67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652-C259-4A13-BDB1-626C3CDF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2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000-BFA8-482E-936C-F5828C290E67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652-C259-4A13-BDB1-626C3CDF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2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000-BFA8-482E-936C-F5828C290E67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652-C259-4A13-BDB1-626C3CDF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9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000-BFA8-482E-936C-F5828C290E67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652-C259-4A13-BDB1-626C3CDF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000-BFA8-482E-936C-F5828C290E67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652-C259-4A13-BDB1-626C3CDF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7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000-BFA8-482E-936C-F5828C290E67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652-C259-4A13-BDB1-626C3CDF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2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000-BFA8-482E-936C-F5828C290E67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E652-C259-4A13-BDB1-626C3CDF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3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5468000-BFA8-482E-936C-F5828C290E67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DD2E652-C259-4A13-BDB1-626C3CDF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5468000-BFA8-482E-936C-F5828C290E67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DD2E652-C259-4A13-BDB1-626C3CDF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5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march-machine-learning-mania-2016/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2495" y="0"/>
            <a:ext cx="9144000" cy="2387600"/>
          </a:xfrm>
        </p:spPr>
        <p:txBody>
          <a:bodyPr/>
          <a:lstStyle/>
          <a:p>
            <a:r>
              <a:rPr lang="en-US" sz="6000" b="1" dirty="0"/>
              <a:t>2016 NCAA Basketball </a:t>
            </a:r>
            <a:r>
              <a:rPr lang="en-US" sz="6000" b="1" dirty="0" smtClean="0"/>
              <a:t>Tournament </a:t>
            </a:r>
            <a:r>
              <a:rPr lang="en-US" sz="6000" b="1" dirty="0" smtClean="0"/>
              <a:t>Predictions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279366" y="56761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881"/>
            <a:ext cx="12192000" cy="3263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743167"/>
            <a:ext cx="12192000" cy="461665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Adarsh</a:t>
            </a:r>
            <a:r>
              <a:rPr lang="en-US" sz="2400" dirty="0" smtClean="0"/>
              <a:t> Srinivas  |  </a:t>
            </a:r>
            <a:r>
              <a:rPr lang="en-US" sz="2400" dirty="0" err="1" smtClean="0"/>
              <a:t>Isha</a:t>
            </a:r>
            <a:r>
              <a:rPr lang="en-US" sz="2400" dirty="0" smtClean="0"/>
              <a:t> </a:t>
            </a:r>
            <a:r>
              <a:rPr lang="en-US" sz="2400" dirty="0" err="1" smtClean="0"/>
              <a:t>Ratti</a:t>
            </a:r>
            <a:r>
              <a:rPr lang="en-US" sz="2400" dirty="0"/>
              <a:t> </a:t>
            </a:r>
            <a:r>
              <a:rPr lang="en-US" sz="2400" dirty="0" smtClean="0"/>
              <a:t> | Jay </a:t>
            </a:r>
            <a:r>
              <a:rPr lang="en-US" sz="2400" dirty="0" err="1" smtClean="0"/>
              <a:t>Sheth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09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73185"/>
            <a:ext cx="10554574" cy="3636511"/>
          </a:xfrm>
        </p:spPr>
        <p:txBody>
          <a:bodyPr>
            <a:noAutofit/>
          </a:bodyPr>
          <a:lstStyle/>
          <a:p>
            <a:r>
              <a:rPr lang="en-US" sz="1600" dirty="0"/>
              <a:t>A Support Vector Machine (SVM) is a discriminative classifier formally defined by a separating </a:t>
            </a:r>
            <a:r>
              <a:rPr lang="en-US" sz="1600" dirty="0" smtClean="0"/>
              <a:t>hyperplane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In </a:t>
            </a:r>
            <a:r>
              <a:rPr lang="en-US" sz="1600" dirty="0"/>
              <a:t>other words, given labeled training data (</a:t>
            </a:r>
            <a:r>
              <a:rPr lang="en-US" sz="1600" i="1" dirty="0"/>
              <a:t>supervised learning</a:t>
            </a:r>
            <a:r>
              <a:rPr lang="en-US" sz="1600" dirty="0"/>
              <a:t>), the algorithm outputs an optimal hyperplane which categorizes new </a:t>
            </a:r>
            <a:r>
              <a:rPr lang="en-US" sz="1600" dirty="0" smtClean="0"/>
              <a:t>examples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SVM algorithm is based on finding the hyperplane that gives the largest minimum distance to the training </a:t>
            </a:r>
            <a:r>
              <a:rPr lang="en-US" sz="1600" dirty="0" smtClean="0"/>
              <a:t>examples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optimal separating hyperplane </a:t>
            </a:r>
            <a:r>
              <a:rPr lang="en-US" sz="1600" i="1" dirty="0"/>
              <a:t>maximizes</a:t>
            </a:r>
            <a:r>
              <a:rPr lang="en-US" sz="1600" dirty="0"/>
              <a:t> the margin of the training </a:t>
            </a:r>
            <a:r>
              <a:rPr lang="en-US" sz="1600" dirty="0" smtClean="0"/>
              <a:t>data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Two types of non-linear kernels are used for this project; La placian</a:t>
            </a:r>
            <a:r>
              <a:rPr lang="en-US" sz="1600" dirty="0"/>
              <a:t> </a:t>
            </a:r>
            <a:r>
              <a:rPr lang="en-US" sz="1600" dirty="0" smtClean="0"/>
              <a:t>and Radial</a:t>
            </a:r>
          </a:p>
          <a:p>
            <a:pPr marL="0" indent="0">
              <a:buNone/>
            </a:pPr>
            <a:r>
              <a:rPr lang="en-US" sz="1600" dirty="0" smtClean="0"/>
              <a:t>	Basis function</a:t>
            </a:r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598" y="4537494"/>
            <a:ext cx="2211484" cy="21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(</a:t>
            </a:r>
            <a:r>
              <a:rPr lang="en-US" dirty="0" err="1" smtClean="0"/>
              <a:t>Laplacian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433793"/>
              </p:ext>
            </p:extLst>
          </p:nvPr>
        </p:nvGraphicFramePr>
        <p:xfrm>
          <a:off x="810000" y="2705580"/>
          <a:ext cx="952356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234"/>
                <a:gridCol w="37713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Feature Combination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T1score+T1Eff+T1poss+T1OE+T1DE+T1efg+T1top+T1torp+T1ftr+T2score+T2Eff+T2poss+T2OE+T2DE+T2efg+T2top+T2torp+T2ftr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0.6665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T1Eff+T1poss+T1OE+T1DE+T1efg+T1top+T1torp+T1ftr+T2Eff+T2poss+T2OE+T2DE+T2efg+T2top+T2torp+T2ftr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0.6716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6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81224"/>
            <a:ext cx="10554574" cy="3801094"/>
          </a:xfrm>
        </p:spPr>
        <p:txBody>
          <a:bodyPr>
            <a:noAutofit/>
          </a:bodyPr>
          <a:lstStyle/>
          <a:p>
            <a:r>
              <a:rPr lang="en-US" sz="2000" dirty="0"/>
              <a:t>Recursive partitioning is a fundamental tool in data </a:t>
            </a:r>
            <a:r>
              <a:rPr lang="en-US" sz="2000" dirty="0" smtClean="0"/>
              <a:t>mining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It helps us explore the </a:t>
            </a:r>
            <a:r>
              <a:rPr lang="en-US" sz="2000" dirty="0" smtClean="0"/>
              <a:t>structure </a:t>
            </a:r>
            <a:r>
              <a:rPr lang="en-US" sz="2000" dirty="0"/>
              <a:t>of a set of data, while developing easy to visualize decision rules for predicting a categorical (classification tree) or continuous (regression tree) </a:t>
            </a:r>
            <a:r>
              <a:rPr lang="en-US" sz="2000" dirty="0" smtClean="0"/>
              <a:t>outcome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Tree methods such as CART (classification and regression trees) can be used as alternatives to logistic regression. It is a way that can be used to show the probability of being in any hierarchical group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Boosted Trees </a:t>
            </a:r>
            <a:r>
              <a:rPr lang="en-US" sz="2000" dirty="0" smtClean="0"/>
              <a:t>are used </a:t>
            </a:r>
            <a:r>
              <a:rPr lang="en-US" sz="2000" dirty="0"/>
              <a:t>for </a:t>
            </a:r>
            <a:r>
              <a:rPr lang="en-US" sz="2000" dirty="0" smtClean="0"/>
              <a:t>this classification problem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36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01" y="2008401"/>
            <a:ext cx="6207617" cy="4753008"/>
          </a:xfrm>
        </p:spPr>
      </p:pic>
    </p:spTree>
    <p:extLst>
      <p:ext uri="{BB962C8B-B14F-4D97-AF65-F5344CB8AC3E}">
        <p14:creationId xmlns:p14="http://schemas.microsoft.com/office/powerpoint/2010/main" val="29194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27496"/>
              </p:ext>
            </p:extLst>
          </p:nvPr>
        </p:nvGraphicFramePr>
        <p:xfrm>
          <a:off x="819150" y="2222500"/>
          <a:ext cx="105537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/>
                <a:gridCol w="5276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Combination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T1score+T1Eff+T1poss+T1OE+T1DE+T1efg+T1top+T1torp+T1ftr+T2score+T2Eff+T2poss+T2OE+T2DE+T2efg+T2top+T2torp+T2ftr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0.6417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T1Eff+T1poss+T1OE+T1DE+T1efg+T1top+T1torp+T1ftr+T2Eff+T2poss+T2OE+T2DE+T2efg+T2top+T2torp+T2ftr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0.6567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8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11" y="2495659"/>
            <a:ext cx="10554574" cy="3636511"/>
          </a:xfrm>
        </p:spPr>
        <p:txBody>
          <a:bodyPr>
            <a:normAutofit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Random Forest</a:t>
            </a:r>
            <a:r>
              <a:rPr lang="en-US" sz="2000" dirty="0"/>
              <a:t> classifier uses a number of decision trees, in order to improve the classification </a:t>
            </a:r>
            <a:r>
              <a:rPr lang="en-US" sz="2000" dirty="0" smtClean="0"/>
              <a:t>rate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It uses multiple models for better performance </a:t>
            </a:r>
            <a:r>
              <a:rPr lang="en-US" sz="2000" dirty="0" smtClean="0"/>
              <a:t>than </a:t>
            </a:r>
            <a:r>
              <a:rPr lang="en-US" sz="2000" dirty="0"/>
              <a:t>just using a single tree </a:t>
            </a:r>
            <a:r>
              <a:rPr lang="en-US" sz="2000" dirty="0" smtClean="0"/>
              <a:t>model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addition because many sample are selected in the process a measure of variable importance can be obtain and this approach can be used for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0344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147484"/>
              </p:ext>
            </p:extLst>
          </p:nvPr>
        </p:nvGraphicFramePr>
        <p:xfrm>
          <a:off x="819150" y="2222500"/>
          <a:ext cx="105537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/>
                <a:gridCol w="5276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Combination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T1score+T1Eff+T1poss+T1OE+T1DE+T1efg+T1top+T1torp+T1ftr+T2score+T2Eff+T2poss+T2OE+T2DE+T2efg+T2top+T2torp+T2ftr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0.6567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T1Eff+T1poss+T1OE+T1DE+T1efg+T1top+T1torp+T1ftr+T2Eff+T2poss+T2OE+T2DE+T2efg+T2top+T2torp+T2ftr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0.6865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5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55323"/>
            <a:ext cx="10554574" cy="3636511"/>
          </a:xfrm>
        </p:spPr>
        <p:txBody>
          <a:bodyPr>
            <a:noAutofit/>
          </a:bodyPr>
          <a:lstStyle/>
          <a:p>
            <a:r>
              <a:rPr lang="en-US" sz="2000" dirty="0"/>
              <a:t>A neuron defines a </a:t>
            </a:r>
            <a:r>
              <a:rPr lang="en-US" sz="2000" dirty="0" smtClean="0"/>
              <a:t>relationship </a:t>
            </a:r>
            <a:r>
              <a:rPr lang="en-US" sz="2000" dirty="0"/>
              <a:t>between the input signals received from dendrites and the output signal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Input signals are summed and passed to </a:t>
            </a:r>
            <a:r>
              <a:rPr lang="en-US" sz="2000" dirty="0" smtClean="0"/>
              <a:t>activation function </a:t>
            </a:r>
            <a:r>
              <a:rPr lang="en-US" sz="2000" dirty="0"/>
              <a:t>f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Training means learning the values for the weights that will best approximate the output labels in our training set (</a:t>
            </a:r>
            <a:r>
              <a:rPr lang="en-US" sz="2000" dirty="0" err="1" smtClean="0"/>
              <a:t>x,y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Original </a:t>
            </a:r>
            <a:r>
              <a:rPr lang="en-US" sz="2000" dirty="0"/>
              <a:t>values for the weights are random</a:t>
            </a:r>
          </a:p>
        </p:txBody>
      </p:sp>
    </p:spTree>
    <p:extLst>
      <p:ext uri="{BB962C8B-B14F-4D97-AF65-F5344CB8AC3E}">
        <p14:creationId xmlns:p14="http://schemas.microsoft.com/office/powerpoint/2010/main" val="7572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444857"/>
              </p:ext>
            </p:extLst>
          </p:nvPr>
        </p:nvGraphicFramePr>
        <p:xfrm>
          <a:off x="638354" y="2705580"/>
          <a:ext cx="10527461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0611"/>
                <a:gridCol w="5276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Combination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T1score+T1Eff+T1poss+T1OE+T1DE+T1efg+T1top+T1torp+T1ftr+T2score+T2Eff+T2poss+T2OE+T2DE+T2efg+T2top+T2torp+T2ftr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0.67167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T1Eff+T1poss+T1OE+T1DE+T1efg+T1top+T1torp+T1ftr+T2Eff+T2poss+T2OE+T2DE+T2efg+T2top+T2torp+T2ftr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smtClean="0">
                          <a:effectLst/>
                        </a:rPr>
                        <a:t>0.716418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0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18" y="2432797"/>
            <a:ext cx="6903076" cy="4244898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2566"/>
              </p:ext>
            </p:extLst>
          </p:nvPr>
        </p:nvGraphicFramePr>
        <p:xfrm>
          <a:off x="441285" y="2432257"/>
          <a:ext cx="4268738" cy="4245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540"/>
                <a:gridCol w="1040099"/>
                <a:gridCol w="1040099"/>
              </a:tblGrid>
              <a:tr h="9142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Model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Correct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Accuracy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1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Neural 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0.716418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Logistic 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0.716418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1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Boosting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0.686567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1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Random 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0.686567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1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SVM (Laplacian)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0.671642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1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SVM (Radial Basis)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0.656716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1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Decision Trees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0.656716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NCAA Basketball Tournament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94815"/>
            <a:ext cx="10554574" cy="3636511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National Collegiate Athletic Association (NCAA) Men's Division I Basketball Tournament is a </a:t>
            </a:r>
            <a:r>
              <a:rPr lang="en-US" sz="2400" dirty="0" smtClean="0"/>
              <a:t>single elimination tournament </a:t>
            </a:r>
            <a:r>
              <a:rPr lang="en-US" sz="2400" dirty="0"/>
              <a:t>played each spring in the United States, currently featuring 68 </a:t>
            </a:r>
            <a:r>
              <a:rPr lang="en-US" sz="2400" dirty="0" smtClean="0"/>
              <a:t>college basketball </a:t>
            </a:r>
            <a:r>
              <a:rPr lang="en-US" sz="2400" dirty="0"/>
              <a:t>teams, to determine the national championship of the major college basketball teams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Informally known as </a:t>
            </a:r>
            <a:r>
              <a:rPr lang="en-US" sz="2400" dirty="0"/>
              <a:t>March Madness or the </a:t>
            </a:r>
            <a:r>
              <a:rPr lang="en-US" sz="2400" dirty="0" smtClean="0"/>
              <a:t>Big Dance</a:t>
            </a:r>
            <a:r>
              <a:rPr lang="en-US" sz="2400" dirty="0"/>
              <a:t>, and has become one of the most famous annual sporting events in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30205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NCAA 2016 Tournament Bracket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70" y="1828800"/>
            <a:ext cx="12312770" cy="5029200"/>
          </a:xfrm>
        </p:spPr>
      </p:pic>
    </p:spTree>
    <p:extLst>
      <p:ext uri="{BB962C8B-B14F-4D97-AF65-F5344CB8AC3E}">
        <p14:creationId xmlns:p14="http://schemas.microsoft.com/office/powerpoint/2010/main" val="6572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Any 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023" y="1880558"/>
            <a:ext cx="12560061" cy="4977442"/>
          </a:xfrm>
        </p:spPr>
      </p:pic>
    </p:spTree>
    <p:extLst>
      <p:ext uri="{BB962C8B-B14F-4D97-AF65-F5344CB8AC3E}">
        <p14:creationId xmlns:p14="http://schemas.microsoft.com/office/powerpoint/2010/main" val="17232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15397"/>
            <a:ext cx="10554574" cy="382296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predict the winner of each possible matchup that may happen in 2016 NCAA Basketball </a:t>
            </a:r>
            <a:r>
              <a:rPr lang="en-US" sz="3200" dirty="0" smtClean="0"/>
              <a:t>Tournament</a:t>
            </a:r>
          </a:p>
          <a:p>
            <a:endParaRPr lang="en-US" sz="3200" dirty="0" smtClean="0"/>
          </a:p>
          <a:p>
            <a:r>
              <a:rPr lang="en-US" sz="3200" dirty="0" smtClean="0"/>
              <a:t>To predict the top16, top 32 teams in the tournament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29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80905"/>
            <a:ext cx="10554574" cy="3636511"/>
          </a:xfrm>
        </p:spPr>
        <p:txBody>
          <a:bodyPr>
            <a:noAutofit/>
          </a:bodyPr>
          <a:lstStyle/>
          <a:p>
            <a:r>
              <a:rPr lang="en-US" sz="2000" dirty="0" smtClean="0"/>
              <a:t>Source : </a:t>
            </a:r>
            <a:r>
              <a:rPr lang="en-US" sz="2000" dirty="0" smtClean="0">
                <a:solidFill>
                  <a:srgbClr val="FF0000"/>
                </a:solidFill>
                <a:hlinkClick r:id="rId2"/>
              </a:rPr>
              <a:t>https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://</a:t>
            </a:r>
            <a:r>
              <a:rPr lang="en-US" sz="2000" dirty="0" smtClean="0">
                <a:solidFill>
                  <a:srgbClr val="FF0000"/>
                </a:solidFill>
                <a:hlinkClick r:id="rId2"/>
              </a:rPr>
              <a:t>www.kaggle.com/c/march-machine-learning-mania-2016/data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/>
              <a:t>The </a:t>
            </a:r>
            <a:r>
              <a:rPr lang="en-US" sz="2000" dirty="0" smtClean="0"/>
              <a:t>final dataset consists of:</a:t>
            </a:r>
          </a:p>
          <a:p>
            <a:pPr lvl="1"/>
            <a:r>
              <a:rPr lang="en-US" sz="2000" b="1" dirty="0" smtClean="0"/>
              <a:t>Season Detailed Results 2015: </a:t>
            </a:r>
            <a:r>
              <a:rPr lang="en-US" sz="2000" dirty="0"/>
              <a:t>A</a:t>
            </a:r>
            <a:r>
              <a:rPr lang="en-US" sz="2000" dirty="0" smtClean="0"/>
              <a:t> detailed </a:t>
            </a:r>
            <a:r>
              <a:rPr lang="en-US" sz="2000" dirty="0"/>
              <a:t>set of game results, covering seasons </a:t>
            </a:r>
            <a:r>
              <a:rPr lang="en-US" sz="2000" dirty="0" smtClean="0"/>
              <a:t>2003-2015 that includes </a:t>
            </a:r>
            <a:r>
              <a:rPr lang="en-US" sz="2000" dirty="0"/>
              <a:t>team-level total statistics for each game (total field goals attempted, offensive rebounds, etc.) </a:t>
            </a:r>
            <a:endParaRPr lang="en-US" sz="2000" dirty="0" smtClean="0"/>
          </a:p>
          <a:p>
            <a:pPr lvl="1"/>
            <a:r>
              <a:rPr lang="en-US" sz="2000" b="1" dirty="0" smtClean="0"/>
              <a:t>Tournament Detailed Results</a:t>
            </a:r>
            <a:r>
              <a:rPr lang="en-US" sz="2000" dirty="0" smtClean="0"/>
              <a:t> </a:t>
            </a:r>
            <a:r>
              <a:rPr lang="en-US" sz="2000" dirty="0" smtClean="0"/>
              <a:t>: This </a:t>
            </a:r>
            <a:r>
              <a:rPr lang="en-US" sz="2000" dirty="0"/>
              <a:t>file contains the more detailed results for tournament games from 2003 </a:t>
            </a:r>
            <a:r>
              <a:rPr lang="en-US" sz="2000" dirty="0" smtClean="0"/>
              <a:t>onward</a:t>
            </a:r>
          </a:p>
          <a:p>
            <a:pPr lvl="1"/>
            <a:r>
              <a:rPr lang="en-US" sz="2000" b="1" dirty="0" smtClean="0"/>
              <a:t>Season Detailed Results 2016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/>
              <a:t>This file contains </a:t>
            </a:r>
            <a:r>
              <a:rPr lang="en-US" sz="2000" dirty="0" smtClean="0"/>
              <a:t>the season statistics for 2016</a:t>
            </a:r>
            <a:endParaRPr lang="en-US" sz="2000" dirty="0" smtClean="0"/>
          </a:p>
          <a:p>
            <a:r>
              <a:rPr lang="en-US" sz="2000" dirty="0" smtClean="0"/>
              <a:t>New features developed to better predict the winner</a:t>
            </a:r>
          </a:p>
          <a:p>
            <a:r>
              <a:rPr lang="en-US" sz="2000" dirty="0" smtClean="0"/>
              <a:t>Weighted Average of statistics calculated for every team</a:t>
            </a:r>
          </a:p>
          <a:p>
            <a:r>
              <a:rPr lang="en-US" sz="2000" dirty="0" smtClean="0"/>
              <a:t>The combined dataset consists of 72088 entries</a:t>
            </a:r>
          </a:p>
          <a:p>
            <a:pPr lvl="1"/>
            <a:endParaRPr lang="en-US" sz="500" dirty="0" smtClean="0"/>
          </a:p>
          <a:p>
            <a:endParaRPr lang="en-US" sz="600" dirty="0" smtClean="0"/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455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10554574" cy="489264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N</a:t>
            </a:r>
            <a:r>
              <a:rPr lang="en-US" sz="2000" dirty="0" smtClean="0"/>
              <a:t>o dependent </a:t>
            </a:r>
            <a:r>
              <a:rPr lang="en-US" sz="2000" dirty="0"/>
              <a:t>variable in </a:t>
            </a:r>
            <a:r>
              <a:rPr lang="en-US" sz="2000" dirty="0" smtClean="0"/>
              <a:t>the dataset</a:t>
            </a:r>
            <a:r>
              <a:rPr lang="en-US" sz="2000" dirty="0"/>
              <a:t>. To build predictive models, </a:t>
            </a:r>
            <a:r>
              <a:rPr lang="en-US" sz="2000" dirty="0" smtClean="0"/>
              <a:t>an </a:t>
            </a:r>
            <a:r>
              <a:rPr lang="en-US" sz="2000" dirty="0"/>
              <a:t>output variable </a:t>
            </a:r>
            <a:r>
              <a:rPr lang="en-US" sz="2000" b="1" i="1" dirty="0" smtClean="0"/>
              <a:t>‘Result’ is created</a:t>
            </a:r>
            <a:r>
              <a:rPr lang="en-US" sz="2000" dirty="0" smtClean="0"/>
              <a:t>. </a:t>
            </a:r>
            <a:r>
              <a:rPr lang="en-US" sz="2000" dirty="0"/>
              <a:t>This </a:t>
            </a:r>
            <a:r>
              <a:rPr lang="en-US" sz="2000" dirty="0" smtClean="0"/>
              <a:t>is a </a:t>
            </a:r>
            <a:r>
              <a:rPr lang="en-US" sz="2000" dirty="0"/>
              <a:t>dichotomous variable </a:t>
            </a:r>
            <a:r>
              <a:rPr lang="en-US" sz="2000" dirty="0" smtClean="0"/>
              <a:t>with values 0 </a:t>
            </a:r>
            <a:r>
              <a:rPr lang="en-US" sz="2000" dirty="0"/>
              <a:t>or 1 indicating whether Team 1 won the match or not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lvl="0" algn="just"/>
            <a:r>
              <a:rPr lang="en-US" sz="2000" dirty="0" smtClean="0"/>
              <a:t>The dataset includes statistics </a:t>
            </a:r>
            <a:r>
              <a:rPr lang="en-US" sz="2000" dirty="0"/>
              <a:t>of every match that has been played in a season and the NCAA tournament since 2003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r>
              <a:rPr lang="en-US" sz="2000" dirty="0"/>
              <a:t>P</a:t>
            </a:r>
            <a:r>
              <a:rPr lang="en-US" sz="2000" dirty="0" smtClean="0"/>
              <a:t>rediction </a:t>
            </a:r>
            <a:r>
              <a:rPr lang="en-US" sz="2000" dirty="0"/>
              <a:t>of matches in 2016 for every possible matchup, </a:t>
            </a:r>
            <a:r>
              <a:rPr lang="en-US" sz="2000" dirty="0" smtClean="0"/>
              <a:t>required the </a:t>
            </a:r>
            <a:r>
              <a:rPr lang="en-US" sz="2000" dirty="0"/>
              <a:t>statistics of individual teams for all the matches they had played till 2015. This required a lot of data wrangling and we did this using aggregate functions, weighted arithmetic mean, merge functions etc</a:t>
            </a:r>
            <a:r>
              <a:rPr lang="en-US" sz="2000" dirty="0" smtClean="0"/>
              <a:t>.</a:t>
            </a:r>
          </a:p>
        </p:txBody>
      </p:sp>
      <p:pic>
        <p:nvPicPr>
          <p:cNvPr id="4" name="Picture 3" descr="../../../Desktop/Screen%20Shot%202016-05-12%20at%204.39.17%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9" y="5584342"/>
            <a:ext cx="6479277" cy="881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6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57125"/>
            <a:ext cx="10554574" cy="3636511"/>
          </a:xfrm>
        </p:spPr>
        <p:txBody>
          <a:bodyPr>
            <a:noAutofit/>
          </a:bodyPr>
          <a:lstStyle/>
          <a:p>
            <a:r>
              <a:rPr lang="en-US" sz="2000" dirty="0" smtClean="0"/>
              <a:t>Efficiency: Score </a:t>
            </a:r>
            <a:r>
              <a:rPr lang="en-US" sz="2000" dirty="0"/>
              <a:t>+ </a:t>
            </a:r>
            <a:r>
              <a:rPr lang="en-US" sz="2000" dirty="0" smtClean="0"/>
              <a:t>Rebound </a:t>
            </a:r>
            <a:r>
              <a:rPr lang="en-US" sz="2000" dirty="0"/>
              <a:t>+ </a:t>
            </a:r>
            <a:r>
              <a:rPr lang="en-US" sz="2000" dirty="0" smtClean="0"/>
              <a:t>Assist </a:t>
            </a:r>
            <a:r>
              <a:rPr lang="en-US" sz="2000" dirty="0"/>
              <a:t>+ </a:t>
            </a:r>
            <a:r>
              <a:rPr lang="en-US" sz="2000" dirty="0" smtClean="0"/>
              <a:t>Steal </a:t>
            </a:r>
            <a:r>
              <a:rPr lang="en-US" sz="2000" dirty="0"/>
              <a:t>+ </a:t>
            </a:r>
            <a:r>
              <a:rPr lang="en-US" sz="2000" dirty="0" smtClean="0"/>
              <a:t>Block </a:t>
            </a:r>
            <a:r>
              <a:rPr lang="en-US" sz="2000" dirty="0"/>
              <a:t>− Missed </a:t>
            </a:r>
            <a:r>
              <a:rPr lang="en-US" sz="2000" dirty="0" smtClean="0"/>
              <a:t>Field Goals </a:t>
            </a:r>
            <a:r>
              <a:rPr lang="en-US" sz="2000" dirty="0"/>
              <a:t>− Missed </a:t>
            </a:r>
            <a:r>
              <a:rPr lang="en-US" sz="2000" dirty="0" smtClean="0"/>
              <a:t>Free Throws </a:t>
            </a:r>
            <a:r>
              <a:rPr lang="en-US" sz="2000" dirty="0"/>
              <a:t>− </a:t>
            </a:r>
            <a:r>
              <a:rPr lang="en-US" sz="2000" dirty="0" smtClean="0"/>
              <a:t>Turn Over</a:t>
            </a:r>
          </a:p>
          <a:p>
            <a:r>
              <a:rPr lang="fr-FR" sz="2000" dirty="0" smtClean="0"/>
              <a:t>Possessions = 0.96 ∗ (Field Goals Attempted − Offensive Rebound − </a:t>
            </a:r>
            <a:r>
              <a:rPr lang="fr-FR" sz="2000" dirty="0" err="1" smtClean="0"/>
              <a:t>Turn</a:t>
            </a:r>
            <a:r>
              <a:rPr lang="fr-FR" sz="2000" dirty="0" smtClean="0"/>
              <a:t> Over + (0.475 ∗ Field Throws Attempted))</a:t>
            </a:r>
          </a:p>
          <a:p>
            <a:r>
              <a:rPr lang="en-US" sz="2000" dirty="0" smtClean="0"/>
              <a:t>Offensive Efficiency = Points scored ∗ 100/ Possessions </a:t>
            </a:r>
          </a:p>
          <a:p>
            <a:r>
              <a:rPr lang="en-US" sz="2000" dirty="0" smtClean="0"/>
              <a:t>Defensive Efficiency = Points allowed ∗ 100/ Possessions</a:t>
            </a:r>
          </a:p>
          <a:p>
            <a:r>
              <a:rPr lang="en-US" sz="2000" dirty="0" smtClean="0"/>
              <a:t>Effective field goal percentage (0.4): eFG% = FGM + 0.5 *FGM3/ FGA</a:t>
            </a:r>
          </a:p>
          <a:p>
            <a:r>
              <a:rPr lang="en-US" sz="2000" dirty="0" smtClean="0"/>
              <a:t>Turnover percentage (0.25): TO% = TO/Possessions </a:t>
            </a:r>
          </a:p>
          <a:p>
            <a:r>
              <a:rPr lang="en-US" sz="2000" dirty="0" smtClean="0"/>
              <a:t>Offensive Rebound Percentage (0.2): OR% = OR /(OR + DROpponent)</a:t>
            </a:r>
          </a:p>
          <a:p>
            <a:r>
              <a:rPr lang="en-US" sz="2000" dirty="0" smtClean="0"/>
              <a:t>Free throw rate (0.15): FT R = FTA/ FGA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31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45729"/>
          </a:xfrm>
        </p:spPr>
      </p:pic>
    </p:spTree>
    <p:extLst>
      <p:ext uri="{BB962C8B-B14F-4D97-AF65-F5344CB8AC3E}">
        <p14:creationId xmlns:p14="http://schemas.microsoft.com/office/powerpoint/2010/main" val="38375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424" y="511583"/>
            <a:ext cx="10571998" cy="970450"/>
          </a:xfrm>
        </p:spPr>
        <p:txBody>
          <a:bodyPr/>
          <a:lstStyle/>
          <a:p>
            <a:r>
              <a:rPr lang="en-US" dirty="0" smtClean="0"/>
              <a:t>     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424" y="2508456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Logistic regression is a method for fitting a regression curve,  y = f(x), when y consists of proportions or probabilities, or binary coded (0,1--failure, success) data. 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/>
              <a:t>When the response is a binary (dichotomous) variable, and x is numeric, logistic regression fits a logistic curve to the relationship between x and y. 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/>
              <a:t>The logistic function </a:t>
            </a:r>
            <a:r>
              <a:rPr lang="en-US" sz="2200" dirty="0" smtClean="0"/>
              <a:t>is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y = [exp(b</a:t>
            </a:r>
            <a:r>
              <a:rPr lang="en-US" sz="2200" baseline="-25000" dirty="0"/>
              <a:t>0</a:t>
            </a:r>
            <a:r>
              <a:rPr lang="en-US" sz="2200" dirty="0"/>
              <a:t> + b</a:t>
            </a:r>
            <a:r>
              <a:rPr lang="en-US" sz="2200" baseline="-25000" dirty="0"/>
              <a:t>1</a:t>
            </a:r>
            <a:r>
              <a:rPr lang="en-US" sz="2200" dirty="0"/>
              <a:t>x)] / [1 + exp(b</a:t>
            </a:r>
            <a:r>
              <a:rPr lang="en-US" sz="2200" baseline="-25000" dirty="0"/>
              <a:t>0</a:t>
            </a:r>
            <a:r>
              <a:rPr lang="en-US" sz="2200" dirty="0"/>
              <a:t> + b</a:t>
            </a:r>
            <a:r>
              <a:rPr lang="en-US" sz="2200" baseline="-25000" dirty="0"/>
              <a:t>1</a:t>
            </a:r>
            <a:r>
              <a:rPr lang="en-US" sz="2200" dirty="0"/>
              <a:t>x)] 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b</a:t>
            </a:r>
            <a:r>
              <a:rPr lang="en-US" sz="2200" baseline="-25000" dirty="0"/>
              <a:t>0</a:t>
            </a:r>
            <a:r>
              <a:rPr lang="en-US" sz="2200" dirty="0"/>
              <a:t> and </a:t>
            </a:r>
            <a:r>
              <a:rPr lang="en-US" sz="2200" dirty="0" smtClean="0"/>
              <a:t>b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= the </a:t>
            </a:r>
            <a:r>
              <a:rPr lang="en-US" sz="2200" dirty="0"/>
              <a:t>regression coefficients</a:t>
            </a:r>
            <a:endParaRPr lang="en-US" sz="22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141" y="3956023"/>
            <a:ext cx="3401254" cy="273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294225"/>
              </p:ext>
            </p:extLst>
          </p:nvPr>
        </p:nvGraphicFramePr>
        <p:xfrm>
          <a:off x="810000" y="2898474"/>
          <a:ext cx="9653320" cy="277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660"/>
                <a:gridCol w="4826660"/>
              </a:tblGrid>
              <a:tr h="411768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Combination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1029419">
                <a:tc>
                  <a:txBody>
                    <a:bodyPr/>
                    <a:lstStyle/>
                    <a:p>
                      <a:r>
                        <a:rPr lang="en-US" dirty="0" smtClean="0"/>
                        <a:t>T1score+T1Eff+T1poss+T1OE+T1DE+T1efg+T1top+T1torp+T1ftr+</a:t>
                      </a:r>
                      <a:r>
                        <a:rPr lang="en-US" dirty="0" smtClean="0"/>
                        <a:t>T2score+T2Eff+T2poss+T2OE+T2DE+T2efg+T2top+T2torp+T2ftr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0.6716</a:t>
                      </a:r>
                      <a:endParaRPr lang="en-US" b="1" dirty="0"/>
                    </a:p>
                  </a:txBody>
                  <a:tcPr/>
                </a:tc>
              </a:tr>
              <a:tr h="13382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T1Eff+T1poss+T1OE+T1DE+T1efg+T1top+T1torp+T1ftr+T2Eff+T2poss+T2OE+T2DE+T2efg+T2top+T2torp+T2ftr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smtClean="0">
                          <a:effectLst/>
                        </a:rPr>
                        <a:t>0.716418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6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231</TotalTime>
  <Words>711</Words>
  <Application>Microsoft Macintosh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Wingdings 2</vt:lpstr>
      <vt:lpstr>Arial</vt:lpstr>
      <vt:lpstr>Quotable</vt:lpstr>
      <vt:lpstr>2016 NCAA Basketball Tournament Predictions</vt:lpstr>
      <vt:lpstr>About NCAA Basketball Tournament</vt:lpstr>
      <vt:lpstr>Objective</vt:lpstr>
      <vt:lpstr>Data</vt:lpstr>
      <vt:lpstr>Challenges</vt:lpstr>
      <vt:lpstr>Feature Engineering</vt:lpstr>
      <vt:lpstr>PowerPoint Presentation</vt:lpstr>
      <vt:lpstr>     Logistic Regression</vt:lpstr>
      <vt:lpstr>Logistic Regression</vt:lpstr>
      <vt:lpstr>Support Vector Machine</vt:lpstr>
      <vt:lpstr>SVM (Laplacian)</vt:lpstr>
      <vt:lpstr>Decision Tree</vt:lpstr>
      <vt:lpstr>Decision Tree</vt:lpstr>
      <vt:lpstr>Decision Trees</vt:lpstr>
      <vt:lpstr>Random Forest</vt:lpstr>
      <vt:lpstr>Random Forest</vt:lpstr>
      <vt:lpstr>Neural Network</vt:lpstr>
      <vt:lpstr>Neural Network</vt:lpstr>
      <vt:lpstr>Results</vt:lpstr>
      <vt:lpstr>NCAA 2016 Tournament Bracket Prediction</vt:lpstr>
      <vt:lpstr> 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NCAA Basketball Tournament Predictions</dc:title>
  <dc:creator>Isha Kaur Ratti</dc:creator>
  <cp:lastModifiedBy>Microsoft Office User</cp:lastModifiedBy>
  <cp:revision>40</cp:revision>
  <dcterms:created xsi:type="dcterms:W3CDTF">2016-05-12T10:55:49Z</dcterms:created>
  <dcterms:modified xsi:type="dcterms:W3CDTF">2016-05-13T00:01:11Z</dcterms:modified>
</cp:coreProperties>
</file>