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3C4DB-D6A2-4DDB-BEAF-36ED2C1AAD16}" type="datetimeFigureOut">
              <a:rPr lang="en-US"/>
              <a:t>9/13/2016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6CBAB-A3FB-44A5-8FD7-E999F378F76B}"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2</a:t>
            </a:fld>
            <a:endParaRPr lang="en-US"/>
          </a:p>
        </p:txBody>
      </p:sp>
    </p:spTree>
    <p:extLst>
      <p:ext uri="{BB962C8B-B14F-4D97-AF65-F5344CB8AC3E}">
        <p14:creationId xmlns:p14="http://schemas.microsoft.com/office/powerpoint/2010/main" val="1368698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11</a:t>
            </a:fld>
            <a:endParaRPr lang="en-US"/>
          </a:p>
        </p:txBody>
      </p:sp>
    </p:spTree>
    <p:extLst>
      <p:ext uri="{BB962C8B-B14F-4D97-AF65-F5344CB8AC3E}">
        <p14:creationId xmlns:p14="http://schemas.microsoft.com/office/powerpoint/2010/main" val="352934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12</a:t>
            </a:fld>
            <a:endParaRPr lang="en-US"/>
          </a:p>
        </p:txBody>
      </p:sp>
    </p:spTree>
    <p:extLst>
      <p:ext uri="{BB962C8B-B14F-4D97-AF65-F5344CB8AC3E}">
        <p14:creationId xmlns:p14="http://schemas.microsoft.com/office/powerpoint/2010/main" val="209706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3</a:t>
            </a:fld>
            <a:endParaRPr lang="en-US"/>
          </a:p>
        </p:txBody>
      </p:sp>
    </p:spTree>
    <p:extLst>
      <p:ext uri="{BB962C8B-B14F-4D97-AF65-F5344CB8AC3E}">
        <p14:creationId xmlns:p14="http://schemas.microsoft.com/office/powerpoint/2010/main" val="159807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4</a:t>
            </a:fld>
            <a:endParaRPr lang="en-US"/>
          </a:p>
        </p:txBody>
      </p:sp>
    </p:spTree>
    <p:extLst>
      <p:ext uri="{BB962C8B-B14F-4D97-AF65-F5344CB8AC3E}">
        <p14:creationId xmlns:p14="http://schemas.microsoft.com/office/powerpoint/2010/main" val="228965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5</a:t>
            </a:fld>
            <a:endParaRPr lang="en-US"/>
          </a:p>
        </p:txBody>
      </p:sp>
    </p:spTree>
    <p:extLst>
      <p:ext uri="{BB962C8B-B14F-4D97-AF65-F5344CB8AC3E}">
        <p14:creationId xmlns:p14="http://schemas.microsoft.com/office/powerpoint/2010/main" val="410428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6</a:t>
            </a:fld>
            <a:endParaRPr lang="en-US"/>
          </a:p>
        </p:txBody>
      </p:sp>
    </p:spTree>
    <p:extLst>
      <p:ext uri="{BB962C8B-B14F-4D97-AF65-F5344CB8AC3E}">
        <p14:creationId xmlns:p14="http://schemas.microsoft.com/office/powerpoint/2010/main" val="2774697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7</a:t>
            </a:fld>
            <a:endParaRPr lang="en-US"/>
          </a:p>
        </p:txBody>
      </p:sp>
    </p:spTree>
    <p:extLst>
      <p:ext uri="{BB962C8B-B14F-4D97-AF65-F5344CB8AC3E}">
        <p14:creationId xmlns:p14="http://schemas.microsoft.com/office/powerpoint/2010/main" val="129360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8</a:t>
            </a:fld>
            <a:endParaRPr lang="en-US"/>
          </a:p>
        </p:txBody>
      </p:sp>
    </p:spTree>
    <p:extLst>
      <p:ext uri="{BB962C8B-B14F-4D97-AF65-F5344CB8AC3E}">
        <p14:creationId xmlns:p14="http://schemas.microsoft.com/office/powerpoint/2010/main" val="133000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9</a:t>
            </a:fld>
            <a:endParaRPr lang="en-US"/>
          </a:p>
        </p:txBody>
      </p:sp>
    </p:spTree>
    <p:extLst>
      <p:ext uri="{BB962C8B-B14F-4D97-AF65-F5344CB8AC3E}">
        <p14:creationId xmlns:p14="http://schemas.microsoft.com/office/powerpoint/2010/main" val="2972063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46CBAB-A3FB-44A5-8FD7-E999F378F76B}" type="slidenum">
              <a:rPr lang="en-US"/>
              <a:t>10</a:t>
            </a:fld>
            <a:endParaRPr lang="en-US"/>
          </a:p>
        </p:txBody>
      </p:sp>
    </p:spTree>
    <p:extLst>
      <p:ext uri="{BB962C8B-B14F-4D97-AF65-F5344CB8AC3E}">
        <p14:creationId xmlns:p14="http://schemas.microsoft.com/office/powerpoint/2010/main" val="3614754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62514"/>
            <a:ext cx="8825658" cy="2677648"/>
          </a:xfrm>
        </p:spPr>
        <p:txBody>
          <a:bodyPr/>
          <a:lstStyle/>
          <a:p>
            <a:r>
              <a:rPr lang="en-US" sz="4000">
                <a:solidFill>
                  <a:srgbClr val="EBEBEB"/>
                </a:solidFill>
              </a:rPr>
              <a:t>Capstone Project:</a:t>
            </a:r>
            <a:br>
              <a:rPr lang="en-US" sz="4000">
                <a:solidFill>
                  <a:schemeClr val="tx1"/>
                </a:solidFill>
              </a:rPr>
            </a:br>
            <a:br>
              <a:rPr lang="en-US" sz="4000">
                <a:solidFill>
                  <a:schemeClr val="tx1"/>
                </a:solidFill>
              </a:rPr>
            </a:br>
            <a:r>
              <a:rPr lang="en-US" sz="4000">
                <a:solidFill>
                  <a:srgbClr val="EBEBEB"/>
                </a:solidFill>
              </a:rPr>
              <a:t>Predicting mobile user demographics of TalkingData</a:t>
            </a:r>
            <a:endParaRPr lang="en-US" sz="4000">
              <a:solidFill>
                <a:schemeClr val="tx1"/>
              </a:solidFill>
            </a:endParaRPr>
          </a:p>
        </p:txBody>
      </p:sp>
      <p:sp>
        <p:nvSpPr>
          <p:cNvPr id="3" name="Subtitle 2"/>
          <p:cNvSpPr>
            <a:spLocks noGrp="1"/>
          </p:cNvSpPr>
          <p:nvPr>
            <p:ph type="subTitle" idx="1"/>
          </p:nvPr>
        </p:nvSpPr>
        <p:spPr/>
        <p:txBody>
          <a:bodyPr/>
          <a:lstStyle/>
          <a:p>
            <a:r>
              <a:rPr lang="en-US" err="1">
                <a:solidFill>
                  <a:srgbClr val="EF53A5"/>
                </a:solidFill>
              </a:rPr>
              <a:t>Adarsh</a:t>
            </a:r>
            <a:r>
              <a:rPr lang="en-US">
                <a:solidFill>
                  <a:srgbClr val="EF53A5"/>
                </a:solidFill>
              </a:rPr>
              <a:t> Srinivas</a:t>
            </a:r>
            <a:endParaRPr lang="en-US">
              <a:solidFill>
                <a:schemeClr val="tx1"/>
              </a:solidFill>
            </a:endParaRPr>
          </a:p>
          <a:p>
            <a:r>
              <a:rPr lang="en-US">
                <a:solidFill>
                  <a:srgbClr val="EF53A5"/>
                </a:solidFill>
              </a:rPr>
              <a:t>Mentor: Hobson Lane</a:t>
            </a:r>
            <a:endParaRPr lang="en-US">
              <a:solidFill>
                <a:schemeClr val="tx1"/>
              </a:solidFill>
            </a:endParaRP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Recommendations for the client</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r>
              <a:rPr lang="en-US">
                <a:solidFill>
                  <a:schemeClr val="tx1"/>
                </a:solidFill>
                <a:latin typeface="Calibri" charset="0"/>
              </a:rPr>
              <a:t>Use this critical demographic information of users to design better marketing strategies  (identify potential customers and prevent customer churns)</a:t>
            </a:r>
          </a:p>
          <a:p>
            <a:pPr algn="just"/>
            <a:r>
              <a:rPr lang="en-US">
                <a:solidFill>
                  <a:schemeClr val="tx1"/>
                </a:solidFill>
                <a:latin typeface="Calibri" charset="0"/>
              </a:rPr>
              <a:t>Supply users with more personalized services and focus on enhancing the communication experience. </a:t>
            </a:r>
          </a:p>
          <a:p>
            <a:pPr algn="just"/>
            <a:r>
              <a:rPr lang="en-US">
                <a:solidFill>
                  <a:schemeClr val="tx1"/>
                </a:solidFill>
                <a:latin typeface="Calibri" charset="0"/>
              </a:rPr>
              <a:t>Built a recommendation engine, implement behavioral targeting based on specific age groups and gender.</a:t>
            </a:r>
          </a:p>
          <a:p>
            <a:pPr algn="just"/>
            <a:r>
              <a:rPr lang="en-US">
                <a:solidFill>
                  <a:schemeClr val="tx1"/>
                </a:solidFill>
                <a:latin typeface="Calibri" charset="0"/>
              </a:rPr>
              <a:t>These demographic prediction results will help millions of developers and brand advertisers around the world pursue data-driven marketing efforts which are relevant to their users and catered to their preferences.</a:t>
            </a:r>
          </a:p>
          <a:p>
            <a:pPr algn="just"/>
            <a:r>
              <a:rPr lang="en-US">
                <a:solidFill>
                  <a:schemeClr val="tx1"/>
                </a:solidFill>
                <a:latin typeface="Calibri" charset="0"/>
              </a:rPr>
              <a:t>Produce personalized app selections, mobile data plans more likely to appeal to specific age group users using these machine learning techniques to analyze individual consumption patterns.</a:t>
            </a:r>
          </a:p>
          <a:p>
            <a:pPr marL="0" indent="0">
              <a:buNone/>
            </a:pPr>
            <a:endParaRPr lang="en-US">
              <a:solidFill>
                <a:schemeClr val="tx1"/>
              </a:solidFill>
              <a:latin typeface="Calibri" charset="0"/>
            </a:endParaRPr>
          </a:p>
          <a:p>
            <a:endParaRPr lang="en-US">
              <a:solidFill>
                <a:schemeClr val="tx1"/>
              </a:solidFill>
              <a:latin typeface="Calibri" charset="0"/>
            </a:endParaRPr>
          </a:p>
          <a:p>
            <a:pPr marL="0" indent="0">
              <a:buNone/>
            </a:pPr>
            <a:endParaRPr lang="en-US">
              <a:solidFill>
                <a:schemeClr val="tx1"/>
              </a:solidFill>
              <a:latin typeface="Calibri" charset="0"/>
            </a:endParaRPr>
          </a:p>
          <a:p>
            <a:endParaRPr lang="en-US">
              <a:solidFill>
                <a:schemeClr val="tx1"/>
              </a:solidFill>
              <a:latin typeface="Calibri" charset="0"/>
            </a:endParaRPr>
          </a:p>
        </p:txBody>
      </p:sp>
    </p:spTree>
    <p:extLst>
      <p:ext uri="{BB962C8B-B14F-4D97-AF65-F5344CB8AC3E}">
        <p14:creationId xmlns:p14="http://schemas.microsoft.com/office/powerpoint/2010/main" val="338447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Future Research</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b="1">
                <a:solidFill>
                  <a:schemeClr val="tx1"/>
                </a:solidFill>
                <a:latin typeface="Calibri" charset="0"/>
              </a:rPr>
              <a:t>Try non-linear models:</a:t>
            </a:r>
            <a:r>
              <a:rPr lang="en-US" sz="2400">
                <a:solidFill>
                  <a:schemeClr val="tx1"/>
                </a:solidFill>
                <a:latin typeface="Calibri" charset="0"/>
              </a:rPr>
              <a:t> The models that were used in here were all linear models. Non-linear models could be implemented to see if better results can be achieved.</a:t>
            </a:r>
          </a:p>
          <a:p>
            <a:endParaRPr lang="en-US" sz="2400">
              <a:solidFill>
                <a:schemeClr val="tx1"/>
              </a:solidFill>
              <a:latin typeface="Calibri" charset="0"/>
            </a:endParaRPr>
          </a:p>
          <a:p>
            <a:r>
              <a:rPr lang="en-US" sz="2400" b="1">
                <a:solidFill>
                  <a:schemeClr val="tx1"/>
                </a:solidFill>
                <a:latin typeface="Calibri" charset="0"/>
              </a:rPr>
              <a:t>New features:</a:t>
            </a:r>
            <a:r>
              <a:rPr lang="en-US" sz="2400">
                <a:solidFill>
                  <a:schemeClr val="tx1"/>
                </a:solidFill>
                <a:latin typeface="Calibri" charset="0"/>
              </a:rPr>
              <a:t> New features could be created to help us generalize better on the test dataset thereby achieving better results. </a:t>
            </a:r>
          </a:p>
        </p:txBody>
      </p:sp>
    </p:spTree>
    <p:extLst>
      <p:ext uri="{BB962C8B-B14F-4D97-AF65-F5344CB8AC3E}">
        <p14:creationId xmlns:p14="http://schemas.microsoft.com/office/powerpoint/2010/main" val="82104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ide03.png"/>
          <p:cNvPicPr>
            <a:picLocks noGrp="1" noChangeAspect="1"/>
          </p:cNvPicPr>
          <p:nvPr>
            <p:ph idx="1"/>
          </p:nvPr>
        </p:nvPicPr>
        <p:blipFill>
          <a:blip r:embed="rId3"/>
          <a:stretch>
            <a:fillRect/>
          </a:stretch>
        </p:blipFill>
        <p:spPr>
          <a:xfrm>
            <a:off x="-33338" y="-27361"/>
            <a:ext cx="12245976" cy="6836149"/>
          </a:xfrm>
        </p:spPr>
      </p:pic>
    </p:spTree>
    <p:extLst>
      <p:ext uri="{BB962C8B-B14F-4D97-AF65-F5344CB8AC3E}">
        <p14:creationId xmlns:p14="http://schemas.microsoft.com/office/powerpoint/2010/main" val="325237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Problem to be solved and Motivation</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solidFill>
                  <a:schemeClr val="tx1"/>
                </a:solidFill>
                <a:latin typeface="Calibri" charset="0"/>
              </a:rPr>
              <a:t>Demographic information such as age, gender, and location is usually unavailable due to privacy and other reasons for mobile data providers.</a:t>
            </a:r>
          </a:p>
          <a:p>
            <a:pPr algn="just"/>
            <a:r>
              <a:rPr lang="en-US">
                <a:solidFill>
                  <a:schemeClr val="tx1"/>
                </a:solidFill>
                <a:latin typeface="Calibri" charset="0"/>
              </a:rPr>
              <a:t>Prepaid services allow the users to be anonymous—no need to provide any user-specific information.</a:t>
            </a:r>
          </a:p>
          <a:p>
            <a:pPr algn="just"/>
            <a:r>
              <a:rPr lang="en-US">
                <a:solidFill>
                  <a:schemeClr val="tx1"/>
                </a:solidFill>
                <a:latin typeface="Calibri" charset="0"/>
              </a:rPr>
              <a:t>95% of mobile users in India, 80% in Latin America, 70% in China, 65% in Europe, and 33% in the United States are prepaid.</a:t>
            </a:r>
          </a:p>
          <a:p>
            <a:pPr algn="just"/>
            <a:r>
              <a:rPr lang="en-US">
                <a:solidFill>
                  <a:schemeClr val="tx1"/>
                </a:solidFill>
                <a:latin typeface="Calibri" charset="0"/>
              </a:rPr>
              <a:t>These demographic characteristics can be widely used in marketing efforts to characterize different types of customers for mobile service providers worldwide.</a:t>
            </a:r>
          </a:p>
          <a:p>
            <a:endParaRPr lang="en-US">
              <a:solidFill>
                <a:schemeClr val="tx1"/>
              </a:solidFill>
              <a:latin typeface="Calibri" charset="0"/>
            </a:endParaRPr>
          </a:p>
        </p:txBody>
      </p:sp>
    </p:spTree>
    <p:extLst>
      <p:ext uri="{BB962C8B-B14F-4D97-AF65-F5344CB8AC3E}">
        <p14:creationId xmlns:p14="http://schemas.microsoft.com/office/powerpoint/2010/main" val="245502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Client</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b="1" i="1">
                <a:solidFill>
                  <a:srgbClr val="000000"/>
                </a:solidFill>
                <a:latin typeface="Calibri" charset="0"/>
              </a:rPr>
              <a:t>TalkingData:</a:t>
            </a:r>
            <a:r>
              <a:rPr lang="en-US" i="1" u="sng">
                <a:solidFill>
                  <a:srgbClr val="555555"/>
                </a:solidFill>
                <a:latin typeface="Times New Roman" charset="0"/>
              </a:rPr>
              <a:t> </a:t>
            </a:r>
            <a:r>
              <a:rPr lang="en-US">
                <a:solidFill>
                  <a:srgbClr val="000000"/>
                </a:solidFill>
                <a:latin typeface="Calibri" charset="0"/>
              </a:rPr>
              <a:t>TalkingData</a:t>
            </a:r>
            <a:r>
              <a:rPr lang="en-US">
                <a:solidFill>
                  <a:schemeClr val="tx1"/>
                </a:solidFill>
                <a:latin typeface="Calibri" charset="0"/>
              </a:rPr>
              <a:t> is one of the largest mobile-service provider's in China. TalkingData is seeking to leverage behavioral data from more than 70% of the 500 million mobile devices active daily in China to help its clients better understand and interact with their audiences.</a:t>
            </a:r>
          </a:p>
          <a:p>
            <a:pPr algn="just"/>
            <a:r>
              <a:rPr lang="en-US" b="1" i="1">
                <a:solidFill>
                  <a:schemeClr val="tx1"/>
                </a:solidFill>
                <a:latin typeface="Calibri" charset="0"/>
              </a:rPr>
              <a:t>CEO of LotusFlare, Mr. Sam Gadodia: </a:t>
            </a:r>
            <a:r>
              <a:rPr lang="en-US">
                <a:solidFill>
                  <a:schemeClr val="tx1"/>
                </a:solidFill>
                <a:latin typeface="Calibri" charset="0"/>
              </a:rPr>
              <a:t>LotusFlare is looking to solve similar problems and using my algorithms developed for TalkingData, I hope to present to him my findings and see if they can be applied to solve some of their business problems. The same algorithms or implementing certain tweaks to the algorithms, can be used by his company in their marketing efforts, personalizing experience of their users, recommendations and so on.</a:t>
            </a:r>
          </a:p>
          <a:p>
            <a:endParaRPr lang="en-US" b="1" i="1">
              <a:solidFill>
                <a:schemeClr val="tx1"/>
              </a:solidFill>
              <a:latin typeface="Calibri" charset="0"/>
            </a:endParaRPr>
          </a:p>
        </p:txBody>
      </p:sp>
    </p:spTree>
    <p:extLst>
      <p:ext uri="{BB962C8B-B14F-4D97-AF65-F5344CB8AC3E}">
        <p14:creationId xmlns:p14="http://schemas.microsoft.com/office/powerpoint/2010/main" val="372085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Feature Engineering</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000">
                <a:solidFill>
                  <a:schemeClr val="tx1"/>
                </a:solidFill>
                <a:latin typeface="Calibri" charset="0"/>
              </a:rPr>
              <a:t>The features that were used in developing the models were:</a:t>
            </a:r>
          </a:p>
          <a:p>
            <a:pPr marL="0" indent="0">
              <a:buNone/>
            </a:pPr>
            <a:endParaRPr lang="en-US">
              <a:solidFill>
                <a:schemeClr val="tx1"/>
              </a:solidFill>
              <a:latin typeface="Calibri" charset="0"/>
            </a:endParaRPr>
          </a:p>
          <a:p>
            <a:r>
              <a:rPr lang="en-US" sz="2000" b="1">
                <a:solidFill>
                  <a:schemeClr val="tx1"/>
                </a:solidFill>
                <a:latin typeface="Calibri" charset="0"/>
              </a:rPr>
              <a:t>Phone brand</a:t>
            </a:r>
          </a:p>
          <a:p>
            <a:r>
              <a:rPr lang="en-US" sz="2000" b="1">
                <a:solidFill>
                  <a:schemeClr val="tx1"/>
                </a:solidFill>
                <a:latin typeface="Calibri" charset="0"/>
              </a:rPr>
              <a:t>Device model</a:t>
            </a:r>
          </a:p>
          <a:p>
            <a:r>
              <a:rPr lang="en-US" sz="2000" b="1">
                <a:solidFill>
                  <a:schemeClr val="tx1"/>
                </a:solidFill>
                <a:latin typeface="Calibri" charset="0"/>
              </a:rPr>
              <a:t>App labels </a:t>
            </a:r>
          </a:p>
          <a:p>
            <a:r>
              <a:rPr lang="en-US" sz="2000" b="1">
                <a:solidFill>
                  <a:schemeClr val="tx1"/>
                </a:solidFill>
                <a:latin typeface="Calibri" charset="0"/>
              </a:rPr>
              <a:t>The number of apps installed by each device</a:t>
            </a:r>
          </a:p>
          <a:p>
            <a:pPr marL="0" indent="0">
              <a:buNone/>
            </a:pPr>
            <a:br>
              <a:rPr lang="en-US">
                <a:solidFill>
                  <a:schemeClr val="tx1"/>
                </a:solidFill>
              </a:rPr>
            </a:b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331475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latin typeface="Century Gothic" charset="0"/>
              </a:rPr>
              <a:t>Exploratory Data Analysis</a:t>
            </a:r>
          </a:p>
        </p:txBody>
      </p:sp>
      <p:sp>
        <p:nvSpPr>
          <p:cNvPr id="3" name="Content Placeholder 2"/>
          <p:cNvSpPr>
            <a:spLocks noGrp="1"/>
          </p:cNvSpPr>
          <p:nvPr>
            <p:ph idx="1"/>
          </p:nvPr>
        </p:nvSpPr>
        <p:spPr>
          <a:xfrm>
            <a:off x="1155700" y="2603500"/>
            <a:ext cx="9129713" cy="3856566"/>
          </a:xfrm>
        </p:spPr>
        <p:txBody>
          <a:bodyPr vert="horz" lIns="91440" tIns="45720" rIns="91440" bIns="45720" rtlCol="0" anchor="t">
            <a:normAutofit/>
          </a:bodyPr>
          <a:lstStyle/>
          <a:p>
            <a:pPr algn="just"/>
            <a:r>
              <a:rPr lang="en-US" sz="2000">
                <a:solidFill>
                  <a:schemeClr val="tx1"/>
                </a:solidFill>
                <a:latin typeface="Calibri" charset="0"/>
              </a:rPr>
              <a:t>Most of the talking data users are Males in the age group 23-26. </a:t>
            </a:r>
          </a:p>
          <a:p>
            <a:pPr algn="just"/>
            <a:endParaRPr lang="en-US" sz="2400">
              <a:solidFill>
                <a:schemeClr val="tx1"/>
              </a:solidFill>
              <a:latin typeface="Calibri" charset="0"/>
            </a:endParaRPr>
          </a:p>
          <a:p>
            <a:pPr algn="just"/>
            <a:r>
              <a:rPr lang="en-US" sz="2000">
                <a:solidFill>
                  <a:schemeClr val="tx1"/>
                </a:solidFill>
                <a:latin typeface="Calibri" charset="0"/>
              </a:rPr>
              <a:t>Females in the age group 27-28 are the least users of TalkingData.</a:t>
            </a:r>
          </a:p>
          <a:p>
            <a:pPr algn="just"/>
            <a:endParaRPr lang="en-US" sz="2400">
              <a:solidFill>
                <a:schemeClr val="tx1"/>
              </a:solidFill>
              <a:latin typeface="Calibri" charset="0"/>
            </a:endParaRPr>
          </a:p>
          <a:p>
            <a:pPr algn="just"/>
            <a:r>
              <a:rPr lang="en-US" sz="2000">
                <a:solidFill>
                  <a:schemeClr val="tx1"/>
                </a:solidFill>
                <a:latin typeface="Calibri" charset="0"/>
              </a:rPr>
              <a:t>Age group of 20 - 40 are the dominant age in the TalkingData dataset.</a:t>
            </a:r>
          </a:p>
          <a:p>
            <a:pPr algn="just"/>
            <a:endParaRPr lang="en-US" sz="2400">
              <a:solidFill>
                <a:schemeClr val="tx1"/>
              </a:solidFill>
              <a:latin typeface="Calibri" charset="0"/>
            </a:endParaRPr>
          </a:p>
          <a:p>
            <a:pPr algn="just"/>
            <a:r>
              <a:rPr lang="en-US" sz="2000">
                <a:solidFill>
                  <a:schemeClr val="tx1"/>
                </a:solidFill>
                <a:latin typeface="Calibri" charset="0"/>
              </a:rPr>
              <a:t>Females at old age are more active (use more mobile devices) than males at the same age. </a:t>
            </a:r>
          </a:p>
          <a:p>
            <a:pPr algn="just"/>
            <a:endParaRPr lang="en-US">
              <a:solidFill>
                <a:schemeClr val="tx1"/>
              </a:solidFill>
              <a:latin typeface="Calibri" charset="0"/>
            </a:endParaRPr>
          </a:p>
        </p:txBody>
      </p:sp>
    </p:spTree>
    <p:extLst>
      <p:ext uri="{BB962C8B-B14F-4D97-AF65-F5344CB8AC3E}">
        <p14:creationId xmlns:p14="http://schemas.microsoft.com/office/powerpoint/2010/main" val="64736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latin typeface="Century Gothic" charset="0"/>
              </a:rPr>
              <a:t>Exploratory Data Analysis</a:t>
            </a:r>
          </a:p>
        </p:txBody>
      </p:sp>
      <p:sp>
        <p:nvSpPr>
          <p:cNvPr id="3" name="Content Placeholder 2"/>
          <p:cNvSpPr>
            <a:spLocks noGrp="1"/>
          </p:cNvSpPr>
          <p:nvPr>
            <p:ph idx="1"/>
          </p:nvPr>
        </p:nvSpPr>
        <p:spPr>
          <a:xfrm>
            <a:off x="1155700" y="2603500"/>
            <a:ext cx="9129713" cy="3856566"/>
          </a:xfrm>
        </p:spPr>
        <p:txBody>
          <a:bodyPr vert="horz" lIns="91440" tIns="45720" rIns="91440" bIns="45720" rtlCol="0" anchor="t">
            <a:normAutofit fontScale="92500" lnSpcReduction="20000"/>
          </a:bodyPr>
          <a:lstStyle/>
          <a:p>
            <a:r>
              <a:rPr lang="en-US" sz="2000">
                <a:solidFill>
                  <a:schemeClr val="tx1"/>
                </a:solidFill>
                <a:latin typeface="Calibri" charset="0"/>
              </a:rPr>
              <a:t>TalkingData users have the maximum number of events at morning 10:00 AM and night 21:00 PM. </a:t>
            </a:r>
          </a:p>
          <a:p>
            <a:endParaRPr lang="en-US" sz="2000">
              <a:solidFill>
                <a:schemeClr val="tx1"/>
              </a:solidFill>
              <a:latin typeface="Calibri" charset="0"/>
            </a:endParaRPr>
          </a:p>
          <a:p>
            <a:r>
              <a:rPr lang="en-US" sz="2000">
                <a:solidFill>
                  <a:schemeClr val="tx1"/>
                </a:solidFill>
                <a:latin typeface="Calibri" charset="0"/>
              </a:rPr>
              <a:t>Maximum events are recorded on a Tuesday followed by a Thursday.  </a:t>
            </a:r>
          </a:p>
          <a:p>
            <a:endParaRPr lang="en-US" sz="2000">
              <a:solidFill>
                <a:schemeClr val="tx1"/>
              </a:solidFill>
              <a:latin typeface="Calibri" charset="0"/>
            </a:endParaRPr>
          </a:p>
          <a:p>
            <a:r>
              <a:rPr lang="en-US" sz="2000">
                <a:solidFill>
                  <a:schemeClr val="tx1"/>
                </a:solidFill>
                <a:latin typeface="Calibri" charset="0"/>
              </a:rPr>
              <a:t>75% of devices contain at most 21 apps.  </a:t>
            </a:r>
          </a:p>
          <a:p>
            <a:endParaRPr lang="en-US" sz="2000">
              <a:solidFill>
                <a:schemeClr val="tx1"/>
              </a:solidFill>
              <a:latin typeface="Calibri" charset="0"/>
            </a:endParaRPr>
          </a:p>
          <a:p>
            <a:r>
              <a:rPr lang="en-US" sz="2000">
                <a:solidFill>
                  <a:schemeClr val="tx1"/>
                </a:solidFill>
                <a:latin typeface="Calibri" charset="0"/>
              </a:rPr>
              <a:t>75% of devices have at most 45 categories.  </a:t>
            </a:r>
          </a:p>
          <a:p>
            <a:endParaRPr lang="en-US" sz="2000">
              <a:solidFill>
                <a:schemeClr val="tx1"/>
              </a:solidFill>
              <a:latin typeface="Calibri" charset="0"/>
            </a:endParaRPr>
          </a:p>
          <a:p>
            <a:r>
              <a:rPr lang="en-US" sz="2000">
                <a:solidFill>
                  <a:schemeClr val="tx1"/>
                </a:solidFill>
                <a:latin typeface="Calibri" charset="0"/>
              </a:rPr>
              <a:t>The top 5 brands of TalkingData users are Xiaomi, OPPO, Vivo, Samsung and Huawei.</a:t>
            </a:r>
          </a:p>
          <a:p>
            <a:pPr marL="0" indent="0" algn="just">
              <a:buNone/>
            </a:pPr>
            <a:r>
              <a:rPr lang="en-US">
                <a:solidFill>
                  <a:schemeClr val="tx1"/>
                </a:solidFill>
                <a:latin typeface="Calibri" charset="0"/>
              </a:rPr>
              <a:t> </a:t>
            </a:r>
          </a:p>
        </p:txBody>
      </p:sp>
    </p:spTree>
    <p:extLst>
      <p:ext uri="{BB962C8B-B14F-4D97-AF65-F5344CB8AC3E}">
        <p14:creationId xmlns:p14="http://schemas.microsoft.com/office/powerpoint/2010/main" val="85079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Visualizing TalkingData</a:t>
            </a:r>
            <a:endParaRPr lang="en-US">
              <a:solidFill>
                <a:schemeClr val="tx1"/>
              </a:solidFill>
            </a:endParaRPr>
          </a:p>
        </p:txBody>
      </p:sp>
      <p:pic>
        <p:nvPicPr>
          <p:cNvPr id="4" name="Content Placeholder 3" descr="m and f.png"/>
          <p:cNvPicPr>
            <a:picLocks noGrp="1" noChangeAspect="1"/>
          </p:cNvPicPr>
          <p:nvPr>
            <p:ph idx="1"/>
          </p:nvPr>
        </p:nvPicPr>
        <p:blipFill>
          <a:blip r:embed="rId3"/>
          <a:stretch>
            <a:fillRect/>
          </a:stretch>
        </p:blipFill>
        <p:spPr>
          <a:xfrm>
            <a:off x="547688" y="2508250"/>
            <a:ext cx="5663039" cy="3625850"/>
          </a:xfrm>
        </p:spPr>
      </p:pic>
      <p:pic>
        <p:nvPicPr>
          <p:cNvPr id="5" name="Picture 4" descr="phone_brand.png"/>
          <p:cNvPicPr>
            <a:picLocks noChangeAspect="1"/>
          </p:cNvPicPr>
          <p:nvPr/>
        </p:nvPicPr>
        <p:blipFill>
          <a:blip r:embed="rId4"/>
          <a:stretch>
            <a:fillRect/>
          </a:stretch>
        </p:blipFill>
        <p:spPr>
          <a:xfrm>
            <a:off x="6310313" y="2413581"/>
            <a:ext cx="5345112" cy="3834819"/>
          </a:xfrm>
          <a:prstGeom prst="rect">
            <a:avLst/>
          </a:prstGeom>
        </p:spPr>
      </p:pic>
    </p:spTree>
    <p:extLst>
      <p:ext uri="{BB962C8B-B14F-4D97-AF65-F5344CB8AC3E}">
        <p14:creationId xmlns:p14="http://schemas.microsoft.com/office/powerpoint/2010/main" val="35469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latin typeface="Century Gothic" charset="0"/>
              </a:rPr>
              <a:t>Visualizing TalkingData</a:t>
            </a:r>
            <a:r>
              <a:rPr lang="en-US">
                <a:solidFill>
                  <a:srgbClr val="000000"/>
                </a:solidFill>
                <a:latin typeface="Century Gothic" charset="0"/>
              </a:rPr>
              <a:t> </a:t>
            </a:r>
            <a:endParaRPr lang="en-US">
              <a:solidFill>
                <a:schemeClr val="tx1"/>
              </a:solidFill>
              <a:latin typeface="Century Gothic" charset="0"/>
            </a:endParaRPr>
          </a:p>
        </p:txBody>
      </p:sp>
      <p:pic>
        <p:nvPicPr>
          <p:cNvPr id="4" name="Content Placeholder 3" descr="day of week.png"/>
          <p:cNvPicPr>
            <a:picLocks noGrp="1" noChangeAspect="1"/>
          </p:cNvPicPr>
          <p:nvPr>
            <p:ph idx="1"/>
          </p:nvPr>
        </p:nvPicPr>
        <p:blipFill>
          <a:blip r:embed="rId3"/>
          <a:stretch>
            <a:fillRect/>
          </a:stretch>
        </p:blipFill>
        <p:spPr>
          <a:xfrm>
            <a:off x="514350" y="2584450"/>
            <a:ext cx="5643563" cy="3815241"/>
          </a:xfrm>
        </p:spPr>
      </p:pic>
      <p:pic>
        <p:nvPicPr>
          <p:cNvPr id="5" name="Picture 4" descr="time.png"/>
          <p:cNvPicPr>
            <a:picLocks noChangeAspect="1"/>
          </p:cNvPicPr>
          <p:nvPr/>
        </p:nvPicPr>
        <p:blipFill>
          <a:blip r:embed="rId4"/>
          <a:stretch>
            <a:fillRect/>
          </a:stretch>
        </p:blipFill>
        <p:spPr>
          <a:xfrm>
            <a:off x="6207125" y="2747963"/>
            <a:ext cx="5554663" cy="3715176"/>
          </a:xfrm>
          <a:prstGeom prst="rect">
            <a:avLst/>
          </a:prstGeom>
        </p:spPr>
      </p:pic>
    </p:spTree>
    <p:extLst>
      <p:ext uri="{BB962C8B-B14F-4D97-AF65-F5344CB8AC3E}">
        <p14:creationId xmlns:p14="http://schemas.microsoft.com/office/powerpoint/2010/main" val="325476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BEBEB"/>
                </a:solidFill>
              </a:rPr>
              <a:t>Algorithms and Results</a:t>
            </a:r>
            <a:endParaRPr lang="en-US">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6873581"/>
              </p:ext>
            </p:extLst>
          </p:nvPr>
        </p:nvGraphicFramePr>
        <p:xfrm>
          <a:off x="1155700" y="2603500"/>
          <a:ext cx="8825660" cy="2781738"/>
        </p:xfrm>
        <a:graphic>
          <a:graphicData uri="http://schemas.openxmlformats.org/drawingml/2006/table">
            <a:tbl>
              <a:tblPr firstRow="1" bandRow="1">
                <a:tableStyleId>{5C22544A-7EE6-4342-B048-85BDC9FD1C3A}</a:tableStyleId>
              </a:tblPr>
              <a:tblGrid>
                <a:gridCol w="4412830">
                  <a:extLst>
                    <a:ext uri="{9D8B030D-6E8A-4147-A177-3AD203B41FA5}">
                      <a16:colId xmlns:a16="http://schemas.microsoft.com/office/drawing/2014/main" val="1228798651"/>
                    </a:ext>
                  </a:extLst>
                </a:gridCol>
                <a:gridCol w="4412830">
                  <a:extLst>
                    <a:ext uri="{9D8B030D-6E8A-4147-A177-3AD203B41FA5}">
                      <a16:colId xmlns:a16="http://schemas.microsoft.com/office/drawing/2014/main" val="4229182890"/>
                    </a:ext>
                  </a:extLst>
                </a:gridCol>
              </a:tblGrid>
              <a:tr h="712396">
                <a:tc>
                  <a:txBody>
                    <a:bodyPr/>
                    <a:lstStyle/>
                    <a:p>
                      <a:r>
                        <a:rPr lang="en-US" dirty="0"/>
                        <a:t>Models (Algorithms)</a:t>
                      </a:r>
                    </a:p>
                  </a:txBody>
                  <a:tcPr/>
                </a:tc>
                <a:tc>
                  <a:txBody>
                    <a:bodyPr/>
                    <a:lstStyle/>
                    <a:p>
                      <a:r>
                        <a:rPr lang="en-US" dirty="0"/>
                        <a:t>Log loss score on </a:t>
                      </a:r>
                      <a:r>
                        <a:rPr lang="en-US" dirty="0" err="1"/>
                        <a:t>Kaggle</a:t>
                      </a:r>
                      <a:endParaRPr lang="en-US" dirty="0"/>
                    </a:p>
                  </a:txBody>
                  <a:tcPr/>
                </a:tc>
                <a:extLst>
                  <a:ext uri="{0D108BD9-81ED-4DB2-BD59-A6C34878D82A}">
                    <a16:rowId xmlns:a16="http://schemas.microsoft.com/office/drawing/2014/main" val="3357627632"/>
                  </a:ext>
                </a:extLst>
              </a:tr>
              <a:tr h="712396">
                <a:tc>
                  <a:txBody>
                    <a:bodyPr/>
                    <a:lstStyle/>
                    <a:p>
                      <a:r>
                        <a:rPr lang="en-US" dirty="0"/>
                        <a:t>Stochastic Gradient Descent (SGD) Classifier</a:t>
                      </a:r>
                    </a:p>
                  </a:txBody>
                  <a:tcPr/>
                </a:tc>
                <a:tc>
                  <a:txBody>
                    <a:bodyPr/>
                    <a:lstStyle/>
                    <a:p>
                      <a:r>
                        <a:rPr lang="en-US" dirty="0">
                          <a:latin typeface="Calibri" charset="0"/>
                        </a:rPr>
                        <a:t>2.40891</a:t>
                      </a:r>
                    </a:p>
                  </a:txBody>
                  <a:tcPr/>
                </a:tc>
                <a:extLst>
                  <a:ext uri="{0D108BD9-81ED-4DB2-BD59-A6C34878D82A}">
                    <a16:rowId xmlns:a16="http://schemas.microsoft.com/office/drawing/2014/main" val="3719179636"/>
                  </a:ext>
                </a:extLst>
              </a:tr>
              <a:tr h="678473">
                <a:tc>
                  <a:txBody>
                    <a:bodyPr/>
                    <a:lstStyle/>
                    <a:p>
                      <a:r>
                        <a:rPr lang="en-US" dirty="0"/>
                        <a:t>Logistic Regression</a:t>
                      </a:r>
                    </a:p>
                  </a:txBody>
                  <a:tcPr/>
                </a:tc>
                <a:tc>
                  <a:txBody>
                    <a:bodyPr/>
                    <a:lstStyle/>
                    <a:p>
                      <a:r>
                        <a:rPr lang="en-US" dirty="0">
                          <a:latin typeface="Calibri" charset="0"/>
                        </a:rPr>
                        <a:t>2.27331</a:t>
                      </a:r>
                    </a:p>
                  </a:txBody>
                  <a:tcPr/>
                </a:tc>
                <a:extLst>
                  <a:ext uri="{0D108BD9-81ED-4DB2-BD59-A6C34878D82A}">
                    <a16:rowId xmlns:a16="http://schemas.microsoft.com/office/drawing/2014/main" val="2521595323"/>
                  </a:ext>
                </a:extLst>
              </a:tr>
              <a:tr h="678473">
                <a:tc>
                  <a:txBody>
                    <a:bodyPr/>
                    <a:lstStyle/>
                    <a:p>
                      <a:r>
                        <a:rPr lang="en-US" b="1" dirty="0"/>
                        <a:t>Multinomial Logistic Regression</a:t>
                      </a:r>
                    </a:p>
                  </a:txBody>
                  <a:tcPr/>
                </a:tc>
                <a:tc>
                  <a:txBody>
                    <a:bodyPr/>
                    <a:lstStyle/>
                    <a:p>
                      <a:r>
                        <a:rPr lang="en-US" b="1" dirty="0">
                          <a:latin typeface="Calibri" charset="0"/>
                        </a:rPr>
                        <a:t>2.26713</a:t>
                      </a:r>
                    </a:p>
                  </a:txBody>
                  <a:tcPr/>
                </a:tc>
                <a:extLst>
                  <a:ext uri="{0D108BD9-81ED-4DB2-BD59-A6C34878D82A}">
                    <a16:rowId xmlns:a16="http://schemas.microsoft.com/office/drawing/2014/main" val="2160392927"/>
                  </a:ext>
                </a:extLst>
              </a:tr>
            </a:tbl>
          </a:graphicData>
        </a:graphic>
      </p:graphicFrame>
    </p:spTree>
    <p:extLst>
      <p:ext uri="{BB962C8B-B14F-4D97-AF65-F5344CB8AC3E}">
        <p14:creationId xmlns:p14="http://schemas.microsoft.com/office/powerpoint/2010/main" val="2739049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Capstone Project:  Predicting mobile user demographics of TalkingData</vt:lpstr>
      <vt:lpstr>Problem to be solved and Motivation</vt:lpstr>
      <vt:lpstr>Client</vt:lpstr>
      <vt:lpstr>Feature Engineering</vt:lpstr>
      <vt:lpstr>Exploratory Data Analysis</vt:lpstr>
      <vt:lpstr>Exploratory Data Analysis</vt:lpstr>
      <vt:lpstr>Visualizing TalkingData</vt:lpstr>
      <vt:lpstr>Visualizing TalkingData </vt:lpstr>
      <vt:lpstr>Algorithms and Results</vt:lpstr>
      <vt:lpstr>Recommendations for the client</vt:lpstr>
      <vt:lpstr>Future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Predicting mobile user demographics of TalkingData</dc:title>
  <cp:revision>1</cp:revision>
  <dcterms:modified xsi:type="dcterms:W3CDTF">2016-09-13T00:52:20Z</dcterms:modified>
</cp:coreProperties>
</file>