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4213" autoAdjust="0"/>
  </p:normalViewPr>
  <p:slideViewPr>
    <p:cSldViewPr>
      <p:cViewPr>
        <p:scale>
          <a:sx n="50" d="100"/>
          <a:sy n="50" d="100"/>
        </p:scale>
        <p:origin x="1074"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r>
              <a:rPr lang="en-US" sz="2400" dirty="0"/>
              <a:t>Top</a:t>
            </a:r>
            <a:r>
              <a:rPr lang="en-US" sz="2400" baseline="0" dirty="0"/>
              <a:t> 5 Categories by aggregate “Popularity” Score</a:t>
            </a:r>
            <a:endParaRPr lang="en-US" sz="2400" dirty="0"/>
          </a:p>
        </c:rich>
      </c:tx>
      <c:overlay val="0"/>
      <c:spPr>
        <a:noFill/>
        <a:ln>
          <a:noFill/>
        </a:ln>
        <a:effectLst/>
      </c:spPr>
      <c:txPr>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Reactions!$B$1</c:f>
              <c:strCache>
                <c:ptCount val="1"/>
                <c:pt idx="0">
                  <c:v>Aggregate Score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Reactions!$A$2:$A$6</c:f>
              <c:strCache>
                <c:ptCount val="5"/>
                <c:pt idx="0">
                  <c:v>Animals</c:v>
                </c:pt>
                <c:pt idx="1">
                  <c:v>science</c:v>
                </c:pt>
                <c:pt idx="2">
                  <c:v>healthy eating</c:v>
                </c:pt>
                <c:pt idx="3">
                  <c:v>technology</c:v>
                </c:pt>
                <c:pt idx="4">
                  <c:v>food</c:v>
                </c:pt>
              </c:strCache>
            </c:strRef>
          </c:cat>
          <c:val>
            <c:numRef>
              <c:f>Reactions!$B$2:$B$6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582A-44F3-B56D-496B972B800C}"/>
            </c:ext>
          </c:extLst>
        </c:ser>
        <c:dLbls>
          <c:showLegendKey val="0"/>
          <c:showVal val="0"/>
          <c:showCatName val="0"/>
          <c:showSerName val="0"/>
          <c:showPercent val="0"/>
          <c:showBubbleSize val="0"/>
        </c:dLbls>
        <c:gapWidth val="100"/>
        <c:overlap val="-24"/>
        <c:axId val="1536343424"/>
        <c:axId val="1536587488"/>
      </c:barChart>
      <c:catAx>
        <c:axId val="153634342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536587488"/>
        <c:crosses val="autoZero"/>
        <c:auto val="1"/>
        <c:lblAlgn val="ctr"/>
        <c:lblOffset val="100"/>
        <c:noMultiLvlLbl val="0"/>
      </c:catAx>
      <c:valAx>
        <c:axId val="1536587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1536343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Reactions!$B$1</c:f>
              <c:strCache>
                <c:ptCount val="1"/>
                <c:pt idx="0">
                  <c:v>Aggregate Score</c:v>
                </c:pt>
              </c:strCache>
            </c:strRef>
          </c:tx>
          <c:dPt>
            <c:idx val="0"/>
            <c:bubble3D val="0"/>
            <c:explosion val="3"/>
            <c:spPr>
              <a:solidFill>
                <a:schemeClr val="accent1"/>
              </a:solidFill>
              <a:ln w="19050">
                <a:solidFill>
                  <a:schemeClr val="lt1"/>
                </a:solidFill>
              </a:ln>
              <a:effectLst/>
            </c:spPr>
            <c:extLst>
              <c:ext xmlns:c16="http://schemas.microsoft.com/office/drawing/2014/chart" uri="{C3380CC4-5D6E-409C-BE32-E72D297353CC}">
                <c16:uniqueId val="{00000001-1087-4140-B1ED-14248BBC785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087-4140-B1ED-14248BBC785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087-4140-B1ED-14248BBC785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087-4140-B1ED-14248BBC785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087-4140-B1ED-14248BBC7851}"/>
              </c:ext>
            </c:extLst>
          </c:dPt>
          <c:dLbls>
            <c:spPr>
              <a:noFill/>
              <a:ln>
                <a:noFill/>
              </a:ln>
              <a:effectLst/>
            </c:spPr>
            <c:txPr>
              <a:bodyPr rot="0" spcFirstLastPara="1" vertOverflow="ellipsis" vert="horz" wrap="square" anchor="ctr" anchorCtr="1"/>
              <a:lstStyle/>
              <a:p>
                <a:pPr>
                  <a:defRPr sz="24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Reactions!$A$2:$A$6</c:f>
              <c:strCache>
                <c:ptCount val="5"/>
                <c:pt idx="0">
                  <c:v>Animals</c:v>
                </c:pt>
                <c:pt idx="1">
                  <c:v>science</c:v>
                </c:pt>
                <c:pt idx="2">
                  <c:v>healthy eating</c:v>
                </c:pt>
                <c:pt idx="3">
                  <c:v>technology</c:v>
                </c:pt>
                <c:pt idx="4">
                  <c:v>food</c:v>
                </c:pt>
              </c:strCache>
            </c:strRef>
          </c:cat>
          <c:val>
            <c:numRef>
              <c:f>Reactions!$B$2:$B$6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1087-4140-B1ED-14248BBC785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err="1"/>
              <a:t>Ravina</a:t>
            </a:r>
            <a:r>
              <a:rPr lang="en-US" dirty="0"/>
              <a:t>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Ravina</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1897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Food had an aggregate popularity score of almost 1897.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animals only outperforms Science by 2%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25795" y="7313737"/>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392685" y="7066449"/>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711310" y="135973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360835" y="107531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YOU</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2191694" cy="2031325"/>
          </a:xfrm>
          <a:prstGeom prst="rect">
            <a:avLst/>
          </a:prstGeom>
          <a:noFill/>
        </p:spPr>
        <p:txBody>
          <a:bodyPr wrap="square" rtlCol="0">
            <a:spAutoFit/>
          </a:bodyPr>
          <a:lstStyle/>
          <a:p>
            <a:pPr algn="ctr"/>
            <a:r>
              <a:rPr lang="en-US" sz="5400" dirty="0">
                <a:solidFill>
                  <a:srgbClr val="A100FF"/>
                </a:solidFill>
              </a:rPr>
              <a:t>1897</a:t>
            </a:r>
          </a:p>
          <a:p>
            <a:pPr algn="ctr"/>
            <a:endParaRPr lang="en-US" sz="2400" dirty="0"/>
          </a:p>
          <a:p>
            <a:pPr algn="ctr"/>
            <a:r>
              <a:rPr lang="en-US" sz="2400" dirty="0"/>
              <a:t>Reactions to  “Animal”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January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B059DBC5-30A2-45AC-2FDD-19E695D011C3}"/>
              </a:ext>
            </a:extLst>
          </p:cNvPr>
          <p:cNvGraphicFramePr>
            <a:graphicFrameLocks/>
          </p:cNvGraphicFramePr>
          <p:nvPr>
            <p:extLst>
              <p:ext uri="{D42A27DB-BD31-4B8C-83A1-F6EECF244321}">
                <p14:modId xmlns:p14="http://schemas.microsoft.com/office/powerpoint/2010/main" val="4020156908"/>
              </p:ext>
            </p:extLst>
          </p:nvPr>
        </p:nvGraphicFramePr>
        <p:xfrm>
          <a:off x="2724116" y="1685151"/>
          <a:ext cx="12134884" cy="7089175"/>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9" name="Chart 28">
            <a:extLst>
              <a:ext uri="{FF2B5EF4-FFF2-40B4-BE49-F238E27FC236}">
                <a16:creationId xmlns:a16="http://schemas.microsoft.com/office/drawing/2014/main" id="{17F2D350-781F-9345-2048-19802B3C0378}"/>
              </a:ext>
            </a:extLst>
          </p:cNvPr>
          <p:cNvGraphicFramePr>
            <a:graphicFrameLocks/>
          </p:cNvGraphicFramePr>
          <p:nvPr>
            <p:extLst>
              <p:ext uri="{D42A27DB-BD31-4B8C-83A1-F6EECF244321}">
                <p14:modId xmlns:p14="http://schemas.microsoft.com/office/powerpoint/2010/main" val="3922741444"/>
              </p:ext>
            </p:extLst>
          </p:nvPr>
        </p:nvGraphicFramePr>
        <p:xfrm>
          <a:off x="2453888" y="923618"/>
          <a:ext cx="15211493" cy="845284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158</TotalTime>
  <Words>1671</Words>
  <Application>Microsoft Office PowerPoint</Application>
  <PresentationFormat>Custom</PresentationFormat>
  <Paragraphs>160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Clear Sans Regular Bold</vt:lpstr>
      <vt:lpstr>Calibri</vt:lpstr>
      <vt:lpstr>Graphik Regular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Adarsh Sandyal</cp:lastModifiedBy>
  <cp:revision>26</cp:revision>
  <dcterms:created xsi:type="dcterms:W3CDTF">2006-08-16T00:00:00Z</dcterms:created>
  <dcterms:modified xsi:type="dcterms:W3CDTF">2024-02-25T05:36:26Z</dcterms:modified>
  <dc:identifier>DAEhDyfaYKE</dc:identifier>
</cp:coreProperties>
</file>