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57" r:id="rId5"/>
    <p:sldId id="258" r:id="rId6"/>
    <p:sldId id="259" r:id="rId7"/>
    <p:sldId id="263" r:id="rId8"/>
    <p:sldId id="265" r:id="rId9"/>
    <p:sldId id="264"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A8B47-D83C-EE11-046D-2A3A59885194}" v="14" dt="2025-01-01T17:26:59.208"/>
    <p1510:client id="{E1F3E310-E0D1-5FC7-DF7A-0E3484BD7171}" v="102" dt="2025-01-01T17:50:51.8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7" d="100"/>
          <a:sy n="87"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1/1/2025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1/1/2025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1/1/2025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1/1/2025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1/1/2025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1/1/2025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1/1/2025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1/1/2025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1/1/2025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1/1/2025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1/1/2025</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A00D-7167-B2D8-4122-837C95AB342B}"/>
              </a:ext>
            </a:extLst>
          </p:cNvPr>
          <p:cNvSpPr>
            <a:spLocks noGrp="1"/>
          </p:cNvSpPr>
          <p:nvPr>
            <p:ph type="ctrTitle"/>
          </p:nvPr>
        </p:nvSpPr>
        <p:spPr>
          <a:xfrm>
            <a:off x="3411908" y="2127736"/>
            <a:ext cx="5518066" cy="2268559"/>
          </a:xfrm>
        </p:spPr>
        <p:txBody>
          <a:bodyPr>
            <a:normAutofit fontScale="90000"/>
          </a:bodyPr>
          <a:lstStyle/>
          <a:p>
            <a:pPr algn="ctr"/>
            <a:r>
              <a:rPr lang="en-IN" dirty="0"/>
              <a:t>Lending club case study</a:t>
            </a:r>
            <a:br>
              <a:rPr lang="en-IN" dirty="0"/>
            </a:br>
            <a:endParaRPr lang="en-IN" dirty="0"/>
          </a:p>
        </p:txBody>
      </p:sp>
      <p:sp>
        <p:nvSpPr>
          <p:cNvPr id="3" name="Subtitle 2">
            <a:extLst>
              <a:ext uri="{FF2B5EF4-FFF2-40B4-BE49-F238E27FC236}">
                <a16:creationId xmlns:a16="http://schemas.microsoft.com/office/drawing/2014/main" id="{F062EF06-7C5F-EA2D-1866-E0DA3E7456F3}"/>
              </a:ext>
            </a:extLst>
          </p:cNvPr>
          <p:cNvSpPr>
            <a:spLocks noGrp="1"/>
          </p:cNvSpPr>
          <p:nvPr>
            <p:ph type="subTitle" idx="1"/>
          </p:nvPr>
        </p:nvSpPr>
        <p:spPr>
          <a:xfrm>
            <a:off x="7581666" y="-87552"/>
            <a:ext cx="5357600" cy="1160213"/>
          </a:xfrm>
        </p:spPr>
        <p:txBody>
          <a:bodyPr/>
          <a:lstStyle/>
          <a:p>
            <a:endParaRPr lang="en-IN" dirty="0"/>
          </a:p>
        </p:txBody>
      </p:sp>
    </p:spTree>
    <p:extLst>
      <p:ext uri="{BB962C8B-B14F-4D97-AF65-F5344CB8AC3E}">
        <p14:creationId xmlns:p14="http://schemas.microsoft.com/office/powerpoint/2010/main" val="3191925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63BFE7D-2FAF-6205-6AD5-57D5F0261EFF}"/>
              </a:ext>
            </a:extLst>
          </p:cNvPr>
          <p:cNvSpPr>
            <a:spLocks noGrp="1" noChangeArrowheads="1"/>
          </p:cNvSpPr>
          <p:nvPr>
            <p:ph type="title"/>
          </p:nvPr>
        </p:nvSpPr>
        <p:spPr bwMode="auto">
          <a:xfrm>
            <a:off x="1737948" y="163877"/>
            <a:ext cx="871610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Key Insights on Loan Defaults: Correlations, Trends, and Risk Factors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B2C93700-F20B-9EC7-90DE-B51129FC0066}"/>
              </a:ext>
            </a:extLst>
          </p:cNvPr>
          <p:cNvSpPr>
            <a:spLocks noGrp="1" noChangeArrowheads="1"/>
          </p:cNvSpPr>
          <p:nvPr>
            <p:ph idx="1"/>
          </p:nvPr>
        </p:nvSpPr>
        <p:spPr bwMode="auto">
          <a:xfrm>
            <a:off x="1316156" y="1111861"/>
            <a:ext cx="9778482" cy="4765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Risk Factors for Default</a:t>
            </a:r>
            <a:r>
              <a:rPr kumimoji="0" lang="en-US" altLang="en-US" sz="1400" b="0" i="0" u="none" strike="noStrike" cap="none" normalizeH="0" baseline="0" dirty="0">
                <a:ln>
                  <a:noFill/>
                </a:ln>
                <a:solidFill>
                  <a:schemeClr val="tx1"/>
                </a:solidFill>
                <a:effectLst/>
                <a:latin typeface="Arial" panose="020B0604020202020204" pitchFamily="34" charset="0"/>
              </a:rPr>
              <a:t>: Loan applicants with lower credit grades (B, C, D), longer loan terms (60 months), and lower annual incomes (&lt;$40,000) are more likely to default. Verified applicants also show a higher risk of default.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Loan Characteristics</a:t>
            </a:r>
            <a:r>
              <a:rPr kumimoji="0" lang="en-US" altLang="en-US" sz="1400" b="0" i="0" u="none" strike="noStrike" cap="none" normalizeH="0" baseline="0" dirty="0">
                <a:ln>
                  <a:noFill/>
                </a:ln>
                <a:solidFill>
                  <a:schemeClr val="tx1"/>
                </a:solidFill>
                <a:effectLst/>
                <a:latin typeface="Arial" panose="020B0604020202020204" pitchFamily="34" charset="0"/>
              </a:rPr>
              <a:t>: Higher loan amounts and interest rates are associated with higher default rates, particularly for loans above $15,000 and interest rates between 13-17%.</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Employment and Housing</a:t>
            </a:r>
            <a:r>
              <a:rPr kumimoji="0" lang="en-US" altLang="en-US" sz="1400" b="0" i="0" u="none" strike="noStrike" cap="none" normalizeH="0" baseline="0" dirty="0">
                <a:ln>
                  <a:noFill/>
                </a:ln>
                <a:solidFill>
                  <a:schemeClr val="tx1"/>
                </a:solidFill>
                <a:effectLst/>
                <a:latin typeface="Arial" panose="020B0604020202020204" pitchFamily="34" charset="0"/>
              </a:rPr>
              <a:t>: Long-term employment (&gt;10 years) and rented or mortgaged housing correlate with higher default rates, suggesting that stable employment does not guarantee loan repayment success.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State and Loan Type Trends</a:t>
            </a:r>
            <a:r>
              <a:rPr kumimoji="0" lang="en-US" altLang="en-US" sz="1400" b="0" i="0" u="none" strike="noStrike" cap="none" normalizeH="0" baseline="0" dirty="0">
                <a:ln>
                  <a:noFill/>
                </a:ln>
                <a:solidFill>
                  <a:schemeClr val="tx1"/>
                </a:solidFill>
                <a:effectLst/>
                <a:latin typeface="Arial" panose="020B0604020202020204" pitchFamily="34" charset="0"/>
              </a:rPr>
              <a:t>: Applicants from California, Florida, and New York have a higher likelihood of default. Loans for small businesses and education tend to have lower funded amounts compared to requested amounts.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Economic Trends and Loan Distribution</a:t>
            </a:r>
            <a:r>
              <a:rPr kumimoji="0" lang="en-US" altLang="en-US" sz="1400" b="0" i="0" u="none" strike="noStrike" cap="none" normalizeH="0" baseline="0" dirty="0">
                <a:ln>
                  <a:noFill/>
                </a:ln>
                <a:solidFill>
                  <a:schemeClr val="tx1"/>
                </a:solidFill>
                <a:effectLst/>
                <a:latin typeface="Arial" panose="020B0604020202020204" pitchFamily="34" charset="0"/>
              </a:rPr>
              <a:t>: Loan amounts and terms have become more varied over the years, with noticeable outliers in 2008 and 2011. December sees higher loan amounts taken, and higher tenure loans come with higher interest rates.</a:t>
            </a:r>
          </a:p>
        </p:txBody>
      </p:sp>
    </p:spTree>
    <p:extLst>
      <p:ext uri="{BB962C8B-B14F-4D97-AF65-F5344CB8AC3E}">
        <p14:creationId xmlns:p14="http://schemas.microsoft.com/office/powerpoint/2010/main" val="1562217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E5F8A-5426-AA7F-9E6E-C000DE8681DE}"/>
              </a:ext>
            </a:extLst>
          </p:cNvPr>
          <p:cNvSpPr>
            <a:spLocks noGrp="1"/>
          </p:cNvSpPr>
          <p:nvPr>
            <p:ph type="title"/>
          </p:nvPr>
        </p:nvSpPr>
        <p:spPr>
          <a:xfrm flipV="1">
            <a:off x="2611809" y="-677008"/>
            <a:ext cx="1661254" cy="720133"/>
          </a:xfrm>
        </p:spPr>
        <p:txBody>
          <a:bodyPr/>
          <a:lstStyle/>
          <a:p>
            <a:endParaRPr lang="en-IN" dirty="0"/>
          </a:p>
        </p:txBody>
      </p:sp>
      <p:sp>
        <p:nvSpPr>
          <p:cNvPr id="3" name="Content Placeholder 2">
            <a:extLst>
              <a:ext uri="{FF2B5EF4-FFF2-40B4-BE49-F238E27FC236}">
                <a16:creationId xmlns:a16="http://schemas.microsoft.com/office/drawing/2014/main" id="{969161E0-F02F-BB2D-BBD1-5C012EBDD52A}"/>
              </a:ext>
            </a:extLst>
          </p:cNvPr>
          <p:cNvSpPr>
            <a:spLocks noGrp="1"/>
          </p:cNvSpPr>
          <p:nvPr>
            <p:ph idx="1"/>
          </p:nvPr>
        </p:nvSpPr>
        <p:spPr>
          <a:xfrm>
            <a:off x="1230922" y="386862"/>
            <a:ext cx="9601199" cy="5556737"/>
          </a:xfrm>
        </p:spPr>
        <p:txBody>
          <a:bodyPr/>
          <a:lstStyle/>
          <a:p>
            <a:r>
              <a:rPr lang="en-GB" dirty="0"/>
              <a:t>Major Driving factor which can be used to predict the chance of defaulting and avoiding Credit Loss:  </a:t>
            </a:r>
          </a:p>
          <a:p>
            <a:pPr lvl="1"/>
            <a:r>
              <a:rPr lang="en-GB" dirty="0"/>
              <a:t>  1. DTI    </a:t>
            </a:r>
          </a:p>
          <a:p>
            <a:pPr marL="914400" lvl="2" indent="0">
              <a:buNone/>
            </a:pPr>
            <a:r>
              <a:rPr lang="en-GB" dirty="0"/>
              <a:t> 2. Grades   </a:t>
            </a:r>
          </a:p>
          <a:p>
            <a:pPr marL="914400" lvl="2" indent="0">
              <a:buNone/>
            </a:pPr>
            <a:r>
              <a:rPr lang="en-GB" dirty="0"/>
              <a:t> 3. Verification Status    </a:t>
            </a:r>
          </a:p>
          <a:p>
            <a:pPr marL="914400" lvl="2" indent="0">
              <a:buNone/>
            </a:pPr>
            <a:r>
              <a:rPr lang="en-GB" dirty="0"/>
              <a:t> 4. Annual income   </a:t>
            </a:r>
          </a:p>
          <a:p>
            <a:pPr marL="914400" lvl="2" indent="0">
              <a:buNone/>
            </a:pPr>
            <a:r>
              <a:rPr lang="en-GB" dirty="0"/>
              <a:t> 5. </a:t>
            </a:r>
            <a:r>
              <a:rPr lang="en-GB" dirty="0" err="1"/>
              <a:t>Pub_rec_bankruptcies</a:t>
            </a:r>
            <a:endParaRPr lang="en-GB" dirty="0"/>
          </a:p>
        </p:txBody>
      </p:sp>
    </p:spTree>
    <p:extLst>
      <p:ext uri="{BB962C8B-B14F-4D97-AF65-F5344CB8AC3E}">
        <p14:creationId xmlns:p14="http://schemas.microsoft.com/office/powerpoint/2010/main" val="155404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87E8-5002-5D43-CF68-37670386FDF4}"/>
              </a:ext>
            </a:extLst>
          </p:cNvPr>
          <p:cNvSpPr>
            <a:spLocks noGrp="1"/>
          </p:cNvSpPr>
          <p:nvPr>
            <p:ph type="title"/>
          </p:nvPr>
        </p:nvSpPr>
        <p:spPr>
          <a:xfrm flipV="1">
            <a:off x="2611808" y="-290145"/>
            <a:ext cx="4272569" cy="7033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C4288F8-6E78-055E-CCCD-2DCB7750611D}"/>
              </a:ext>
            </a:extLst>
          </p:cNvPr>
          <p:cNvSpPr>
            <a:spLocks noGrp="1"/>
          </p:cNvSpPr>
          <p:nvPr>
            <p:ph idx="1"/>
          </p:nvPr>
        </p:nvSpPr>
        <p:spPr>
          <a:xfrm>
            <a:off x="2369153" y="1346670"/>
            <a:ext cx="7796540" cy="3997828"/>
          </a:xfrm>
        </p:spPr>
        <p:txBody>
          <a:bodyPr>
            <a:normAutofit/>
          </a:bodyPr>
          <a:lstStyle/>
          <a:p>
            <a:pPr marL="0" indent="0" algn="ctr">
              <a:buNone/>
            </a:pPr>
            <a:r>
              <a:rPr lang="en-IN" sz="6000" dirty="0"/>
              <a:t>THANK YOU</a:t>
            </a:r>
          </a:p>
        </p:txBody>
      </p:sp>
    </p:spTree>
    <p:extLst>
      <p:ext uri="{BB962C8B-B14F-4D97-AF65-F5344CB8AC3E}">
        <p14:creationId xmlns:p14="http://schemas.microsoft.com/office/powerpoint/2010/main" val="157489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9AC4D-87D5-503E-2618-9F082E10D31E}"/>
              </a:ext>
            </a:extLst>
          </p:cNvPr>
          <p:cNvSpPr>
            <a:spLocks noGrp="1"/>
          </p:cNvSpPr>
          <p:nvPr>
            <p:ph type="title"/>
          </p:nvPr>
        </p:nvSpPr>
        <p:spPr>
          <a:xfrm>
            <a:off x="2197730" y="325377"/>
            <a:ext cx="7958331" cy="703503"/>
          </a:xfrm>
        </p:spPr>
        <p:txBody>
          <a:bodyPr>
            <a:normAutofit/>
          </a:bodyPr>
          <a:lstStyle/>
          <a:p>
            <a:pPr algn="l"/>
            <a:r>
              <a:rPr lang="en-IN" sz="2400" dirty="0"/>
              <a:t>Business objective </a:t>
            </a:r>
          </a:p>
        </p:txBody>
      </p:sp>
      <p:sp>
        <p:nvSpPr>
          <p:cNvPr id="3" name="Content Placeholder 2">
            <a:extLst>
              <a:ext uri="{FF2B5EF4-FFF2-40B4-BE49-F238E27FC236}">
                <a16:creationId xmlns:a16="http://schemas.microsoft.com/office/drawing/2014/main" id="{8B51E523-616E-2CAC-2F60-B8E4B2CB8E67}"/>
              </a:ext>
            </a:extLst>
          </p:cNvPr>
          <p:cNvSpPr>
            <a:spLocks noGrp="1"/>
          </p:cNvSpPr>
          <p:nvPr>
            <p:ph idx="1"/>
          </p:nvPr>
        </p:nvSpPr>
        <p:spPr>
          <a:xfrm>
            <a:off x="2197730" y="2397967"/>
            <a:ext cx="7796540" cy="3997828"/>
          </a:xfrm>
        </p:spPr>
        <p:txBody>
          <a:bodyPr>
            <a:normAutofit/>
          </a:bodyPr>
          <a:lstStyle/>
          <a:p>
            <a:r>
              <a:rPr lang="en-US" sz="1400" b="1" dirty="0"/>
              <a:t>Dataset Information:</a:t>
            </a:r>
          </a:p>
          <a:p>
            <a:r>
              <a:rPr lang="en-US" sz="1400" dirty="0"/>
              <a:t>The dataset includes historical data on loan applicants, capturing whether they defaulted or not. It contains details of approved loans but does not include information about rejected applications. Loan status is categorized into three types: </a:t>
            </a:r>
            <a:r>
              <a:rPr lang="en-US" sz="1400" b="1" dirty="0"/>
              <a:t>Fully Paid</a:t>
            </a:r>
            <a:r>
              <a:rPr lang="en-US" sz="1400" dirty="0"/>
              <a:t>, </a:t>
            </a:r>
            <a:r>
              <a:rPr lang="en-US" sz="1400" b="1" dirty="0"/>
              <a:t>Current</a:t>
            </a:r>
            <a:r>
              <a:rPr lang="en-US" sz="1400" dirty="0"/>
              <a:t>, and </a:t>
            </a:r>
            <a:r>
              <a:rPr lang="en-US" sz="1400" b="1" dirty="0"/>
              <a:t>Charged-Off</a:t>
            </a:r>
            <a:r>
              <a:rPr lang="en-US" sz="1400" dirty="0"/>
              <a:t>.</a:t>
            </a:r>
            <a:br>
              <a:rPr lang="en-US" sz="1400" dirty="0"/>
            </a:br>
            <a:endParaRPr lang="en-US" sz="1400" dirty="0"/>
          </a:p>
          <a:p>
            <a:r>
              <a:rPr lang="en-US" sz="1400" b="1" dirty="0"/>
              <a:t>Data Cleaning and Preparation:</a:t>
            </a:r>
          </a:p>
          <a:p>
            <a:r>
              <a:rPr lang="en-US" sz="1400" dirty="0"/>
              <a:t>The initial step involves organizing and preparing the dataset to ensure it is ready for analysis. This process will include addressing missing values, correcting inconsistencies, and formatting the data as needed to derive meaningful insights.</a:t>
            </a:r>
          </a:p>
          <a:p>
            <a:endParaRPr lang="en-US" sz="1400" dirty="0"/>
          </a:p>
          <a:p>
            <a:pPr marL="0" indent="0">
              <a:buNone/>
            </a:pPr>
            <a:endParaRPr lang="en-IN" sz="1400" dirty="0"/>
          </a:p>
        </p:txBody>
      </p:sp>
      <p:sp>
        <p:nvSpPr>
          <p:cNvPr id="4" name="Title 1">
            <a:extLst>
              <a:ext uri="{FF2B5EF4-FFF2-40B4-BE49-F238E27FC236}">
                <a16:creationId xmlns:a16="http://schemas.microsoft.com/office/drawing/2014/main" id="{7AFA4EB2-2F79-6B64-A7D0-2F17D1AEF52B}"/>
              </a:ext>
            </a:extLst>
          </p:cNvPr>
          <p:cNvSpPr txBox="1">
            <a:spLocks/>
          </p:cNvSpPr>
          <p:nvPr/>
        </p:nvSpPr>
        <p:spPr>
          <a:xfrm>
            <a:off x="2434105" y="1361672"/>
            <a:ext cx="7958331" cy="703503"/>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1600" dirty="0"/>
              <a:t>The objective of this analysis is to assist in decision-making when a loan application is received, determining whether to approve or reject it based on specific factors.</a:t>
            </a:r>
          </a:p>
        </p:txBody>
      </p:sp>
    </p:spTree>
    <p:extLst>
      <p:ext uri="{BB962C8B-B14F-4D97-AF65-F5344CB8AC3E}">
        <p14:creationId xmlns:p14="http://schemas.microsoft.com/office/powerpoint/2010/main" val="184604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3CE99-5DF5-772F-C727-B538F5EF35B6}"/>
              </a:ext>
            </a:extLst>
          </p:cNvPr>
          <p:cNvSpPr>
            <a:spLocks noGrp="1"/>
          </p:cNvSpPr>
          <p:nvPr>
            <p:ph type="title"/>
          </p:nvPr>
        </p:nvSpPr>
        <p:spPr>
          <a:xfrm>
            <a:off x="1566780" y="236743"/>
            <a:ext cx="7958331" cy="1077229"/>
          </a:xfrm>
        </p:spPr>
        <p:txBody>
          <a:bodyPr/>
          <a:lstStyle/>
          <a:p>
            <a:pPr algn="l"/>
            <a:r>
              <a:rPr lang="en-IN" dirty="0"/>
              <a:t>Data Cleaning &amp; Pre-processing </a:t>
            </a:r>
          </a:p>
        </p:txBody>
      </p:sp>
      <p:sp>
        <p:nvSpPr>
          <p:cNvPr id="4" name="Rectangle 1">
            <a:extLst>
              <a:ext uri="{FF2B5EF4-FFF2-40B4-BE49-F238E27FC236}">
                <a16:creationId xmlns:a16="http://schemas.microsoft.com/office/drawing/2014/main" id="{2B5A868F-5787-587E-926D-94C79866031A}"/>
              </a:ext>
            </a:extLst>
          </p:cNvPr>
          <p:cNvSpPr>
            <a:spLocks noGrp="1" noChangeArrowheads="1"/>
          </p:cNvSpPr>
          <p:nvPr>
            <p:ph idx="1"/>
          </p:nvPr>
        </p:nvSpPr>
        <p:spPr bwMode="auto">
          <a:xfrm>
            <a:off x="1566780" y="1239327"/>
            <a:ext cx="9058440" cy="504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Loading Loan Data from CSV</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Import the dataset from a CSV file to initiate the analysis process.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Identifying Null Values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Check for missing or null values within the dataset to ensure completeness.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Reviewing Unique Values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Analyze the unique values in each column to better understand the data distribution.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Detecting Duplicates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Identify and handle any duplicate records in the dataset to maintain data integrity.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Removing Unnecessary Records &amp; Columns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Drop irrelevant or redundant rows and columns that do not contribute to the analysis.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Essential Data Functions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Apply key functions to explore and manipulate the dataset efficiently.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Converting Data Types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Ensure the correct data types for each column to facilitate proper analysis and modeling.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Handling Outliers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Identify and treat outliers to maintain the accuracy of data analysis.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Filling Missing Values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Use imputation techniques to fill in missing values and ensure consistency across the dataset.</a:t>
            </a:r>
          </a:p>
        </p:txBody>
      </p:sp>
    </p:spTree>
    <p:extLst>
      <p:ext uri="{BB962C8B-B14F-4D97-AF65-F5344CB8AC3E}">
        <p14:creationId xmlns:p14="http://schemas.microsoft.com/office/powerpoint/2010/main" val="159510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4DD1E-4A77-57ED-A403-ED2C3A3D2135}"/>
              </a:ext>
            </a:extLst>
          </p:cNvPr>
          <p:cNvSpPr>
            <a:spLocks noGrp="1"/>
          </p:cNvSpPr>
          <p:nvPr>
            <p:ph type="title"/>
          </p:nvPr>
        </p:nvSpPr>
        <p:spPr>
          <a:xfrm>
            <a:off x="1193555" y="266880"/>
            <a:ext cx="7958331" cy="1077229"/>
          </a:xfrm>
        </p:spPr>
        <p:txBody>
          <a:bodyPr/>
          <a:lstStyle/>
          <a:p>
            <a:pPr algn="l"/>
            <a:r>
              <a:rPr lang="en-IN" dirty="0"/>
              <a:t>Funded amount and interest rate  </a:t>
            </a:r>
          </a:p>
        </p:txBody>
      </p:sp>
      <p:pic>
        <p:nvPicPr>
          <p:cNvPr id="5" name="Content Placeholder 4">
            <a:extLst>
              <a:ext uri="{FF2B5EF4-FFF2-40B4-BE49-F238E27FC236}">
                <a16:creationId xmlns:a16="http://schemas.microsoft.com/office/drawing/2014/main" id="{B6D6AA05-E432-9F03-836E-10DB30EDE73D}"/>
              </a:ext>
            </a:extLst>
          </p:cNvPr>
          <p:cNvPicPr>
            <a:picLocks noGrp="1" noChangeAspect="1"/>
          </p:cNvPicPr>
          <p:nvPr>
            <p:ph idx="1"/>
          </p:nvPr>
        </p:nvPicPr>
        <p:blipFill>
          <a:blip r:embed="rId2"/>
          <a:stretch>
            <a:fillRect/>
          </a:stretch>
        </p:blipFill>
        <p:spPr>
          <a:xfrm>
            <a:off x="1285959" y="1449307"/>
            <a:ext cx="6393038" cy="2103589"/>
          </a:xfrm>
        </p:spPr>
      </p:pic>
      <p:pic>
        <p:nvPicPr>
          <p:cNvPr id="7" name="Picture 6">
            <a:extLst>
              <a:ext uri="{FF2B5EF4-FFF2-40B4-BE49-F238E27FC236}">
                <a16:creationId xmlns:a16="http://schemas.microsoft.com/office/drawing/2014/main" id="{829FC1AC-8CD2-650C-F947-CD1DB6AE00CE}"/>
              </a:ext>
            </a:extLst>
          </p:cNvPr>
          <p:cNvPicPr>
            <a:picLocks noChangeAspect="1"/>
          </p:cNvPicPr>
          <p:nvPr/>
        </p:nvPicPr>
        <p:blipFill>
          <a:blip r:embed="rId3"/>
          <a:stretch>
            <a:fillRect/>
          </a:stretch>
        </p:blipFill>
        <p:spPr>
          <a:xfrm>
            <a:off x="1285959" y="3880776"/>
            <a:ext cx="6393039" cy="2339537"/>
          </a:xfrm>
          <a:prstGeom prst="rect">
            <a:avLst/>
          </a:prstGeom>
        </p:spPr>
      </p:pic>
      <p:sp>
        <p:nvSpPr>
          <p:cNvPr id="8" name="Content Placeholder 2">
            <a:extLst>
              <a:ext uri="{FF2B5EF4-FFF2-40B4-BE49-F238E27FC236}">
                <a16:creationId xmlns:a16="http://schemas.microsoft.com/office/drawing/2014/main" id="{A196A5C9-9CE5-99B7-DC4E-2D64DD0F7DDA}"/>
              </a:ext>
            </a:extLst>
          </p:cNvPr>
          <p:cNvSpPr txBox="1">
            <a:spLocks/>
          </p:cNvSpPr>
          <p:nvPr/>
        </p:nvSpPr>
        <p:spPr>
          <a:xfrm>
            <a:off x="8098970" y="1449307"/>
            <a:ext cx="2528597" cy="4771006"/>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en-IN" sz="1600" dirty="0"/>
          </a:p>
        </p:txBody>
      </p:sp>
      <p:sp>
        <p:nvSpPr>
          <p:cNvPr id="9" name="Content Placeholder 2">
            <a:extLst>
              <a:ext uri="{FF2B5EF4-FFF2-40B4-BE49-F238E27FC236}">
                <a16:creationId xmlns:a16="http://schemas.microsoft.com/office/drawing/2014/main" id="{95F2254F-5903-9874-B0F1-693C9B3E0387}"/>
              </a:ext>
            </a:extLst>
          </p:cNvPr>
          <p:cNvSpPr txBox="1">
            <a:spLocks/>
          </p:cNvSpPr>
          <p:nvPr/>
        </p:nvSpPr>
        <p:spPr>
          <a:xfrm>
            <a:off x="8219954" y="1449307"/>
            <a:ext cx="2676441" cy="4771006"/>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a:buFont typeface="Arial" panose="020B0604020202020204" pitchFamily="34" charset="0"/>
              <a:buChar char="•"/>
            </a:pPr>
            <a:r>
              <a:rPr lang="en-US" sz="1400" b="1" dirty="0"/>
              <a:t>Average Funded Amount</a:t>
            </a:r>
            <a:r>
              <a:rPr lang="en-US" sz="1400" dirty="0"/>
              <a:t>: ₹10,880.79</a:t>
            </a:r>
          </a:p>
          <a:p>
            <a:pPr>
              <a:buFont typeface="Arial" panose="020B0604020202020204" pitchFamily="34" charset="0"/>
              <a:buChar char="•"/>
            </a:pPr>
            <a:r>
              <a:rPr lang="en-US" sz="1400" b="1" dirty="0"/>
              <a:t>Average Interest Rate</a:t>
            </a:r>
            <a:r>
              <a:rPr lang="en-US" sz="1400" dirty="0"/>
              <a:t>: 11.98%</a:t>
            </a:r>
          </a:p>
          <a:p>
            <a:r>
              <a:rPr lang="en-US" sz="1400" i="1" dirty="0"/>
              <a:t>Key Insight</a:t>
            </a:r>
            <a:r>
              <a:rPr lang="en-US" sz="1400" dirty="0"/>
              <a:t>:</a:t>
            </a:r>
            <a:br>
              <a:rPr lang="en-US" sz="1400" dirty="0"/>
            </a:br>
            <a:r>
              <a:rPr lang="en-US" sz="1400" dirty="0"/>
              <a:t>The typical loan issued to customers is approximately ₹10,880.79, with an average interest rate of 11.98%, reflecting a balanced approach in lending decisions based on risk and repayment terms.</a:t>
            </a:r>
          </a:p>
        </p:txBody>
      </p:sp>
    </p:spTree>
    <p:extLst>
      <p:ext uri="{BB962C8B-B14F-4D97-AF65-F5344CB8AC3E}">
        <p14:creationId xmlns:p14="http://schemas.microsoft.com/office/powerpoint/2010/main" val="2024797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67501-72F9-2F43-DCB7-1B46F0869AF4}"/>
              </a:ext>
            </a:extLst>
          </p:cNvPr>
          <p:cNvSpPr>
            <a:spLocks noGrp="1"/>
          </p:cNvSpPr>
          <p:nvPr>
            <p:ph type="title"/>
          </p:nvPr>
        </p:nvSpPr>
        <p:spPr>
          <a:xfrm>
            <a:off x="1343157" y="350856"/>
            <a:ext cx="7958331" cy="1077229"/>
          </a:xfrm>
        </p:spPr>
        <p:txBody>
          <a:bodyPr/>
          <a:lstStyle/>
          <a:p>
            <a:pPr algn="l"/>
            <a:r>
              <a:rPr lang="en-IN" dirty="0"/>
              <a:t>Grade and Sub-Grade</a:t>
            </a:r>
          </a:p>
        </p:txBody>
      </p:sp>
      <p:sp>
        <p:nvSpPr>
          <p:cNvPr id="8" name="Content Placeholder 2">
            <a:extLst>
              <a:ext uri="{FF2B5EF4-FFF2-40B4-BE49-F238E27FC236}">
                <a16:creationId xmlns:a16="http://schemas.microsoft.com/office/drawing/2014/main" id="{97907FEB-C103-C011-49DF-73AB6855A7D7}"/>
              </a:ext>
            </a:extLst>
          </p:cNvPr>
          <p:cNvSpPr txBox="1">
            <a:spLocks/>
          </p:cNvSpPr>
          <p:nvPr/>
        </p:nvSpPr>
        <p:spPr>
          <a:xfrm>
            <a:off x="8229600" y="1449307"/>
            <a:ext cx="2676441" cy="4771006"/>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a:buFont typeface="Arial" panose="020B0604020202020204" pitchFamily="34" charset="0"/>
              <a:buChar char="•"/>
            </a:pPr>
            <a:endParaRPr lang="en-US" sz="1400" dirty="0"/>
          </a:p>
        </p:txBody>
      </p:sp>
      <p:sp>
        <p:nvSpPr>
          <p:cNvPr id="10" name="TextBox 9">
            <a:extLst>
              <a:ext uri="{FF2B5EF4-FFF2-40B4-BE49-F238E27FC236}">
                <a16:creationId xmlns:a16="http://schemas.microsoft.com/office/drawing/2014/main" id="{C1353561-FB6F-BF03-F8BA-68D5038DAE96}"/>
              </a:ext>
            </a:extLst>
          </p:cNvPr>
          <p:cNvSpPr txBox="1"/>
          <p:nvPr/>
        </p:nvSpPr>
        <p:spPr>
          <a:xfrm>
            <a:off x="6981227" y="477155"/>
            <a:ext cx="3696734" cy="3108543"/>
          </a:xfrm>
          <a:prstGeom prst="rect">
            <a:avLst/>
          </a:prstGeom>
          <a:noFill/>
        </p:spPr>
        <p:txBody>
          <a:bodyPr wrap="square">
            <a:spAutoFit/>
          </a:bodyPr>
          <a:lstStyle/>
          <a:p>
            <a:r>
              <a:rPr lang="en-US" sz="1400" b="1" dirty="0"/>
              <a:t>Grade:</a:t>
            </a:r>
            <a:br>
              <a:rPr lang="en-US" sz="1400" dirty="0"/>
            </a:br>
            <a:r>
              <a:rPr lang="en-US" sz="1400" dirty="0"/>
              <a:t>The majority of approved loans belong to higher grades, indicating they are low-risk and less likely to default. However, loans with a 60-month term tend to have a larger proportion of lower-grade loans, which are associated with higher risk.</a:t>
            </a:r>
            <a:br>
              <a:rPr lang="en-US" sz="1400" dirty="0"/>
            </a:br>
            <a:endParaRPr lang="en-US" sz="1400" dirty="0"/>
          </a:p>
          <a:p>
            <a:r>
              <a:rPr lang="en-US" sz="1400" b="1" dirty="0"/>
              <a:t>Sub Grade:</a:t>
            </a:r>
            <a:br>
              <a:rPr lang="en-US" sz="1400" dirty="0"/>
            </a:br>
            <a:r>
              <a:rPr lang="en-US" sz="1400" dirty="0"/>
              <a:t>A deeper analysis of sub-grades reveals that within each grade, there is a noticeable skew towards lower sub-grades, suggesting that most loans in a given grade are closer to the lower end of the grading spectrum.</a:t>
            </a:r>
          </a:p>
        </p:txBody>
      </p:sp>
      <p:pic>
        <p:nvPicPr>
          <p:cNvPr id="14" name="Picture 13">
            <a:extLst>
              <a:ext uri="{FF2B5EF4-FFF2-40B4-BE49-F238E27FC236}">
                <a16:creationId xmlns:a16="http://schemas.microsoft.com/office/drawing/2014/main" id="{8346EB2A-894E-4851-2C7B-93D5F2A076CE}"/>
              </a:ext>
            </a:extLst>
          </p:cNvPr>
          <p:cNvPicPr>
            <a:picLocks noChangeAspect="1"/>
          </p:cNvPicPr>
          <p:nvPr/>
        </p:nvPicPr>
        <p:blipFill>
          <a:blip r:embed="rId2"/>
          <a:stretch>
            <a:fillRect/>
          </a:stretch>
        </p:blipFill>
        <p:spPr>
          <a:xfrm>
            <a:off x="1112339" y="1066864"/>
            <a:ext cx="5456550" cy="1940851"/>
          </a:xfrm>
          <a:prstGeom prst="rect">
            <a:avLst/>
          </a:prstGeom>
        </p:spPr>
      </p:pic>
      <p:pic>
        <p:nvPicPr>
          <p:cNvPr id="18" name="Picture 17">
            <a:extLst>
              <a:ext uri="{FF2B5EF4-FFF2-40B4-BE49-F238E27FC236}">
                <a16:creationId xmlns:a16="http://schemas.microsoft.com/office/drawing/2014/main" id="{5195BB48-E950-CD46-B666-A467A018E07E}"/>
              </a:ext>
            </a:extLst>
          </p:cNvPr>
          <p:cNvPicPr>
            <a:picLocks noChangeAspect="1"/>
          </p:cNvPicPr>
          <p:nvPr/>
        </p:nvPicPr>
        <p:blipFill>
          <a:blip r:embed="rId3"/>
          <a:stretch>
            <a:fillRect/>
          </a:stretch>
        </p:blipFill>
        <p:spPr>
          <a:xfrm>
            <a:off x="1109531" y="3836406"/>
            <a:ext cx="9916128" cy="2756464"/>
          </a:xfrm>
          <a:prstGeom prst="rect">
            <a:avLst/>
          </a:prstGeom>
        </p:spPr>
      </p:pic>
    </p:spTree>
    <p:extLst>
      <p:ext uri="{BB962C8B-B14F-4D97-AF65-F5344CB8AC3E}">
        <p14:creationId xmlns:p14="http://schemas.microsoft.com/office/powerpoint/2010/main" val="344655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750C-07E5-0150-1F70-8F44D31A9058}"/>
              </a:ext>
            </a:extLst>
          </p:cNvPr>
          <p:cNvSpPr>
            <a:spLocks noGrp="1"/>
          </p:cNvSpPr>
          <p:nvPr>
            <p:ph type="title"/>
          </p:nvPr>
        </p:nvSpPr>
        <p:spPr>
          <a:xfrm>
            <a:off x="1256934" y="129580"/>
            <a:ext cx="9964196" cy="1077229"/>
          </a:xfrm>
        </p:spPr>
        <p:txBody>
          <a:bodyPr/>
          <a:lstStyle/>
          <a:p>
            <a:pPr algn="l"/>
            <a:r>
              <a:rPr lang="en-IN" dirty="0"/>
              <a:t>Purpose distribution and address state distribution </a:t>
            </a:r>
          </a:p>
        </p:txBody>
      </p:sp>
      <p:pic>
        <p:nvPicPr>
          <p:cNvPr id="11" name="Content Placeholder 10">
            <a:extLst>
              <a:ext uri="{FF2B5EF4-FFF2-40B4-BE49-F238E27FC236}">
                <a16:creationId xmlns:a16="http://schemas.microsoft.com/office/drawing/2014/main" id="{522BB85E-31E9-1625-505F-314D1B8EF3C7}"/>
              </a:ext>
            </a:extLst>
          </p:cNvPr>
          <p:cNvPicPr>
            <a:picLocks noGrp="1" noChangeAspect="1"/>
          </p:cNvPicPr>
          <p:nvPr>
            <p:ph idx="1"/>
          </p:nvPr>
        </p:nvPicPr>
        <p:blipFill>
          <a:blip r:embed="rId2"/>
          <a:stretch>
            <a:fillRect/>
          </a:stretch>
        </p:blipFill>
        <p:spPr>
          <a:xfrm>
            <a:off x="1256934" y="3989477"/>
            <a:ext cx="5650132" cy="2553369"/>
          </a:xfrm>
        </p:spPr>
      </p:pic>
      <p:pic>
        <p:nvPicPr>
          <p:cNvPr id="13" name="Picture 12">
            <a:extLst>
              <a:ext uri="{FF2B5EF4-FFF2-40B4-BE49-F238E27FC236}">
                <a16:creationId xmlns:a16="http://schemas.microsoft.com/office/drawing/2014/main" id="{57F7D7A2-9A2E-1368-1EFE-9ED3AB7A405C}"/>
              </a:ext>
            </a:extLst>
          </p:cNvPr>
          <p:cNvPicPr>
            <a:picLocks noChangeAspect="1"/>
          </p:cNvPicPr>
          <p:nvPr/>
        </p:nvPicPr>
        <p:blipFill>
          <a:blip r:embed="rId3"/>
          <a:stretch>
            <a:fillRect/>
          </a:stretch>
        </p:blipFill>
        <p:spPr>
          <a:xfrm>
            <a:off x="1256934" y="1080623"/>
            <a:ext cx="5650132" cy="2553368"/>
          </a:xfrm>
          <a:prstGeom prst="rect">
            <a:avLst/>
          </a:prstGeom>
        </p:spPr>
      </p:pic>
      <p:sp>
        <p:nvSpPr>
          <p:cNvPr id="4" name="TextBox 3">
            <a:extLst>
              <a:ext uri="{FF2B5EF4-FFF2-40B4-BE49-F238E27FC236}">
                <a16:creationId xmlns:a16="http://schemas.microsoft.com/office/drawing/2014/main" id="{83A4617F-A438-B52C-0B83-895B9697489D}"/>
              </a:ext>
            </a:extLst>
          </p:cNvPr>
          <p:cNvSpPr txBox="1"/>
          <p:nvPr/>
        </p:nvSpPr>
        <p:spPr>
          <a:xfrm>
            <a:off x="7403084" y="2728227"/>
            <a:ext cx="3531982" cy="2092881"/>
          </a:xfrm>
          <a:prstGeom prst="rect">
            <a:avLst/>
          </a:prstGeom>
          <a:noFill/>
        </p:spPr>
        <p:txBody>
          <a:bodyPr wrap="square">
            <a:spAutoFit/>
          </a:bodyPr>
          <a:lstStyle/>
          <a:p>
            <a:pPr algn="l" rtl="0" fontAlgn="base">
              <a:lnSpc>
                <a:spcPts val="1200"/>
              </a:lnSpc>
            </a:pPr>
            <a:r>
              <a:rPr lang="en-US" sz="1200" b="1" i="0" u="none" strike="noStrike" dirty="0">
                <a:solidFill>
                  <a:srgbClr val="FFFFFF"/>
                </a:solidFill>
                <a:effectLst/>
                <a:latin typeface="Arial" panose="020B0604020202020204" pitchFamily="34" charset="0"/>
              </a:rPr>
              <a:t>Grade:</a:t>
            </a:r>
            <a:r>
              <a:rPr lang="en-US" sz="1200" b="0" i="0" dirty="0">
                <a:solidFill>
                  <a:srgbClr val="FFFFFF"/>
                </a:solidFill>
                <a:effectLst/>
                <a:latin typeface="Arial" panose="020B0604020202020204" pitchFamily="34" charset="0"/>
              </a:rPr>
              <a:t>​</a:t>
            </a:r>
            <a:br>
              <a:rPr lang="en-US" sz="1200" b="0" i="0" dirty="0">
                <a:solidFill>
                  <a:srgbClr val="FFFFFF"/>
                </a:solidFill>
                <a:effectLst/>
                <a:latin typeface="Arial" panose="020B0604020202020204" pitchFamily="34" charset="0"/>
              </a:rPr>
            </a:br>
            <a:r>
              <a:rPr lang="en-US" sz="1200" b="0" i="0" u="none" strike="noStrike" dirty="0">
                <a:solidFill>
                  <a:srgbClr val="FFFFFF"/>
                </a:solidFill>
                <a:effectLst/>
                <a:latin typeface="Arial" panose="020B0604020202020204" pitchFamily="34" charset="0"/>
              </a:rPr>
              <a:t>The majority of approved loans belong to higher grades, indicating they are low-risk and less likely to default. However, loans with a 60-month term tend to have a larger proportion of lower-grade loans, which are associated with higher risk.</a:t>
            </a:r>
            <a:r>
              <a:rPr lang="en-US" sz="1200" b="0" i="0" dirty="0">
                <a:solidFill>
                  <a:srgbClr val="FFFFFF"/>
                </a:solidFill>
                <a:effectLst/>
                <a:latin typeface="Arial" panose="020B0604020202020204" pitchFamily="34" charset="0"/>
              </a:rPr>
              <a:t>​</a:t>
            </a:r>
            <a:br>
              <a:rPr lang="en-US" sz="1200" b="0" i="0" dirty="0">
                <a:solidFill>
                  <a:srgbClr val="FFFFFF"/>
                </a:solidFill>
                <a:effectLst/>
                <a:latin typeface="Arial" panose="020B0604020202020204" pitchFamily="34" charset="0"/>
              </a:rPr>
            </a:br>
            <a:r>
              <a:rPr lang="en-US" sz="1200" b="0" i="0" dirty="0">
                <a:solidFill>
                  <a:srgbClr val="FFFFFF"/>
                </a:solidFill>
                <a:effectLst/>
                <a:latin typeface="Arial" panose="020B0604020202020204" pitchFamily="34" charset="0"/>
              </a:rPr>
              <a:t>​</a:t>
            </a:r>
            <a:endParaRPr lang="en-US" sz="1200" b="0" i="0" dirty="0">
              <a:solidFill>
                <a:srgbClr val="FFFFFF"/>
              </a:solidFill>
              <a:effectLst/>
              <a:latin typeface="Segoe UI" panose="020B0502040204020203" pitchFamily="34" charset="0"/>
            </a:endParaRPr>
          </a:p>
          <a:p>
            <a:pPr algn="l" rtl="0" fontAlgn="base">
              <a:lnSpc>
                <a:spcPts val="1200"/>
              </a:lnSpc>
            </a:pPr>
            <a:r>
              <a:rPr lang="en-US" sz="1200" b="1" i="0" u="none" strike="noStrike" dirty="0">
                <a:solidFill>
                  <a:srgbClr val="FFFFFF"/>
                </a:solidFill>
                <a:effectLst/>
                <a:latin typeface="Arial" panose="020B0604020202020204" pitchFamily="34" charset="0"/>
              </a:rPr>
              <a:t>Sub Grade:</a:t>
            </a:r>
            <a:r>
              <a:rPr lang="en-US" sz="1200" b="0" i="0" dirty="0">
                <a:solidFill>
                  <a:srgbClr val="FFFFFF"/>
                </a:solidFill>
                <a:effectLst/>
                <a:latin typeface="Arial" panose="020B0604020202020204" pitchFamily="34" charset="0"/>
              </a:rPr>
              <a:t>​</a:t>
            </a:r>
            <a:br>
              <a:rPr lang="en-US" sz="1200" b="0" i="0" dirty="0">
                <a:solidFill>
                  <a:srgbClr val="FFFFFF"/>
                </a:solidFill>
                <a:effectLst/>
                <a:latin typeface="Arial" panose="020B0604020202020204" pitchFamily="34" charset="0"/>
              </a:rPr>
            </a:br>
            <a:r>
              <a:rPr lang="en-US" sz="1200" b="0" i="0" u="none" strike="noStrike" dirty="0">
                <a:solidFill>
                  <a:srgbClr val="FFFFFF"/>
                </a:solidFill>
                <a:effectLst/>
                <a:latin typeface="Arial" panose="020B0604020202020204" pitchFamily="34" charset="0"/>
              </a:rPr>
              <a:t>A deeper analysis of sub-grades reveals that within each grade, there is a noticeable skew towards lower sub-grades, suggesting that most loans in a given grade are closer to the lower end of the grading spectrum.</a:t>
            </a:r>
            <a:r>
              <a:rPr lang="en-US" sz="1200" b="0" i="0" dirty="0">
                <a:solidFill>
                  <a:srgbClr val="FFFFFF"/>
                </a:solidFill>
                <a:effectLst/>
                <a:latin typeface="Arial" panose="020B0604020202020204" pitchFamily="34" charset="0"/>
              </a:rPr>
              <a:t>​</a:t>
            </a:r>
            <a:endParaRPr lang="en-US" sz="1200" b="0" i="0" dirty="0">
              <a:solidFill>
                <a:srgbClr val="FFFFFF"/>
              </a:solidFill>
              <a:effectLst/>
              <a:latin typeface="Segoe UI" panose="020B0502040204020203" pitchFamily="34" charset="0"/>
            </a:endParaRPr>
          </a:p>
        </p:txBody>
      </p:sp>
    </p:spTree>
    <p:extLst>
      <p:ext uri="{BB962C8B-B14F-4D97-AF65-F5344CB8AC3E}">
        <p14:creationId xmlns:p14="http://schemas.microsoft.com/office/powerpoint/2010/main" val="2775082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0887-D055-C784-BA11-19924B28D2CB}"/>
              </a:ext>
            </a:extLst>
          </p:cNvPr>
          <p:cNvSpPr>
            <a:spLocks noGrp="1"/>
          </p:cNvSpPr>
          <p:nvPr>
            <p:ph type="title"/>
          </p:nvPr>
        </p:nvSpPr>
        <p:spPr>
          <a:xfrm>
            <a:off x="2119884" y="-2172"/>
            <a:ext cx="7958331" cy="1077229"/>
          </a:xfrm>
        </p:spPr>
        <p:txBody>
          <a:bodyPr/>
          <a:lstStyle/>
          <a:p>
            <a:pPr algn="ctr"/>
            <a:r>
              <a:rPr lang="en-US">
                <a:cs typeface="Arial"/>
              </a:rPr>
              <a:t>Heat Map</a:t>
            </a:r>
          </a:p>
        </p:txBody>
      </p:sp>
      <p:sp>
        <p:nvSpPr>
          <p:cNvPr id="3" name="Content Placeholder 2">
            <a:extLst>
              <a:ext uri="{FF2B5EF4-FFF2-40B4-BE49-F238E27FC236}">
                <a16:creationId xmlns:a16="http://schemas.microsoft.com/office/drawing/2014/main" id="{7CD88A24-21DF-FB98-981C-78E93A5F7F46}"/>
              </a:ext>
            </a:extLst>
          </p:cNvPr>
          <p:cNvSpPr>
            <a:spLocks noGrp="1"/>
          </p:cNvSpPr>
          <p:nvPr>
            <p:ph idx="1"/>
          </p:nvPr>
        </p:nvSpPr>
        <p:spPr>
          <a:xfrm>
            <a:off x="6680054" y="1077914"/>
            <a:ext cx="3996187" cy="5126359"/>
          </a:xfrm>
        </p:spPr>
        <p:txBody>
          <a:bodyPr>
            <a:normAutofit/>
          </a:bodyPr>
          <a:lstStyle/>
          <a:p>
            <a:pPr marL="344170" indent="-344170"/>
            <a:r>
              <a:rPr lang="en-US" sz="1200">
                <a:latin typeface="system-ui"/>
              </a:rPr>
              <a:t>installment has a strong correlation with </a:t>
            </a:r>
            <a:r>
              <a:rPr lang="en-US" sz="1200" err="1">
                <a:latin typeface="system-ui"/>
              </a:rPr>
              <a:t>funded_amnt</a:t>
            </a:r>
            <a:r>
              <a:rPr lang="en-US" sz="1200">
                <a:latin typeface="system-ui"/>
              </a:rPr>
              <a:t>, </a:t>
            </a:r>
            <a:r>
              <a:rPr lang="en-US" sz="1200" err="1">
                <a:latin typeface="system-ui"/>
              </a:rPr>
              <a:t>loan_amnt</a:t>
            </a:r>
            <a:r>
              <a:rPr lang="en-US" sz="1200">
                <a:latin typeface="system-ui"/>
              </a:rPr>
              <a:t>, and </a:t>
            </a:r>
            <a:r>
              <a:rPr lang="en-US" sz="1200" err="1">
                <a:latin typeface="system-ui"/>
              </a:rPr>
              <a:t>funded_amnt_inv</a:t>
            </a:r>
            <a:r>
              <a:rPr lang="en-US" sz="1200">
                <a:latin typeface="system-ui"/>
              </a:rPr>
              <a:t> term has a strong correlation with interest rate </a:t>
            </a:r>
            <a:r>
              <a:rPr lang="en-US" sz="1200" err="1">
                <a:latin typeface="system-ui"/>
              </a:rPr>
              <a:t>annual_inc</a:t>
            </a:r>
            <a:r>
              <a:rPr lang="en-US" sz="1200">
                <a:latin typeface="system-ui"/>
              </a:rPr>
              <a:t> has a strong correlation with </a:t>
            </a:r>
            <a:r>
              <a:rPr lang="en-US" sz="1200" err="1">
                <a:latin typeface="system-ui"/>
              </a:rPr>
              <a:t>loan_amount</a:t>
            </a:r>
            <a:r>
              <a:rPr lang="en-US" sz="1200">
                <a:latin typeface="system-ui"/>
              </a:rPr>
              <a:t> Weak Correlation</a:t>
            </a:r>
            <a:endParaRPr lang="en-US" sz="1200">
              <a:cs typeface="Arial" panose="020B0604020202020204"/>
            </a:endParaRPr>
          </a:p>
          <a:p>
            <a:pPr marL="344170" indent="-344170"/>
            <a:r>
              <a:rPr lang="en-US" sz="1200" err="1">
                <a:latin typeface="system-ui"/>
              </a:rPr>
              <a:t>dti</a:t>
            </a:r>
            <a:r>
              <a:rPr lang="en-US" sz="1200">
                <a:latin typeface="system-ui"/>
              </a:rPr>
              <a:t> has weak correlation with most of the fields </a:t>
            </a:r>
            <a:r>
              <a:rPr lang="en-US" sz="1200" err="1">
                <a:latin typeface="system-ui"/>
              </a:rPr>
              <a:t>emp_length</a:t>
            </a:r>
            <a:r>
              <a:rPr lang="en-US" sz="1200">
                <a:latin typeface="system-ui"/>
              </a:rPr>
              <a:t> has weak correlation with most of the fields Negative Correlation</a:t>
            </a:r>
            <a:endParaRPr lang="en-US" sz="1200">
              <a:cs typeface="Arial"/>
            </a:endParaRPr>
          </a:p>
          <a:p>
            <a:pPr marL="344170" indent="-344170"/>
            <a:r>
              <a:rPr lang="en-US" sz="1200" err="1">
                <a:latin typeface="system-ui"/>
              </a:rPr>
              <a:t>pub_rec_bankrupticies</a:t>
            </a:r>
            <a:r>
              <a:rPr lang="en-US" sz="1200">
                <a:latin typeface="system-ui"/>
              </a:rPr>
              <a:t> has a negative correlation with almost every field </a:t>
            </a:r>
            <a:r>
              <a:rPr lang="en-US" sz="1200" err="1">
                <a:latin typeface="system-ui"/>
              </a:rPr>
              <a:t>annual_inc</a:t>
            </a:r>
            <a:r>
              <a:rPr lang="en-US" sz="1200">
                <a:latin typeface="system-ui"/>
              </a:rPr>
              <a:t> has a negative correlation with </a:t>
            </a:r>
            <a:r>
              <a:rPr lang="en-US" sz="1200" err="1">
                <a:latin typeface="system-ui"/>
              </a:rPr>
              <a:t>dti</a:t>
            </a:r>
            <a:endParaRPr lang="en-US" sz="1200" err="1">
              <a:cs typeface="Arial"/>
            </a:endParaRPr>
          </a:p>
        </p:txBody>
      </p:sp>
      <p:pic>
        <p:nvPicPr>
          <p:cNvPr id="4" name="Picture 3" descr="A screenshot of a graph&#10;&#10;Description automatically generated">
            <a:extLst>
              <a:ext uri="{FF2B5EF4-FFF2-40B4-BE49-F238E27FC236}">
                <a16:creationId xmlns:a16="http://schemas.microsoft.com/office/drawing/2014/main" id="{194FB3EE-D256-B5DA-8EC1-E7BF928F06EE}"/>
              </a:ext>
            </a:extLst>
          </p:cNvPr>
          <p:cNvPicPr>
            <a:picLocks noChangeAspect="1"/>
          </p:cNvPicPr>
          <p:nvPr/>
        </p:nvPicPr>
        <p:blipFill>
          <a:blip r:embed="rId2"/>
          <a:stretch>
            <a:fillRect/>
          </a:stretch>
        </p:blipFill>
        <p:spPr>
          <a:xfrm>
            <a:off x="1339512" y="1080303"/>
            <a:ext cx="5201406" cy="5411165"/>
          </a:xfrm>
          <a:prstGeom prst="rect">
            <a:avLst/>
          </a:prstGeom>
        </p:spPr>
      </p:pic>
    </p:spTree>
    <p:extLst>
      <p:ext uri="{BB962C8B-B14F-4D97-AF65-F5344CB8AC3E}">
        <p14:creationId xmlns:p14="http://schemas.microsoft.com/office/powerpoint/2010/main" val="2885466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7EDCD-4C22-5B73-EA3F-6A0FEFA76A84}"/>
              </a:ext>
            </a:extLst>
          </p:cNvPr>
          <p:cNvSpPr>
            <a:spLocks noGrp="1"/>
          </p:cNvSpPr>
          <p:nvPr>
            <p:ph type="title"/>
          </p:nvPr>
        </p:nvSpPr>
        <p:spPr>
          <a:xfrm>
            <a:off x="1118910" y="460217"/>
            <a:ext cx="7958331" cy="1077229"/>
          </a:xfrm>
        </p:spPr>
        <p:txBody>
          <a:bodyPr/>
          <a:lstStyle/>
          <a:p>
            <a:pPr algn="l"/>
            <a:r>
              <a:rPr lang="en-IN" dirty="0"/>
              <a:t>Home ownership and verification status VS loan status </a:t>
            </a:r>
          </a:p>
        </p:txBody>
      </p:sp>
      <p:pic>
        <p:nvPicPr>
          <p:cNvPr id="5" name="Content Placeholder 4">
            <a:extLst>
              <a:ext uri="{FF2B5EF4-FFF2-40B4-BE49-F238E27FC236}">
                <a16:creationId xmlns:a16="http://schemas.microsoft.com/office/drawing/2014/main" id="{C128D717-8A01-CDE8-61E4-A24D6868FD53}"/>
              </a:ext>
            </a:extLst>
          </p:cNvPr>
          <p:cNvPicPr>
            <a:picLocks noGrp="1" noChangeAspect="1"/>
          </p:cNvPicPr>
          <p:nvPr>
            <p:ph idx="1"/>
          </p:nvPr>
        </p:nvPicPr>
        <p:blipFill>
          <a:blip r:embed="rId2"/>
          <a:stretch>
            <a:fillRect/>
          </a:stretch>
        </p:blipFill>
        <p:spPr>
          <a:xfrm>
            <a:off x="1008808" y="1861400"/>
            <a:ext cx="5087192" cy="2525001"/>
          </a:xfrm>
        </p:spPr>
      </p:pic>
      <p:pic>
        <p:nvPicPr>
          <p:cNvPr id="7" name="Picture 6">
            <a:extLst>
              <a:ext uri="{FF2B5EF4-FFF2-40B4-BE49-F238E27FC236}">
                <a16:creationId xmlns:a16="http://schemas.microsoft.com/office/drawing/2014/main" id="{378E72B2-3CBE-7409-1D3D-0FB65E08F651}"/>
              </a:ext>
            </a:extLst>
          </p:cNvPr>
          <p:cNvPicPr>
            <a:picLocks noChangeAspect="1"/>
          </p:cNvPicPr>
          <p:nvPr/>
        </p:nvPicPr>
        <p:blipFill>
          <a:blip r:embed="rId3"/>
          <a:stretch>
            <a:fillRect/>
          </a:stretch>
        </p:blipFill>
        <p:spPr>
          <a:xfrm>
            <a:off x="6270562" y="1861400"/>
            <a:ext cx="4912630" cy="2450358"/>
          </a:xfrm>
          <a:prstGeom prst="rect">
            <a:avLst/>
          </a:prstGeom>
        </p:spPr>
      </p:pic>
      <p:sp>
        <p:nvSpPr>
          <p:cNvPr id="9" name="TextBox 8">
            <a:extLst>
              <a:ext uri="{FF2B5EF4-FFF2-40B4-BE49-F238E27FC236}">
                <a16:creationId xmlns:a16="http://schemas.microsoft.com/office/drawing/2014/main" id="{C47605C2-8B0B-2AB3-443A-EEBC46DC7813}"/>
              </a:ext>
            </a:extLst>
          </p:cNvPr>
          <p:cNvSpPr txBox="1"/>
          <p:nvPr/>
        </p:nvSpPr>
        <p:spPr>
          <a:xfrm>
            <a:off x="1118910" y="4695565"/>
            <a:ext cx="9954180" cy="923330"/>
          </a:xfrm>
          <a:prstGeom prst="rect">
            <a:avLst/>
          </a:prstGeom>
          <a:noFill/>
        </p:spPr>
        <p:txBody>
          <a:bodyPr wrap="square">
            <a:spAutoFit/>
          </a:bodyPr>
          <a:lstStyle/>
          <a:p>
            <a:r>
              <a:rPr lang="en-US" dirty="0"/>
              <a:t>The likelihood of default is higher among individuals in categories other than their own when it comes to homeownership. Additionally, the population distribution of individuals taking loans is skewed towards those with mortgages and renters.</a:t>
            </a:r>
            <a:endParaRPr lang="en-IN" dirty="0"/>
          </a:p>
        </p:txBody>
      </p:sp>
      <p:sp>
        <p:nvSpPr>
          <p:cNvPr id="11" name="TextBox 10">
            <a:extLst>
              <a:ext uri="{FF2B5EF4-FFF2-40B4-BE49-F238E27FC236}">
                <a16:creationId xmlns:a16="http://schemas.microsoft.com/office/drawing/2014/main" id="{6BD16619-9DDF-F978-BF22-4FB69F7214D4}"/>
              </a:ext>
            </a:extLst>
          </p:cNvPr>
          <p:cNvSpPr txBox="1"/>
          <p:nvPr/>
        </p:nvSpPr>
        <p:spPr>
          <a:xfrm>
            <a:off x="1118910" y="5480190"/>
            <a:ext cx="9713931" cy="1200329"/>
          </a:xfrm>
          <a:prstGeom prst="rect">
            <a:avLst/>
          </a:prstGeom>
          <a:noFill/>
        </p:spPr>
        <p:txBody>
          <a:bodyPr wrap="square">
            <a:spAutoFit/>
          </a:bodyPr>
          <a:lstStyle/>
          <a:p>
            <a:endParaRPr lang="en-US" dirty="0"/>
          </a:p>
          <a:p>
            <a:r>
              <a:rPr lang="en-US" dirty="0"/>
              <a:t>The maximum number of defaulters comes from the Verified category, but the default ratio is higher in the Source Verified category, indicating that Source Verified is at a higher risk of default.</a:t>
            </a:r>
          </a:p>
        </p:txBody>
      </p:sp>
    </p:spTree>
    <p:extLst>
      <p:ext uri="{BB962C8B-B14F-4D97-AF65-F5344CB8AC3E}">
        <p14:creationId xmlns:p14="http://schemas.microsoft.com/office/powerpoint/2010/main" val="946079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4EB9-336F-9DA3-F2CE-957B0700DFB6}"/>
              </a:ext>
            </a:extLst>
          </p:cNvPr>
          <p:cNvSpPr>
            <a:spLocks noGrp="1"/>
          </p:cNvSpPr>
          <p:nvPr>
            <p:ph type="title"/>
          </p:nvPr>
        </p:nvSpPr>
        <p:spPr>
          <a:xfrm>
            <a:off x="1155669" y="276212"/>
            <a:ext cx="7958331" cy="1077229"/>
          </a:xfrm>
        </p:spPr>
        <p:txBody>
          <a:bodyPr/>
          <a:lstStyle/>
          <a:p>
            <a:pPr algn="l"/>
            <a:r>
              <a:rPr lang="en-IN" dirty="0"/>
              <a:t>Location Based </a:t>
            </a:r>
          </a:p>
        </p:txBody>
      </p:sp>
      <p:sp>
        <p:nvSpPr>
          <p:cNvPr id="7" name="Content Placeholder 6">
            <a:extLst>
              <a:ext uri="{FF2B5EF4-FFF2-40B4-BE49-F238E27FC236}">
                <a16:creationId xmlns:a16="http://schemas.microsoft.com/office/drawing/2014/main" id="{FC5ADDEA-AEE6-F3E3-B411-92CA9241ED83}"/>
              </a:ext>
            </a:extLst>
          </p:cNvPr>
          <p:cNvSpPr>
            <a:spLocks noGrp="1"/>
          </p:cNvSpPr>
          <p:nvPr>
            <p:ph idx="1"/>
          </p:nvPr>
        </p:nvSpPr>
        <p:spPr>
          <a:xfrm>
            <a:off x="1472227" y="5196693"/>
            <a:ext cx="7905037" cy="1502228"/>
          </a:xfrm>
        </p:spPr>
        <p:txBody>
          <a:bodyPr>
            <a:normAutofit/>
          </a:bodyPr>
          <a:lstStyle/>
          <a:p>
            <a:r>
              <a:rPr lang="en-US" sz="1400" dirty="0"/>
              <a:t>Large metropolitan cities such as California, New York, Texas, and Florida have a higher volume of loans, including a significant number of defaults. However, the likelihood of defaulting is lower in these areas.</a:t>
            </a:r>
            <a:endParaRPr lang="en-IN" sz="1400" dirty="0"/>
          </a:p>
        </p:txBody>
      </p:sp>
      <p:pic>
        <p:nvPicPr>
          <p:cNvPr id="9" name="Picture 8">
            <a:extLst>
              <a:ext uri="{FF2B5EF4-FFF2-40B4-BE49-F238E27FC236}">
                <a16:creationId xmlns:a16="http://schemas.microsoft.com/office/drawing/2014/main" id="{636ED45E-D430-1291-4C0E-67468EB5BA2F}"/>
              </a:ext>
            </a:extLst>
          </p:cNvPr>
          <p:cNvPicPr>
            <a:picLocks noChangeAspect="1"/>
          </p:cNvPicPr>
          <p:nvPr/>
        </p:nvPicPr>
        <p:blipFill>
          <a:blip r:embed="rId2"/>
          <a:stretch>
            <a:fillRect/>
          </a:stretch>
        </p:blipFill>
        <p:spPr>
          <a:xfrm>
            <a:off x="1472228" y="1221533"/>
            <a:ext cx="9062033" cy="3780953"/>
          </a:xfrm>
          <a:prstGeom prst="rect">
            <a:avLst/>
          </a:prstGeom>
        </p:spPr>
      </p:pic>
    </p:spTree>
    <p:extLst>
      <p:ext uri="{BB962C8B-B14F-4D97-AF65-F5344CB8AC3E}">
        <p14:creationId xmlns:p14="http://schemas.microsoft.com/office/powerpoint/2010/main" val="114845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101</TotalTime>
  <Words>1004</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MS Shell Dlg 2</vt:lpstr>
      <vt:lpstr>Segoe UI</vt:lpstr>
      <vt:lpstr>system-ui</vt:lpstr>
      <vt:lpstr>Wingdings</vt:lpstr>
      <vt:lpstr>Wingdings 3</vt:lpstr>
      <vt:lpstr>Madison</vt:lpstr>
      <vt:lpstr>Lending club case study </vt:lpstr>
      <vt:lpstr>Business objective </vt:lpstr>
      <vt:lpstr>Data Cleaning &amp; Pre-processing </vt:lpstr>
      <vt:lpstr>Funded amount and interest rate  </vt:lpstr>
      <vt:lpstr>Grade and Sub-Grade</vt:lpstr>
      <vt:lpstr>Purpose distribution and address state distribution </vt:lpstr>
      <vt:lpstr>Heat Map</vt:lpstr>
      <vt:lpstr>Home ownership and verification status VS loan status </vt:lpstr>
      <vt:lpstr>Location Based </vt:lpstr>
      <vt:lpstr>Key Insights on Loan Defaults: Correlations, Trends, and Risk Factors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Sudarshan Chavan</dc:creator>
  <cp:lastModifiedBy>Adarsh Singh</cp:lastModifiedBy>
  <cp:revision>5</cp:revision>
  <dcterms:created xsi:type="dcterms:W3CDTF">2025-01-01T16:28:31Z</dcterms:created>
  <dcterms:modified xsi:type="dcterms:W3CDTF">2025-01-01T18:10:39Z</dcterms:modified>
</cp:coreProperties>
</file>