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06" r:id="rId2"/>
    <p:sldMasterId id="2147483718" r:id="rId3"/>
    <p:sldMasterId id="2147483748" r:id="rId4"/>
    <p:sldMasterId id="2147483760" r:id="rId5"/>
    <p:sldMasterId id="2147483772" r:id="rId6"/>
    <p:sldMasterId id="2147483784" r:id="rId7"/>
    <p:sldMasterId id="2147483796" r:id="rId8"/>
  </p:sldMasterIdLst>
  <p:sldIdLst>
    <p:sldId id="267" r:id="rId9"/>
    <p:sldId id="268" r:id="rId10"/>
    <p:sldId id="269" r:id="rId11"/>
    <p:sldId id="256" r:id="rId12"/>
    <p:sldId id="257" r:id="rId13"/>
    <p:sldId id="258" r:id="rId14"/>
    <p:sldId id="259" r:id="rId15"/>
    <p:sldId id="260" r:id="rId16"/>
    <p:sldId id="261" r:id="rId17"/>
    <p:sldId id="262" r:id="rId18"/>
    <p:sldId id="263" r:id="rId19"/>
    <p:sldId id="264"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9" d="100"/>
          <a:sy n="79" d="100"/>
        </p:scale>
        <p:origin x="2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s>
</file>

<file path=ppt/charts/_rels/chart1.xml.rels><?xml version="1.0" encoding="UTF-8" standalone="yes"?>
<Relationships xmlns="http://schemas.openxmlformats.org/package/2006/relationships"><Relationship Id="rId3" Type="http://schemas.openxmlformats.org/officeDocument/2006/relationships/oleObject" Target="file:///E:\3rd%20year%20ppts%20and%20syllabus\Data%20Science%201\Suicides%20in%20India%202001-2012%20Updat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3rd%20year%20ppts%20and%20syllabus\Data%20Science%201\Suicides%20in%20India%202001-2012%20Updat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3rd%20year%20ppts%20and%20syllabus\Data%20Science%201\Suicides%20in%20India%202001-2012%20Updat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3rd%20year%20ppts%20and%20syllabus\Data%20Science%201\Suicides%20in%20India%202001-2012%20Updat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3rd%20year%20ppts%20and%20syllabus\Data%20Science%201\Suicides%20in%20India%202001-2012%20Updat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3rd%20year%20ppts%20and%20syllabus\Data%20Science%201\Suicides%20in%20India%202001-2012%20Updat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3rd%20year%20ppts%20and%20syllabus\Data%20Science%201\Suicides%20in%20India%202001-2012%20Updated.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[Suicides in India 2001-2012 Updated.xlsx]State wise suicide!PivotTable1</c:name>
    <c:fmtId val="10"/>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States having Maximum number of Suicide </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spPr>
          <a:noFill/>
          <a:ln w="9525" cap="flat" cmpd="sng" algn="ctr">
            <a:solidFill>
              <a:schemeClr val="accent2"/>
            </a:solidFill>
            <a:miter lim="800000"/>
          </a:ln>
          <a:effectLst>
            <a:glow rad="63500">
              <a:schemeClr val="accent2">
                <a:satMod val="175000"/>
                <a:alpha val="25000"/>
              </a:schemeClr>
            </a:glow>
          </a:effectLst>
        </c:spPr>
        <c:marker>
          <c:symbol val="none"/>
        </c:marker>
      </c:pivotFmt>
      <c:pivotFmt>
        <c:idx val="29"/>
        <c:spPr>
          <a:noFill/>
          <a:ln w="9525" cap="flat" cmpd="sng" algn="ctr">
            <a:solidFill>
              <a:schemeClr val="accent2"/>
            </a:solidFill>
            <a:miter lim="800000"/>
          </a:ln>
          <a:effectLst>
            <a:glow rad="63500">
              <a:schemeClr val="accent2">
                <a:satMod val="175000"/>
                <a:alpha val="25000"/>
              </a:schemeClr>
            </a:glow>
          </a:effectLst>
        </c:spPr>
        <c:marker>
          <c:symbol val="none"/>
        </c:marker>
      </c:pivotFmt>
      <c:pivotFmt>
        <c:idx val="30"/>
        <c:spPr>
          <a:noFill/>
          <a:ln w="9525" cap="flat" cmpd="sng" algn="ctr">
            <a:solidFill>
              <a:schemeClr val="accent2"/>
            </a:solidFill>
            <a:miter lim="800000"/>
          </a:ln>
          <a:effectLst>
            <a:glow rad="63500">
              <a:schemeClr val="accent2">
                <a:satMod val="175000"/>
                <a:alpha val="25000"/>
              </a:schemeClr>
            </a:glow>
          </a:effectLst>
        </c:spPr>
        <c:marker>
          <c:symbol val="none"/>
        </c:marker>
      </c:pivotFmt>
      <c:pivotFmt>
        <c:idx val="31"/>
        <c:spPr>
          <a:noFill/>
          <a:ln w="9525" cap="flat" cmpd="sng" algn="ctr">
            <a:solidFill>
              <a:schemeClr val="accent2"/>
            </a:solidFill>
            <a:miter lim="800000"/>
          </a:ln>
          <a:effectLst>
            <a:glow rad="63500">
              <a:schemeClr val="accent2">
                <a:satMod val="175000"/>
                <a:alpha val="25000"/>
              </a:schemeClr>
            </a:glow>
          </a:effectLst>
        </c:spPr>
        <c:marker>
          <c:symbol val="none"/>
        </c:marker>
      </c:pivotFmt>
    </c:pivotFmts>
    <c:plotArea>
      <c:layout/>
      <c:barChart>
        <c:barDir val="bar"/>
        <c:grouping val="clustered"/>
        <c:varyColors val="0"/>
        <c:ser>
          <c:idx val="0"/>
          <c:order val="0"/>
          <c:tx>
            <c:strRef>
              <c:f>'State wise suicide'!$B$3</c:f>
              <c:strCache>
                <c:ptCount val="1"/>
                <c:pt idx="0">
                  <c:v>Total</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'State wise suicide'!$A$4:$A$39</c:f>
              <c:strCache>
                <c:ptCount val="35"/>
                <c:pt idx="0">
                  <c:v>A &amp; N Islands</c:v>
                </c:pt>
                <c:pt idx="1">
                  <c:v>Andhra Pradesh</c:v>
                </c:pt>
                <c:pt idx="2">
                  <c:v>Arunachal Pradesh</c:v>
                </c:pt>
                <c:pt idx="3">
                  <c:v>Assam</c:v>
                </c:pt>
                <c:pt idx="4">
                  <c:v>Bihar</c:v>
                </c:pt>
                <c:pt idx="5">
                  <c:v>Chandigarh</c:v>
                </c:pt>
                <c:pt idx="6">
                  <c:v>Chhattisgarh</c:v>
                </c:pt>
                <c:pt idx="7">
                  <c:v>D &amp; N Haveli</c:v>
                </c:pt>
                <c:pt idx="8">
                  <c:v>Daman &amp; Diu</c:v>
                </c:pt>
                <c:pt idx="9">
                  <c:v>Delhi (Ut)</c:v>
                </c:pt>
                <c:pt idx="10">
                  <c:v>Goa</c:v>
                </c:pt>
                <c:pt idx="11">
                  <c:v>Gujarat</c:v>
                </c:pt>
                <c:pt idx="12">
                  <c:v>Haryana</c:v>
                </c:pt>
                <c:pt idx="13">
                  <c:v>Himachal Pradesh</c:v>
                </c:pt>
                <c:pt idx="14">
                  <c:v>Jammu &amp; Kashmir</c:v>
                </c:pt>
                <c:pt idx="15">
                  <c:v>Jharkhand</c:v>
                </c:pt>
                <c:pt idx="16">
                  <c:v>Karnataka</c:v>
                </c:pt>
                <c:pt idx="17">
                  <c:v>Kerala</c:v>
                </c:pt>
                <c:pt idx="18">
                  <c:v>Lakshadweep</c:v>
                </c:pt>
                <c:pt idx="19">
                  <c:v>Madhya Pradesh</c:v>
                </c:pt>
                <c:pt idx="20">
                  <c:v>Maharashtra</c:v>
                </c:pt>
                <c:pt idx="21">
                  <c:v>Manipur</c:v>
                </c:pt>
                <c:pt idx="22">
                  <c:v>Meghalaya</c:v>
                </c:pt>
                <c:pt idx="23">
                  <c:v>Mizoram</c:v>
                </c:pt>
                <c:pt idx="24">
                  <c:v>Nagaland</c:v>
                </c:pt>
                <c:pt idx="25">
                  <c:v>Odisha</c:v>
                </c:pt>
                <c:pt idx="26">
                  <c:v>Puducherry</c:v>
                </c:pt>
                <c:pt idx="27">
                  <c:v>Punjab</c:v>
                </c:pt>
                <c:pt idx="28">
                  <c:v>Rajasthan</c:v>
                </c:pt>
                <c:pt idx="29">
                  <c:v>Sikkim</c:v>
                </c:pt>
                <c:pt idx="30">
                  <c:v>Tamil Nadu</c:v>
                </c:pt>
                <c:pt idx="31">
                  <c:v>Tripura</c:v>
                </c:pt>
                <c:pt idx="32">
                  <c:v>Uttar Pradesh</c:v>
                </c:pt>
                <c:pt idx="33">
                  <c:v>Uttarakhand</c:v>
                </c:pt>
                <c:pt idx="34">
                  <c:v>West Bengal</c:v>
                </c:pt>
              </c:strCache>
            </c:strRef>
          </c:cat>
          <c:val>
            <c:numRef>
              <c:f>'State wise suicide'!$B$4:$B$39</c:f>
              <c:numCache>
                <c:formatCode>General</c:formatCode>
                <c:ptCount val="35"/>
                <c:pt idx="0">
                  <c:v>8109</c:v>
                </c:pt>
                <c:pt idx="1">
                  <c:v>814059</c:v>
                </c:pt>
                <c:pt idx="2">
                  <c:v>6633</c:v>
                </c:pt>
                <c:pt idx="3">
                  <c:v>172276</c:v>
                </c:pt>
                <c:pt idx="4">
                  <c:v>46214</c:v>
                </c:pt>
                <c:pt idx="5">
                  <c:v>5164</c:v>
                </c:pt>
                <c:pt idx="6">
                  <c:v>302354</c:v>
                </c:pt>
                <c:pt idx="7">
                  <c:v>3430</c:v>
                </c:pt>
                <c:pt idx="8">
                  <c:v>1391</c:v>
                </c:pt>
                <c:pt idx="9">
                  <c:v>84272</c:v>
                </c:pt>
                <c:pt idx="10">
                  <c:v>17363</c:v>
                </c:pt>
                <c:pt idx="11">
                  <c:v>330858</c:v>
                </c:pt>
                <c:pt idx="12">
                  <c:v>147176</c:v>
                </c:pt>
                <c:pt idx="13">
                  <c:v>26562</c:v>
                </c:pt>
                <c:pt idx="14">
                  <c:v>14821</c:v>
                </c:pt>
                <c:pt idx="15">
                  <c:v>49720</c:v>
                </c:pt>
                <c:pt idx="16">
                  <c:v>734825</c:v>
                </c:pt>
                <c:pt idx="17">
                  <c:v>538946</c:v>
                </c:pt>
                <c:pt idx="18">
                  <c:v>50</c:v>
                </c:pt>
                <c:pt idx="19">
                  <c:v>451535</c:v>
                </c:pt>
                <c:pt idx="20">
                  <c:v>901945</c:v>
                </c:pt>
                <c:pt idx="21">
                  <c:v>2102</c:v>
                </c:pt>
                <c:pt idx="22">
                  <c:v>5415</c:v>
                </c:pt>
                <c:pt idx="23">
                  <c:v>4154</c:v>
                </c:pt>
                <c:pt idx="24">
                  <c:v>1728</c:v>
                </c:pt>
                <c:pt idx="25">
                  <c:v>267234</c:v>
                </c:pt>
                <c:pt idx="26">
                  <c:v>32144</c:v>
                </c:pt>
                <c:pt idx="27">
                  <c:v>46350</c:v>
                </c:pt>
                <c:pt idx="28">
                  <c:v>255134</c:v>
                </c:pt>
                <c:pt idx="29">
                  <c:v>9606</c:v>
                </c:pt>
                <c:pt idx="30">
                  <c:v>818691</c:v>
                </c:pt>
                <c:pt idx="31">
                  <c:v>45965</c:v>
                </c:pt>
                <c:pt idx="32">
                  <c:v>233352</c:v>
                </c:pt>
                <c:pt idx="33">
                  <c:v>18496</c:v>
                </c:pt>
                <c:pt idx="34">
                  <c:v>849936</c:v>
                </c:pt>
              </c:numCache>
            </c:numRef>
          </c:val>
          <c:extLst>
            <c:ext xmlns:c16="http://schemas.microsoft.com/office/drawing/2014/chart" uri="{C3380CC4-5D6E-409C-BE32-E72D297353CC}">
              <c16:uniqueId val="{00000000-4785-48BF-99CC-72D0BC651B1D}"/>
            </c:ext>
          </c:extLst>
        </c:ser>
        <c:dLbls>
          <c:showLegendKey val="0"/>
          <c:showVal val="0"/>
          <c:showCatName val="0"/>
          <c:showSerName val="0"/>
          <c:showPercent val="0"/>
          <c:showBubbleSize val="0"/>
        </c:dLbls>
        <c:gapWidth val="182"/>
        <c:overlap val="-50"/>
        <c:axId val="1111383759"/>
        <c:axId val="1111376271"/>
      </c:barChart>
      <c:valAx>
        <c:axId val="1111376271"/>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11383759"/>
        <c:crosses val="autoZero"/>
        <c:crossBetween val="between"/>
      </c:valAx>
      <c:catAx>
        <c:axId val="1111383759"/>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11376271"/>
        <c:crosses val="autoZero"/>
        <c:auto val="1"/>
        <c:lblAlgn val="ctr"/>
        <c:lblOffset val="100"/>
        <c:noMultiLvlLbl val="0"/>
      </c:cat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[Suicides in India 2001-2012 Updated.xlsx]UT wise suicide!PivotTable2</c:name>
    <c:fmtId val="7"/>
  </c:pivotSource>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Union Territories Having maximum number of Suicides</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317500" algn="ctr" rotWithShape="0">
              <a:prstClr val="black">
                <a:alpha val="25000"/>
              </a:prstClr>
            </a:outerShdw>
          </a:effectLst>
        </c:spPr>
      </c:pivotFmt>
      <c:pivotFmt>
        <c:idx val="21"/>
        <c:spPr>
          <a:solidFill>
            <a:schemeClr val="accent1"/>
          </a:solidFill>
          <a:ln>
            <a:noFill/>
          </a:ln>
          <a:effectLst>
            <a:outerShdw blurRad="317500" algn="ctr" rotWithShape="0">
              <a:prstClr val="black">
                <a:alpha val="25000"/>
              </a:prstClr>
            </a:outerShdw>
          </a:effectLst>
        </c:spPr>
      </c:pivotFmt>
      <c:pivotFmt>
        <c:idx val="22"/>
        <c:spPr>
          <a:solidFill>
            <a:schemeClr val="accent1"/>
          </a:solidFill>
          <a:ln>
            <a:noFill/>
          </a:ln>
          <a:effectLst>
            <a:outerShdw blurRad="317500" algn="ctr" rotWithShape="0">
              <a:prstClr val="black">
                <a:alpha val="25000"/>
              </a:prstClr>
            </a:outerShdw>
          </a:effectLst>
        </c:spPr>
      </c:pivotFmt>
      <c:pivotFmt>
        <c:idx val="23"/>
        <c:spPr>
          <a:solidFill>
            <a:schemeClr val="accent1"/>
          </a:solidFill>
          <a:ln>
            <a:noFill/>
          </a:ln>
          <a:effectLst>
            <a:outerShdw blurRad="317500" algn="ctr" rotWithShape="0">
              <a:prstClr val="black">
                <a:alpha val="25000"/>
              </a:prstClr>
            </a:outerShdw>
          </a:effectLst>
        </c:spPr>
      </c:pivotFmt>
      <c:pivotFmt>
        <c:idx val="24"/>
        <c:spPr>
          <a:solidFill>
            <a:schemeClr val="accent1"/>
          </a:solidFill>
          <a:ln>
            <a:noFill/>
          </a:ln>
          <a:effectLst>
            <a:outerShdw blurRad="317500" algn="ctr" rotWithShape="0">
              <a:prstClr val="black">
                <a:alpha val="25000"/>
              </a:prstClr>
            </a:outerShdw>
          </a:effectLst>
        </c:spPr>
      </c:pivotFmt>
      <c:pivotFmt>
        <c:idx val="25"/>
        <c:spPr>
          <a:solidFill>
            <a:schemeClr val="accent1"/>
          </a:solidFill>
          <a:ln>
            <a:noFill/>
          </a:ln>
          <a:effectLst>
            <a:outerShdw blurRad="317500" algn="ctr" rotWithShape="0">
              <a:prstClr val="black">
                <a:alpha val="25000"/>
              </a:prstClr>
            </a:outerShdw>
          </a:effectLst>
        </c:spPr>
      </c:pivotFmt>
      <c:pivotFmt>
        <c:idx val="26"/>
        <c:spPr>
          <a:solidFill>
            <a:schemeClr val="accent1"/>
          </a:solidFill>
          <a:ln>
            <a:noFill/>
          </a:ln>
          <a:effectLst>
            <a:outerShdw blurRad="317500" algn="ctr" rotWithShape="0">
              <a:prstClr val="black">
                <a:alpha val="25000"/>
              </a:prstClr>
            </a:outerShdw>
          </a:effectLst>
        </c:spPr>
      </c:pivotFmt>
      <c:pivotFmt>
        <c:idx val="27"/>
        <c:spPr>
          <a:solidFill>
            <a:schemeClr val="accent1"/>
          </a:solidFill>
          <a:ln>
            <a:noFill/>
          </a:ln>
          <a:effectLst>
            <a:outerShdw blurRad="317500" algn="ctr" rotWithShape="0">
              <a:prstClr val="black">
                <a:alpha val="25000"/>
              </a:prstClr>
            </a:outerShdw>
          </a:effectLst>
        </c:spPr>
      </c:pivotFmt>
      <c:pivotFmt>
        <c:idx val="28"/>
        <c:spPr>
          <a:solidFill>
            <a:schemeClr val="accent1"/>
          </a:solidFill>
          <a:ln>
            <a:noFill/>
          </a:ln>
          <a:effectLst>
            <a:outerShdw blurRad="317500" algn="ctr" rotWithShape="0">
              <a:prstClr val="black">
                <a:alpha val="25000"/>
              </a:prstClr>
            </a:outerShdw>
          </a:effectLst>
        </c:spPr>
      </c:pivotFmt>
      <c:pivotFmt>
        <c:idx val="29"/>
        <c:spPr>
          <a:solidFill>
            <a:schemeClr val="accent1"/>
          </a:solidFill>
          <a:ln>
            <a:noFill/>
          </a:ln>
          <a:effectLst>
            <a:outerShdw blurRad="317500" algn="ctr" rotWithShape="0">
              <a:prstClr val="black">
                <a:alpha val="25000"/>
              </a:prstClr>
            </a:outerShdw>
          </a:effectLst>
        </c:spPr>
      </c:pivotFmt>
      <c:pivotFmt>
        <c:idx val="30"/>
        <c:spPr>
          <a:solidFill>
            <a:schemeClr val="accent1"/>
          </a:solidFill>
          <a:ln>
            <a:noFill/>
          </a:ln>
          <a:effectLst>
            <a:outerShdw blurRad="317500" algn="ctr" rotWithShape="0">
              <a:prstClr val="black">
                <a:alpha val="25000"/>
              </a:prstClr>
            </a:outerShdw>
          </a:effectLst>
        </c:spPr>
      </c:pivotFmt>
      <c:pivotFmt>
        <c:idx val="31"/>
        <c:spPr>
          <a:solidFill>
            <a:schemeClr val="accent1"/>
          </a:solidFill>
          <a:ln>
            <a:noFill/>
          </a:ln>
          <a:effectLst>
            <a:outerShdw blurRad="317500" algn="ctr" rotWithShape="0">
              <a:prstClr val="black">
                <a:alpha val="25000"/>
              </a:prstClr>
            </a:outerShdw>
          </a:effectLst>
        </c:spPr>
      </c:pivotFmt>
      <c:pivotFmt>
        <c:idx val="32"/>
        <c:spPr>
          <a:solidFill>
            <a:schemeClr val="accent1"/>
          </a:solidFill>
          <a:ln>
            <a:noFill/>
          </a:ln>
          <a:effectLst>
            <a:outerShdw blurRad="317500" algn="ctr" rotWithShape="0">
              <a:prstClr val="black">
                <a:alpha val="25000"/>
              </a:prstClr>
            </a:outerShdw>
          </a:effectLst>
        </c:spPr>
      </c:pivotFmt>
      <c:pivotFmt>
        <c:idx val="33"/>
        <c:spPr>
          <a:solidFill>
            <a:schemeClr val="accent1"/>
          </a:solidFill>
          <a:ln>
            <a:noFill/>
          </a:ln>
          <a:effectLst>
            <a:outerShdw blurRad="317500" algn="ctr" rotWithShape="0">
              <a:prstClr val="black">
                <a:alpha val="25000"/>
              </a:prstClr>
            </a:outerShdw>
          </a:effectLst>
        </c:spPr>
      </c:pivotFmt>
      <c:pivotFmt>
        <c:idx val="34"/>
        <c:spPr>
          <a:solidFill>
            <a:schemeClr val="accent1"/>
          </a:solidFill>
          <a:ln>
            <a:noFill/>
          </a:ln>
          <a:effectLst>
            <a:outerShdw blurRad="317500" algn="ctr" rotWithShape="0">
              <a:prstClr val="black">
                <a:alpha val="25000"/>
              </a:prstClr>
            </a:outerShdw>
          </a:effectLst>
        </c:spPr>
      </c:pivotFmt>
      <c:pivotFmt>
        <c:idx val="35"/>
        <c:spPr>
          <a:solidFill>
            <a:schemeClr val="accent1"/>
          </a:solidFill>
          <a:ln>
            <a:noFill/>
          </a:ln>
          <a:effectLst>
            <a:outerShdw blurRad="317500" algn="ctr" rotWithShape="0">
              <a:prstClr val="black">
                <a:alpha val="25000"/>
              </a:prstClr>
            </a:outerShdw>
          </a:effectLst>
        </c:spPr>
      </c:pivotFmt>
      <c:pivotFmt>
        <c:idx val="36"/>
        <c:spPr>
          <a:solidFill>
            <a:schemeClr val="accent1"/>
          </a:solidFill>
          <a:ln>
            <a:noFill/>
          </a:ln>
          <a:effectLst>
            <a:outerShdw blurRad="317500" algn="ctr" rotWithShape="0">
              <a:prstClr val="black">
                <a:alpha val="25000"/>
              </a:prstClr>
            </a:outerShdw>
          </a:effectLst>
        </c:spPr>
      </c:pivotFmt>
      <c:pivotFmt>
        <c:idx val="37"/>
        <c:spPr>
          <a:solidFill>
            <a:schemeClr val="accent1"/>
          </a:solidFill>
          <a:ln>
            <a:noFill/>
          </a:ln>
          <a:effectLst>
            <a:outerShdw blurRad="317500" algn="ctr" rotWithShape="0">
              <a:prstClr val="black">
                <a:alpha val="25000"/>
              </a:prstClr>
            </a:outerShdw>
          </a:effectLst>
        </c:spPr>
      </c:pivotFmt>
      <c:pivotFmt>
        <c:idx val="38"/>
        <c:spPr>
          <a:solidFill>
            <a:schemeClr val="accent1"/>
          </a:solidFill>
          <a:ln>
            <a:noFill/>
          </a:ln>
          <a:effectLst>
            <a:outerShdw blurRad="317500" algn="ctr" rotWithShape="0">
              <a:prstClr val="black">
                <a:alpha val="25000"/>
              </a:prstClr>
            </a:outerShdw>
          </a:effectLst>
        </c:spPr>
      </c:pivotFmt>
      <c:pivotFmt>
        <c:idx val="39"/>
        <c:spPr>
          <a:solidFill>
            <a:schemeClr val="accent1"/>
          </a:solidFill>
          <a:ln>
            <a:noFill/>
          </a:ln>
          <a:effectLst>
            <a:outerShdw blurRad="317500" algn="ctr" rotWithShape="0">
              <a:prstClr val="black">
                <a:alpha val="25000"/>
              </a:prstClr>
            </a:outerShdw>
          </a:effectLst>
        </c:spPr>
      </c:pivotFmt>
      <c:pivotFmt>
        <c:idx val="40"/>
        <c:spPr>
          <a:solidFill>
            <a:schemeClr val="accent1"/>
          </a:solidFill>
          <a:ln>
            <a:noFill/>
          </a:ln>
          <a:effectLst>
            <a:outerShdw blurRad="317500" algn="ctr" rotWithShape="0">
              <a:prstClr val="black">
                <a:alpha val="25000"/>
              </a:prstClr>
            </a:outerShdw>
          </a:effectLst>
        </c:spPr>
      </c:pivotFmt>
      <c:pivotFmt>
        <c:idx val="41"/>
        <c:spPr>
          <a:solidFill>
            <a:schemeClr val="accent1"/>
          </a:solidFill>
          <a:ln>
            <a:noFill/>
          </a:ln>
          <a:effectLst>
            <a:outerShdw blurRad="317500" algn="ctr" rotWithShape="0">
              <a:prstClr val="black">
                <a:alpha val="25000"/>
              </a:prstClr>
            </a:outerShdw>
          </a:effectLst>
        </c:spPr>
      </c:pivotFmt>
      <c:pivotFmt>
        <c:idx val="42"/>
        <c:spPr>
          <a:solidFill>
            <a:schemeClr val="accent1"/>
          </a:solidFill>
          <a:ln>
            <a:noFill/>
          </a:ln>
          <a:effectLst>
            <a:outerShdw blurRad="317500" algn="ctr" rotWithShape="0">
              <a:prstClr val="black">
                <a:alpha val="25000"/>
              </a:prstClr>
            </a:outerShdw>
          </a:effectLst>
        </c:spPr>
      </c:pivotFmt>
      <c:pivotFmt>
        <c:idx val="43"/>
        <c:spPr>
          <a:solidFill>
            <a:schemeClr val="accent1"/>
          </a:solidFill>
          <a:ln>
            <a:noFill/>
          </a:ln>
          <a:effectLst>
            <a:outerShdw blurRad="317500" algn="ctr" rotWithShape="0">
              <a:prstClr val="black">
                <a:alpha val="25000"/>
              </a:prstClr>
            </a:outerShdw>
          </a:effectLst>
        </c:spPr>
      </c:pivotFmt>
      <c:pivotFmt>
        <c:idx val="44"/>
        <c:spPr>
          <a:solidFill>
            <a:schemeClr val="accent1"/>
          </a:solidFill>
          <a:ln>
            <a:noFill/>
          </a:ln>
          <a:effectLst>
            <a:outerShdw blurRad="317500" algn="ctr" rotWithShape="0">
              <a:prstClr val="black">
                <a:alpha val="25000"/>
              </a:prstClr>
            </a:outerShdw>
          </a:effectLst>
        </c:spPr>
      </c:pivotFmt>
      <c:pivotFmt>
        <c:idx val="45"/>
        <c:spPr>
          <a:solidFill>
            <a:schemeClr val="accent1"/>
          </a:solidFill>
          <a:ln>
            <a:noFill/>
          </a:ln>
          <a:effectLst>
            <a:outerShdw blurRad="317500" algn="ctr" rotWithShape="0">
              <a:prstClr val="black">
                <a:alpha val="25000"/>
              </a:prstClr>
            </a:outerShdw>
          </a:effectLst>
        </c:spPr>
      </c:pivotFmt>
      <c:pivotFmt>
        <c:idx val="46"/>
        <c:spPr>
          <a:solidFill>
            <a:schemeClr val="accent1"/>
          </a:solidFill>
          <a:ln>
            <a:noFill/>
          </a:ln>
          <a:effectLst>
            <a:outerShdw blurRad="317500" algn="ctr" rotWithShape="0">
              <a:prstClr val="black">
                <a:alpha val="25000"/>
              </a:prstClr>
            </a:outerShdw>
          </a:effectLst>
        </c:spPr>
      </c:pivotFmt>
      <c:pivotFmt>
        <c:idx val="47"/>
        <c:spPr>
          <a:solidFill>
            <a:schemeClr val="accent1"/>
          </a:solidFill>
          <a:ln>
            <a:noFill/>
          </a:ln>
          <a:effectLst>
            <a:outerShdw blurRad="317500" algn="ctr" rotWithShape="0">
              <a:prstClr val="black">
                <a:alpha val="25000"/>
              </a:prstClr>
            </a:outerShdw>
          </a:effectLst>
        </c:spPr>
      </c:pivotFmt>
      <c:pivotFmt>
        <c:idx val="48"/>
        <c:spPr>
          <a:solidFill>
            <a:schemeClr val="accent1"/>
          </a:solidFill>
          <a:ln>
            <a:noFill/>
          </a:ln>
          <a:effectLst>
            <a:outerShdw blurRad="317500" algn="ctr" rotWithShape="0">
              <a:prstClr val="black">
                <a:alpha val="25000"/>
              </a:prstClr>
            </a:outerShdw>
          </a:effectLst>
        </c:spPr>
      </c:pivotFmt>
      <c:pivotFmt>
        <c:idx val="49"/>
        <c:spPr>
          <a:solidFill>
            <a:schemeClr val="accent1"/>
          </a:solidFill>
          <a:ln>
            <a:noFill/>
          </a:ln>
          <a:effectLst>
            <a:outerShdw blurRad="317500" algn="ctr" rotWithShape="0">
              <a:prstClr val="black">
                <a:alpha val="25000"/>
              </a:prstClr>
            </a:outerShdw>
          </a:effectLst>
        </c:spPr>
      </c:pivotFmt>
      <c:pivotFmt>
        <c:idx val="50"/>
        <c:spPr>
          <a:solidFill>
            <a:schemeClr val="accent1"/>
          </a:solidFill>
          <a:ln>
            <a:noFill/>
          </a:ln>
          <a:effectLst>
            <a:outerShdw blurRad="317500" algn="ctr" rotWithShape="0">
              <a:prstClr val="black">
                <a:alpha val="25000"/>
              </a:prstClr>
            </a:outerShdw>
          </a:effectLst>
        </c:spPr>
      </c:pivotFmt>
      <c:pivotFmt>
        <c:idx val="51"/>
        <c:spPr>
          <a:solidFill>
            <a:schemeClr val="accent1"/>
          </a:solidFill>
          <a:ln>
            <a:noFill/>
          </a:ln>
          <a:effectLst>
            <a:outerShdw blurRad="317500" algn="ctr" rotWithShape="0">
              <a:prstClr val="black">
                <a:alpha val="25000"/>
              </a:prstClr>
            </a:outerShdw>
          </a:effectLst>
        </c:spPr>
      </c:pivotFmt>
      <c:pivotFmt>
        <c:idx val="52"/>
        <c:spPr>
          <a:solidFill>
            <a:schemeClr val="accent1"/>
          </a:solidFill>
          <a:ln>
            <a:noFill/>
          </a:ln>
          <a:effectLst>
            <a:outerShdw blurRad="317500" algn="ctr" rotWithShape="0">
              <a:prstClr val="black">
                <a:alpha val="25000"/>
              </a:prstClr>
            </a:outerShdw>
          </a:effectLst>
        </c:spPr>
      </c:pivotFmt>
      <c:pivotFmt>
        <c:idx val="53"/>
        <c:spPr>
          <a:solidFill>
            <a:schemeClr val="accent1"/>
          </a:solidFill>
          <a:ln>
            <a:noFill/>
          </a:ln>
          <a:effectLst>
            <a:outerShdw blurRad="317500" algn="ctr" rotWithShape="0">
              <a:prstClr val="black">
                <a:alpha val="25000"/>
              </a:prstClr>
            </a:outerShdw>
          </a:effectLst>
        </c:spPr>
      </c:pivotFmt>
      <c:pivotFmt>
        <c:idx val="54"/>
        <c:spPr>
          <a:solidFill>
            <a:schemeClr val="accent1"/>
          </a:solidFill>
          <a:ln>
            <a:noFill/>
          </a:ln>
          <a:effectLst>
            <a:outerShdw blurRad="317500" algn="ctr" rotWithShape="0">
              <a:prstClr val="black">
                <a:alpha val="25000"/>
              </a:prstClr>
            </a:outerShdw>
          </a:effectLst>
        </c:spPr>
      </c:pivotFmt>
      <c:pivotFmt>
        <c:idx val="55"/>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317500" algn="ctr" rotWithShape="0">
              <a:prstClr val="black">
                <a:alpha val="25000"/>
              </a:prstClr>
            </a:outerShdw>
          </a:effectLst>
        </c:spPr>
      </c:pivotFmt>
      <c:pivotFmt>
        <c:idx val="57"/>
        <c:spPr>
          <a:solidFill>
            <a:schemeClr val="accent1"/>
          </a:solidFill>
          <a:ln>
            <a:noFill/>
          </a:ln>
          <a:effectLst>
            <a:outerShdw blurRad="317500" algn="ctr" rotWithShape="0">
              <a:prstClr val="black">
                <a:alpha val="25000"/>
              </a:prstClr>
            </a:outerShdw>
          </a:effectLst>
        </c:spPr>
      </c:pivotFmt>
      <c:pivotFmt>
        <c:idx val="58"/>
        <c:spPr>
          <a:solidFill>
            <a:schemeClr val="accent1"/>
          </a:solidFill>
          <a:ln>
            <a:noFill/>
          </a:ln>
          <a:effectLst>
            <a:outerShdw blurRad="317500" algn="ctr" rotWithShape="0">
              <a:prstClr val="black">
                <a:alpha val="25000"/>
              </a:prstClr>
            </a:outerShdw>
          </a:effectLst>
        </c:spPr>
      </c:pivotFmt>
      <c:pivotFmt>
        <c:idx val="59"/>
        <c:spPr>
          <a:solidFill>
            <a:schemeClr val="accent1"/>
          </a:solidFill>
          <a:ln>
            <a:noFill/>
          </a:ln>
          <a:effectLst>
            <a:outerShdw blurRad="317500" algn="ctr" rotWithShape="0">
              <a:prstClr val="black">
                <a:alpha val="25000"/>
              </a:prstClr>
            </a:outerShdw>
          </a:effectLst>
        </c:spPr>
      </c:pivotFmt>
      <c:pivotFmt>
        <c:idx val="60"/>
        <c:spPr>
          <a:solidFill>
            <a:schemeClr val="accent1"/>
          </a:solidFill>
          <a:ln>
            <a:noFill/>
          </a:ln>
          <a:effectLst>
            <a:outerShdw blurRad="317500" algn="ctr" rotWithShape="0">
              <a:prstClr val="black">
                <a:alpha val="25000"/>
              </a:prstClr>
            </a:outerShdw>
          </a:effectLst>
        </c:spPr>
      </c:pivotFmt>
      <c:pivotFmt>
        <c:idx val="61"/>
        <c:spPr>
          <a:solidFill>
            <a:schemeClr val="accent1"/>
          </a:solidFill>
          <a:ln>
            <a:noFill/>
          </a:ln>
          <a:effectLst>
            <a:outerShdw blurRad="317500" algn="ctr" rotWithShape="0">
              <a:prstClr val="black">
                <a:alpha val="25000"/>
              </a:prstClr>
            </a:outerShdw>
          </a:effectLst>
        </c:spPr>
      </c:pivotFmt>
      <c:pivotFmt>
        <c:idx val="62"/>
        <c:spPr>
          <a:solidFill>
            <a:schemeClr val="accent1"/>
          </a:solidFill>
          <a:ln>
            <a:noFill/>
          </a:ln>
          <a:effectLst>
            <a:outerShdw blurRad="317500" algn="ctr" rotWithShape="0">
              <a:prstClr val="black">
                <a:alpha val="25000"/>
              </a:prstClr>
            </a:outerShdw>
          </a:effectLst>
        </c:spPr>
      </c:pivotFmt>
      <c:pivotFmt>
        <c:idx val="63"/>
        <c:spPr>
          <a:solidFill>
            <a:schemeClr val="accent1"/>
          </a:solidFill>
          <a:ln>
            <a:noFill/>
          </a:ln>
          <a:effectLst>
            <a:outerShdw blurRad="317500" algn="ctr" rotWithShape="0">
              <a:prstClr val="black">
                <a:alpha val="25000"/>
              </a:prstClr>
            </a:outerShdw>
          </a:effectLst>
        </c:spPr>
      </c:pivotFmt>
      <c:pivotFmt>
        <c:idx val="6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5"/>
        <c:spPr>
          <a:solidFill>
            <a:schemeClr val="accent1"/>
          </a:solidFill>
          <a:ln>
            <a:noFill/>
          </a:ln>
          <a:effectLst>
            <a:outerShdw blurRad="317500" algn="ctr" rotWithShape="0">
              <a:prstClr val="black">
                <a:alpha val="25000"/>
              </a:prstClr>
            </a:outerShdw>
          </a:effectLst>
        </c:spPr>
      </c:pivotFmt>
      <c:pivotFmt>
        <c:idx val="66"/>
        <c:spPr>
          <a:solidFill>
            <a:schemeClr val="accent1"/>
          </a:solidFill>
          <a:ln>
            <a:noFill/>
          </a:ln>
          <a:effectLst>
            <a:outerShdw blurRad="317500" algn="ctr" rotWithShape="0">
              <a:prstClr val="black">
                <a:alpha val="25000"/>
              </a:prstClr>
            </a:outerShdw>
          </a:effectLst>
        </c:spPr>
      </c:pivotFmt>
      <c:pivotFmt>
        <c:idx val="67"/>
        <c:spPr>
          <a:solidFill>
            <a:schemeClr val="accent1"/>
          </a:solidFill>
          <a:ln>
            <a:noFill/>
          </a:ln>
          <a:effectLst>
            <a:outerShdw blurRad="317500" algn="ctr" rotWithShape="0">
              <a:prstClr val="black">
                <a:alpha val="25000"/>
              </a:prstClr>
            </a:outerShdw>
          </a:effectLst>
        </c:spPr>
      </c:pivotFmt>
      <c:pivotFmt>
        <c:idx val="68"/>
        <c:spPr>
          <a:solidFill>
            <a:schemeClr val="accent1"/>
          </a:solidFill>
          <a:ln>
            <a:noFill/>
          </a:ln>
          <a:effectLst>
            <a:outerShdw blurRad="317500" algn="ctr" rotWithShape="0">
              <a:prstClr val="black">
                <a:alpha val="25000"/>
              </a:prstClr>
            </a:outerShdw>
          </a:effectLst>
        </c:spPr>
      </c:pivotFmt>
      <c:pivotFmt>
        <c:idx val="69"/>
        <c:spPr>
          <a:solidFill>
            <a:schemeClr val="accent1"/>
          </a:solidFill>
          <a:ln>
            <a:noFill/>
          </a:ln>
          <a:effectLst>
            <a:outerShdw blurRad="317500" algn="ctr" rotWithShape="0">
              <a:prstClr val="black">
                <a:alpha val="25000"/>
              </a:prstClr>
            </a:outerShdw>
          </a:effectLst>
        </c:spPr>
      </c:pivotFmt>
      <c:pivotFmt>
        <c:idx val="70"/>
        <c:spPr>
          <a:solidFill>
            <a:schemeClr val="accent1"/>
          </a:solidFill>
          <a:ln>
            <a:noFill/>
          </a:ln>
          <a:effectLst>
            <a:outerShdw blurRad="317500" algn="ctr" rotWithShape="0">
              <a:prstClr val="black">
                <a:alpha val="25000"/>
              </a:prstClr>
            </a:outerShdw>
          </a:effectLst>
        </c:spPr>
      </c:pivotFmt>
      <c:pivotFmt>
        <c:idx val="71"/>
        <c:spPr>
          <a:solidFill>
            <a:schemeClr val="accent1"/>
          </a:solidFill>
          <a:ln>
            <a:noFill/>
          </a:ln>
          <a:effectLst>
            <a:outerShdw blurRad="317500" algn="ctr" rotWithShape="0">
              <a:prstClr val="black">
                <a:alpha val="25000"/>
              </a:prstClr>
            </a:outerShdw>
          </a:effectLst>
        </c:spPr>
      </c:pivotFmt>
      <c:pivotFmt>
        <c:idx val="72"/>
        <c:spPr>
          <a:solidFill>
            <a:schemeClr val="accent1"/>
          </a:solidFill>
          <a:ln>
            <a:noFill/>
          </a:ln>
          <a:effectLst>
            <a:outerShdw blurRad="317500" algn="ctr" rotWithShape="0">
              <a:prstClr val="black">
                <a:alpha val="25000"/>
              </a:prstClr>
            </a:outerShdw>
          </a:effectLst>
        </c:spPr>
      </c:pivotFmt>
    </c:pivotFmts>
    <c:plotArea>
      <c:layout/>
      <c:pieChart>
        <c:varyColors val="1"/>
        <c:ser>
          <c:idx val="0"/>
          <c:order val="0"/>
          <c:tx>
            <c:strRef>
              <c:f>'UT wise suicide'!$B$3</c:f>
              <c:strCache>
                <c:ptCount val="1"/>
                <c:pt idx="0">
                  <c:v>Total</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84DD-42D6-A2D3-36EE0059078F}"/>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84DD-42D6-A2D3-36EE0059078F}"/>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84DD-42D6-A2D3-36EE0059078F}"/>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84DD-42D6-A2D3-36EE0059078F}"/>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84DD-42D6-A2D3-36EE0059078F}"/>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84DD-42D6-A2D3-36EE0059078F}"/>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84DD-42D6-A2D3-36EE0059078F}"/>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84DD-42D6-A2D3-36EE0059078F}"/>
              </c:ext>
            </c:extLst>
          </c:dPt>
          <c:dPt>
            <c:idx val="8"/>
            <c:bubble3D val="0"/>
            <c:spPr>
              <a:solidFill>
                <a:schemeClr val="accent3">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1-84DD-42D6-A2D3-36EE0059078F}"/>
              </c:ext>
            </c:extLst>
          </c:dPt>
          <c:dPt>
            <c:idx val="9"/>
            <c:bubble3D val="0"/>
            <c:spPr>
              <a:solidFill>
                <a:schemeClr val="accent4">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3-84DD-42D6-A2D3-36EE0059078F}"/>
              </c:ext>
            </c:extLst>
          </c:dPt>
          <c:dPt>
            <c:idx val="10"/>
            <c:bubble3D val="0"/>
            <c:spPr>
              <a:solidFill>
                <a:schemeClr val="accent5">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5-84DD-42D6-A2D3-36EE0059078F}"/>
              </c:ext>
            </c:extLst>
          </c:dPt>
          <c:dPt>
            <c:idx val="11"/>
            <c:bubble3D val="0"/>
            <c:spPr>
              <a:solidFill>
                <a:schemeClr val="accent6">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7-84DD-42D6-A2D3-36EE0059078F}"/>
              </c:ext>
            </c:extLst>
          </c:dPt>
          <c:dPt>
            <c:idx val="12"/>
            <c:bubble3D val="0"/>
            <c:spPr>
              <a:solidFill>
                <a:schemeClr val="accent1">
                  <a:lumMod val="80000"/>
                  <a:lumOff val="2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9-84DD-42D6-A2D3-36EE0059078F}"/>
              </c:ext>
            </c:extLst>
          </c:dPt>
          <c:dPt>
            <c:idx val="13"/>
            <c:bubble3D val="0"/>
            <c:spPr>
              <a:solidFill>
                <a:schemeClr val="accent2">
                  <a:lumMod val="80000"/>
                  <a:lumOff val="2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B-84DD-42D6-A2D3-36EE0059078F}"/>
              </c:ext>
            </c:extLst>
          </c:dPt>
          <c:dPt>
            <c:idx val="14"/>
            <c:bubble3D val="0"/>
            <c:spPr>
              <a:solidFill>
                <a:schemeClr val="accent3">
                  <a:lumMod val="80000"/>
                  <a:lumOff val="2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D-84DD-42D6-A2D3-36EE0059078F}"/>
              </c:ext>
            </c:extLst>
          </c:dPt>
          <c:dPt>
            <c:idx val="15"/>
            <c:bubble3D val="0"/>
            <c:spPr>
              <a:solidFill>
                <a:schemeClr val="accent4">
                  <a:lumMod val="80000"/>
                  <a:lumOff val="2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F-84DD-42D6-A2D3-36EE0059078F}"/>
              </c:ext>
            </c:extLst>
          </c:dPt>
          <c:dPt>
            <c:idx val="16"/>
            <c:bubble3D val="0"/>
            <c:spPr>
              <a:solidFill>
                <a:schemeClr val="accent5">
                  <a:lumMod val="80000"/>
                  <a:lumOff val="2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1-84DD-42D6-A2D3-36EE0059078F}"/>
              </c:ext>
            </c:extLst>
          </c:dPt>
          <c:dPt>
            <c:idx val="17"/>
            <c:bubble3D val="0"/>
            <c:spPr>
              <a:solidFill>
                <a:schemeClr val="accent6">
                  <a:lumMod val="80000"/>
                  <a:lumOff val="2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3-84DD-42D6-A2D3-36EE0059078F}"/>
              </c:ext>
            </c:extLst>
          </c:dPt>
          <c:dPt>
            <c:idx val="18"/>
            <c:bubble3D val="0"/>
            <c:spPr>
              <a:solidFill>
                <a:schemeClr val="accent1">
                  <a:lumMod val="8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5-84DD-42D6-A2D3-36EE0059078F}"/>
              </c:ext>
            </c:extLst>
          </c:dPt>
          <c:dPt>
            <c:idx val="19"/>
            <c:bubble3D val="0"/>
            <c:spPr>
              <a:solidFill>
                <a:schemeClr val="accent2">
                  <a:lumMod val="8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7-84DD-42D6-A2D3-36EE0059078F}"/>
              </c:ext>
            </c:extLst>
          </c:dPt>
          <c:dPt>
            <c:idx val="20"/>
            <c:bubble3D val="0"/>
            <c:spPr>
              <a:solidFill>
                <a:schemeClr val="accent3">
                  <a:lumMod val="8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9-84DD-42D6-A2D3-36EE0059078F}"/>
              </c:ext>
            </c:extLst>
          </c:dPt>
          <c:dPt>
            <c:idx val="21"/>
            <c:bubble3D val="0"/>
            <c:spPr>
              <a:solidFill>
                <a:schemeClr val="accent4">
                  <a:lumMod val="8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B-84DD-42D6-A2D3-36EE0059078F}"/>
              </c:ext>
            </c:extLst>
          </c:dPt>
          <c:dPt>
            <c:idx val="22"/>
            <c:bubble3D val="0"/>
            <c:spPr>
              <a:solidFill>
                <a:schemeClr val="accent5">
                  <a:lumMod val="8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D-84DD-42D6-A2D3-36EE0059078F}"/>
              </c:ext>
            </c:extLst>
          </c:dPt>
          <c:dPt>
            <c:idx val="23"/>
            <c:bubble3D val="0"/>
            <c:spPr>
              <a:solidFill>
                <a:schemeClr val="accent6">
                  <a:lumMod val="8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F-84DD-42D6-A2D3-36EE0059078F}"/>
              </c:ext>
            </c:extLst>
          </c:dPt>
          <c:dPt>
            <c:idx val="24"/>
            <c:bubble3D val="0"/>
            <c:spPr>
              <a:solidFill>
                <a:schemeClr val="accent1">
                  <a:lumMod val="60000"/>
                  <a:lumOff val="4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31-84DD-42D6-A2D3-36EE0059078F}"/>
              </c:ext>
            </c:extLst>
          </c:dPt>
          <c:dPt>
            <c:idx val="25"/>
            <c:bubble3D val="0"/>
            <c:spPr>
              <a:solidFill>
                <a:schemeClr val="accent2">
                  <a:lumMod val="60000"/>
                  <a:lumOff val="4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33-84DD-42D6-A2D3-36EE0059078F}"/>
              </c:ext>
            </c:extLst>
          </c:dPt>
          <c:dPt>
            <c:idx val="26"/>
            <c:bubble3D val="0"/>
            <c:spPr>
              <a:solidFill>
                <a:schemeClr val="accent3">
                  <a:lumMod val="60000"/>
                  <a:lumOff val="4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35-84DD-42D6-A2D3-36EE0059078F}"/>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'UT wise suicide'!$A$4:$A$12</c:f>
              <c:strCache>
                <c:ptCount val="8"/>
                <c:pt idx="0">
                  <c:v>A &amp; N Islands</c:v>
                </c:pt>
                <c:pt idx="1">
                  <c:v>Chandigarh</c:v>
                </c:pt>
                <c:pt idx="2">
                  <c:v>D &amp; N Haveli</c:v>
                </c:pt>
                <c:pt idx="3">
                  <c:v>Daman &amp; Diu</c:v>
                </c:pt>
                <c:pt idx="4">
                  <c:v>Delhi (Ut)</c:v>
                </c:pt>
                <c:pt idx="5">
                  <c:v>Jammu &amp; Kashmir</c:v>
                </c:pt>
                <c:pt idx="6">
                  <c:v>Lakshadweep</c:v>
                </c:pt>
                <c:pt idx="7">
                  <c:v>Puducherry</c:v>
                </c:pt>
              </c:strCache>
            </c:strRef>
          </c:cat>
          <c:val>
            <c:numRef>
              <c:f>'UT wise suicide'!$B$4:$B$12</c:f>
              <c:numCache>
                <c:formatCode>General</c:formatCode>
                <c:ptCount val="8"/>
                <c:pt idx="0">
                  <c:v>8109</c:v>
                </c:pt>
                <c:pt idx="1">
                  <c:v>5164</c:v>
                </c:pt>
                <c:pt idx="2">
                  <c:v>3430</c:v>
                </c:pt>
                <c:pt idx="3">
                  <c:v>1391</c:v>
                </c:pt>
                <c:pt idx="4">
                  <c:v>84272</c:v>
                </c:pt>
                <c:pt idx="5">
                  <c:v>14821</c:v>
                </c:pt>
                <c:pt idx="6">
                  <c:v>50</c:v>
                </c:pt>
                <c:pt idx="7">
                  <c:v>32144</c:v>
                </c:pt>
              </c:numCache>
            </c:numRef>
          </c:val>
          <c:extLst>
            <c:ext xmlns:c16="http://schemas.microsoft.com/office/drawing/2014/chart" uri="{C3380CC4-5D6E-409C-BE32-E72D297353CC}">
              <c16:uniqueId val="{00000036-84DD-42D6-A2D3-36EE0059078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'Future prediction'!$B$1</c:f>
              <c:strCache>
                <c:ptCount val="1"/>
                <c:pt idx="0">
                  <c:v>Sum of Total</c:v>
                </c:pt>
              </c:strCache>
            </c:strRef>
          </c:tx>
          <c:spPr>
            <a:ln w="22225" cap="rnd">
              <a:solidFill>
                <a:schemeClr val="accent1"/>
              </a:solidFill>
            </a:ln>
            <a:effectLst>
              <a:glow rad="139700">
                <a:schemeClr val="accent1">
                  <a:satMod val="175000"/>
                  <a:alpha val="14000"/>
                </a:schemeClr>
              </a:glow>
            </a:effectLst>
          </c:spPr>
          <c:marker>
            <c:symbol val="none"/>
          </c:marker>
          <c:val>
            <c:numRef>
              <c:f>'Future prediction'!$B$2:$B$26</c:f>
              <c:numCache>
                <c:formatCode>General</c:formatCode>
                <c:ptCount val="25"/>
                <c:pt idx="0">
                  <c:v>542440</c:v>
                </c:pt>
                <c:pt idx="1">
                  <c:v>551980</c:v>
                </c:pt>
                <c:pt idx="2">
                  <c:v>554218</c:v>
                </c:pt>
                <c:pt idx="3">
                  <c:v>568349</c:v>
                </c:pt>
                <c:pt idx="4">
                  <c:v>569545</c:v>
                </c:pt>
                <c:pt idx="5">
                  <c:v>590543</c:v>
                </c:pt>
                <c:pt idx="6">
                  <c:v>613119</c:v>
                </c:pt>
                <c:pt idx="7">
                  <c:v>625014</c:v>
                </c:pt>
                <c:pt idx="8">
                  <c:v>635429</c:v>
                </c:pt>
                <c:pt idx="9">
                  <c:v>672926</c:v>
                </c:pt>
                <c:pt idx="10">
                  <c:v>677159</c:v>
                </c:pt>
                <c:pt idx="11">
                  <c:v>647288</c:v>
                </c:pt>
              </c:numCache>
            </c:numRef>
          </c:val>
          <c:smooth val="0"/>
          <c:extLst>
            <c:ext xmlns:c16="http://schemas.microsoft.com/office/drawing/2014/chart" uri="{C3380CC4-5D6E-409C-BE32-E72D297353CC}">
              <c16:uniqueId val="{00000000-C702-4E6F-A1CA-650AF2E30682}"/>
            </c:ext>
          </c:extLst>
        </c:ser>
        <c:ser>
          <c:idx val="1"/>
          <c:order val="1"/>
          <c:tx>
            <c:strRef>
              <c:f>'Future prediction'!$C$1</c:f>
              <c:strCache>
                <c:ptCount val="1"/>
                <c:pt idx="0">
                  <c:v>Forecast(Sum of Total)</c:v>
                </c:pt>
              </c:strCache>
            </c:strRef>
          </c:tx>
          <c:spPr>
            <a:ln w="22225" cap="rnd">
              <a:solidFill>
                <a:schemeClr val="accent2"/>
              </a:solidFill>
            </a:ln>
            <a:effectLst>
              <a:glow rad="139700">
                <a:schemeClr val="accent2">
                  <a:satMod val="175000"/>
                  <a:alpha val="14000"/>
                </a:schemeClr>
              </a:glow>
            </a:effectLst>
          </c:spPr>
          <c:marker>
            <c:symbol val="none"/>
          </c:marker>
          <c:cat>
            <c:numRef>
              <c:f>'Future prediction'!$A$2:$A$26</c:f>
              <c:numCache>
                <c:formatCode>General</c:formatCode>
                <c:ptCount val="2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pt idx="22">
                  <c:v>2023</c:v>
                </c:pt>
                <c:pt idx="23">
                  <c:v>2024</c:v>
                </c:pt>
                <c:pt idx="24">
                  <c:v>2025</c:v>
                </c:pt>
              </c:numCache>
            </c:numRef>
          </c:cat>
          <c:val>
            <c:numRef>
              <c:f>'Future prediction'!$C$2:$C$26</c:f>
              <c:numCache>
                <c:formatCode>General</c:formatCode>
                <c:ptCount val="25"/>
                <c:pt idx="11">
                  <c:v>647288</c:v>
                </c:pt>
                <c:pt idx="12">
                  <c:v>664284.24574605364</c:v>
                </c:pt>
                <c:pt idx="13">
                  <c:v>676961.03239098086</c:v>
                </c:pt>
                <c:pt idx="14">
                  <c:v>689637.81903590809</c:v>
                </c:pt>
                <c:pt idx="15">
                  <c:v>702314.60568083543</c:v>
                </c:pt>
                <c:pt idx="16">
                  <c:v>714991.39232576266</c:v>
                </c:pt>
                <c:pt idx="17">
                  <c:v>727668.17897068989</c:v>
                </c:pt>
                <c:pt idx="18">
                  <c:v>740344.96561561711</c:v>
                </c:pt>
                <c:pt idx="19">
                  <c:v>753021.75226054434</c:v>
                </c:pt>
                <c:pt idx="20">
                  <c:v>765698.53890547156</c:v>
                </c:pt>
                <c:pt idx="21">
                  <c:v>778375.32555039879</c:v>
                </c:pt>
                <c:pt idx="22">
                  <c:v>791052.11219532602</c:v>
                </c:pt>
                <c:pt idx="23">
                  <c:v>803728.89884025324</c:v>
                </c:pt>
                <c:pt idx="24">
                  <c:v>816405.68548518047</c:v>
                </c:pt>
              </c:numCache>
            </c:numRef>
          </c:val>
          <c:smooth val="0"/>
          <c:extLst>
            <c:ext xmlns:c16="http://schemas.microsoft.com/office/drawing/2014/chart" uri="{C3380CC4-5D6E-409C-BE32-E72D297353CC}">
              <c16:uniqueId val="{00000001-C702-4E6F-A1CA-650AF2E30682}"/>
            </c:ext>
          </c:extLst>
        </c:ser>
        <c:ser>
          <c:idx val="2"/>
          <c:order val="2"/>
          <c:tx>
            <c:strRef>
              <c:f>'Future prediction'!$D$1</c:f>
              <c:strCache>
                <c:ptCount val="1"/>
                <c:pt idx="0">
                  <c:v>Lower Confidence Bound(Sum of Total)</c:v>
                </c:pt>
              </c:strCache>
            </c:strRef>
          </c:tx>
          <c:spPr>
            <a:ln w="22225" cap="rnd">
              <a:solidFill>
                <a:schemeClr val="accent3"/>
              </a:solidFill>
            </a:ln>
            <a:effectLst>
              <a:glow rad="139700">
                <a:schemeClr val="accent3">
                  <a:satMod val="175000"/>
                  <a:alpha val="14000"/>
                </a:schemeClr>
              </a:glow>
            </a:effectLst>
          </c:spPr>
          <c:marker>
            <c:symbol val="none"/>
          </c:marker>
          <c:cat>
            <c:numRef>
              <c:f>'Future prediction'!$A$2:$A$26</c:f>
              <c:numCache>
                <c:formatCode>General</c:formatCode>
                <c:ptCount val="2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pt idx="22">
                  <c:v>2023</c:v>
                </c:pt>
                <c:pt idx="23">
                  <c:v>2024</c:v>
                </c:pt>
                <c:pt idx="24">
                  <c:v>2025</c:v>
                </c:pt>
              </c:numCache>
            </c:numRef>
          </c:cat>
          <c:val>
            <c:numRef>
              <c:f>'Future prediction'!$D$2:$D$26</c:f>
              <c:numCache>
                <c:formatCode>General</c:formatCode>
                <c:ptCount val="25"/>
                <c:pt idx="11" formatCode="0.00">
                  <c:v>647288</c:v>
                </c:pt>
                <c:pt idx="12" formatCode="0.00">
                  <c:v>633643.89073707536</c:v>
                </c:pt>
                <c:pt idx="13" formatCode="0.00">
                  <c:v>635718.14708989591</c:v>
                </c:pt>
                <c:pt idx="14" formatCode="0.00">
                  <c:v>639990.94064689067</c:v>
                </c:pt>
                <c:pt idx="15" formatCode="0.00">
                  <c:v>645478.48978446866</c:v>
                </c:pt>
                <c:pt idx="16" formatCode="0.00">
                  <c:v>651765.03646955977</c:v>
                </c:pt>
                <c:pt idx="17" formatCode="0.00">
                  <c:v>658628.34680514573</c:v>
                </c:pt>
                <c:pt idx="18" formatCode="0.00">
                  <c:v>665933.1050044091</c:v>
                </c:pt>
                <c:pt idx="19" formatCode="0.00">
                  <c:v>673589.6826976533</c:v>
                </c:pt>
                <c:pt idx="20" formatCode="0.00">
                  <c:v>681535.08882543084</c:v>
                </c:pt>
                <c:pt idx="21" formatCode="0.00">
                  <c:v>689723.05631672801</c:v>
                </c:pt>
                <c:pt idx="22" formatCode="0.00">
                  <c:v>698118.42032086174</c:v>
                </c:pt>
                <c:pt idx="23" formatCode="0.00">
                  <c:v>706693.71479624743</c:v>
                </c:pt>
                <c:pt idx="24" formatCode="0.00">
                  <c:v>715427.003135634</c:v>
                </c:pt>
              </c:numCache>
            </c:numRef>
          </c:val>
          <c:smooth val="0"/>
          <c:extLst>
            <c:ext xmlns:c16="http://schemas.microsoft.com/office/drawing/2014/chart" uri="{C3380CC4-5D6E-409C-BE32-E72D297353CC}">
              <c16:uniqueId val="{00000002-C702-4E6F-A1CA-650AF2E30682}"/>
            </c:ext>
          </c:extLst>
        </c:ser>
        <c:ser>
          <c:idx val="3"/>
          <c:order val="3"/>
          <c:tx>
            <c:strRef>
              <c:f>'Future prediction'!$E$1</c:f>
              <c:strCache>
                <c:ptCount val="1"/>
                <c:pt idx="0">
                  <c:v>Upper Confidence Bound(Sum of Total)</c:v>
                </c:pt>
              </c:strCache>
            </c:strRef>
          </c:tx>
          <c:spPr>
            <a:ln w="22225" cap="rnd">
              <a:solidFill>
                <a:schemeClr val="accent4"/>
              </a:solidFill>
            </a:ln>
            <a:effectLst>
              <a:glow rad="139700">
                <a:schemeClr val="accent4">
                  <a:satMod val="175000"/>
                  <a:alpha val="14000"/>
                </a:schemeClr>
              </a:glow>
            </a:effectLst>
          </c:spPr>
          <c:marker>
            <c:symbol val="none"/>
          </c:marker>
          <c:cat>
            <c:numRef>
              <c:f>'Future prediction'!$A$2:$A$26</c:f>
              <c:numCache>
                <c:formatCode>General</c:formatCode>
                <c:ptCount val="2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pt idx="22">
                  <c:v>2023</c:v>
                </c:pt>
                <c:pt idx="23">
                  <c:v>2024</c:v>
                </c:pt>
                <c:pt idx="24">
                  <c:v>2025</c:v>
                </c:pt>
              </c:numCache>
            </c:numRef>
          </c:cat>
          <c:val>
            <c:numRef>
              <c:f>'Future prediction'!$E$2:$E$26</c:f>
              <c:numCache>
                <c:formatCode>General</c:formatCode>
                <c:ptCount val="25"/>
                <c:pt idx="11" formatCode="0.00">
                  <c:v>647288</c:v>
                </c:pt>
                <c:pt idx="12" formatCode="0.00">
                  <c:v>694924.60075503192</c:v>
                </c:pt>
                <c:pt idx="13" formatCode="0.00">
                  <c:v>718203.91769206582</c:v>
                </c:pt>
                <c:pt idx="14" formatCode="0.00">
                  <c:v>739284.69742492551</c:v>
                </c:pt>
                <c:pt idx="15" formatCode="0.00">
                  <c:v>759150.7215772022</c:v>
                </c:pt>
                <c:pt idx="16" formatCode="0.00">
                  <c:v>778217.74818196555</c:v>
                </c:pt>
                <c:pt idx="17" formatCode="0.00">
                  <c:v>796708.01113623404</c:v>
                </c:pt>
                <c:pt idx="18" formatCode="0.00">
                  <c:v>814756.82622682513</c:v>
                </c:pt>
                <c:pt idx="19" formatCode="0.00">
                  <c:v>832453.82182343537</c:v>
                </c:pt>
                <c:pt idx="20" formatCode="0.00">
                  <c:v>849861.98898551229</c:v>
                </c:pt>
                <c:pt idx="21" formatCode="0.00">
                  <c:v>867027.59478406957</c:v>
                </c:pt>
                <c:pt idx="22" formatCode="0.00">
                  <c:v>883985.80406979029</c:v>
                </c:pt>
                <c:pt idx="23" formatCode="0.00">
                  <c:v>900764.08288425906</c:v>
                </c:pt>
                <c:pt idx="24" formatCode="0.00">
                  <c:v>917384.36783472693</c:v>
                </c:pt>
              </c:numCache>
            </c:numRef>
          </c:val>
          <c:smooth val="0"/>
          <c:extLst>
            <c:ext xmlns:c16="http://schemas.microsoft.com/office/drawing/2014/chart" uri="{C3380CC4-5D6E-409C-BE32-E72D297353CC}">
              <c16:uniqueId val="{00000003-C702-4E6F-A1CA-650AF2E30682}"/>
            </c:ext>
          </c:extLst>
        </c:ser>
        <c:dLbls>
          <c:showLegendKey val="0"/>
          <c:showVal val="0"/>
          <c:showCatName val="0"/>
          <c:showSerName val="0"/>
          <c:showPercent val="0"/>
          <c:showBubbleSize val="0"/>
        </c:dLbls>
        <c:smooth val="0"/>
        <c:axId val="1111399983"/>
        <c:axId val="1111395407"/>
      </c:lineChart>
      <c:catAx>
        <c:axId val="1111399983"/>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11395407"/>
        <c:crosses val="autoZero"/>
        <c:auto val="1"/>
        <c:lblAlgn val="ctr"/>
        <c:lblOffset val="100"/>
        <c:noMultiLvlLbl val="0"/>
      </c:catAx>
      <c:valAx>
        <c:axId val="1111395407"/>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11399983"/>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[Suicides in India 2001-2012 Updated.xlsx]Age wise suicide!PivotTable1</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Age Wise Suicides</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marker>
          <c:symbol val="none"/>
        </c:marker>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strRef>
              <c:f>'Age wise suicide'!$B$3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cat>
            <c:strRef>
              <c:f>'Age wise suicide'!$A$4:$A$9</c:f>
              <c:strCache>
                <c:ptCount val="5"/>
                <c:pt idx="0">
                  <c:v>0-14</c:v>
                </c:pt>
                <c:pt idx="1">
                  <c:v>15-29</c:v>
                </c:pt>
                <c:pt idx="2">
                  <c:v>30-44</c:v>
                </c:pt>
                <c:pt idx="3">
                  <c:v>45-59</c:v>
                </c:pt>
                <c:pt idx="4">
                  <c:v>60+</c:v>
                </c:pt>
              </c:strCache>
            </c:strRef>
          </c:cat>
          <c:val>
            <c:numRef>
              <c:f>'Age wise suicide'!$B$4:$B$9</c:f>
              <c:numCache>
                <c:formatCode>General</c:formatCode>
                <c:ptCount val="5"/>
                <c:pt idx="0">
                  <c:v>98410</c:v>
                </c:pt>
                <c:pt idx="1">
                  <c:v>1534037</c:v>
                </c:pt>
                <c:pt idx="2">
                  <c:v>1471599</c:v>
                </c:pt>
                <c:pt idx="3">
                  <c:v>885177</c:v>
                </c:pt>
                <c:pt idx="4">
                  <c:v>346925</c:v>
                </c:pt>
              </c:numCache>
            </c:numRef>
          </c:val>
          <c:smooth val="0"/>
          <c:extLst>
            <c:ext xmlns:c16="http://schemas.microsoft.com/office/drawing/2014/chart" uri="{C3380CC4-5D6E-409C-BE32-E72D297353CC}">
              <c16:uniqueId val="{00000000-66D1-4851-A41C-F60EC6C9E9FD}"/>
            </c:ext>
          </c:extLst>
        </c:ser>
        <c:dLbls>
          <c:showLegendKey val="0"/>
          <c:showVal val="0"/>
          <c:showCatName val="0"/>
          <c:showSerName val="0"/>
          <c:showPercent val="0"/>
          <c:showBubbleSize val="0"/>
        </c:dLbls>
        <c:axId val="996716255"/>
        <c:axId val="1031045663"/>
        <c:axId val="1030731343"/>
      </c:line3DChart>
      <c:catAx>
        <c:axId val="996716255"/>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31045663"/>
        <c:crosses val="autoZero"/>
        <c:auto val="1"/>
        <c:lblAlgn val="ctr"/>
        <c:lblOffset val="100"/>
        <c:noMultiLvlLbl val="0"/>
      </c:catAx>
      <c:valAx>
        <c:axId val="10310456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96716255"/>
        <c:crosses val="autoZero"/>
        <c:crossBetween val="between"/>
      </c:valAx>
      <c:serAx>
        <c:axId val="1030731343"/>
        <c:scaling>
          <c:orientation val="minMax"/>
        </c:scaling>
        <c:delete val="0"/>
        <c:axPos val="b"/>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31045663"/>
        <c:crosses val="autoZero"/>
      </c:ser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[Suicides in India 2001-2012 Updated.xlsx]causes of suicide!PivotTable2</c:name>
    <c:fmtId val="11"/>
  </c:pivotSource>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Top Causes of Suicide</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22225" cap="rnd" cmpd="sng" algn="ctr">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22225" cap="rnd" cmpd="sng" algn="ctr">
            <a:solidFill>
              <a:schemeClr val="accent5"/>
            </a:solidFill>
            <a:round/>
          </a:ln>
          <a:effectLst/>
        </c:spPr>
        <c:marker>
          <c:symbol val="none"/>
        </c:marker>
      </c:pivotFmt>
      <c:pivotFmt>
        <c:idx val="7"/>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22225" cap="rnd" cmpd="sng" algn="ctr">
            <a:solidFill>
              <a:schemeClr val="accent5"/>
            </a:solidFill>
            <a:round/>
          </a:ln>
          <a:effectLst/>
        </c:spPr>
        <c:marker>
          <c:symbol val="none"/>
        </c:marker>
      </c:pivotFmt>
    </c:pivotFmts>
    <c:plotArea>
      <c:layout/>
      <c:lineChart>
        <c:grouping val="standard"/>
        <c:varyColors val="0"/>
        <c:ser>
          <c:idx val="0"/>
          <c:order val="0"/>
          <c:tx>
            <c:strRef>
              <c:f>'causes of suicide'!$B$3</c:f>
              <c:strCache>
                <c:ptCount val="1"/>
                <c:pt idx="0">
                  <c:v>Total</c:v>
                </c:pt>
              </c:strCache>
            </c:strRef>
          </c:tx>
          <c:spPr>
            <a:ln w="22225" cap="rnd" cmpd="sng" algn="ctr">
              <a:solidFill>
                <a:schemeClr val="accent5"/>
              </a:solidFill>
              <a:round/>
            </a:ln>
            <a:effectLst/>
          </c:spPr>
          <c:marker>
            <c:symbol val="none"/>
          </c:marker>
          <c:cat>
            <c:strRef>
              <c:f>'causes of suicide'!$A$4:$A$73</c:f>
              <c:strCache>
                <c:ptCount val="69"/>
                <c:pt idx="0">
                  <c:v>Married</c:v>
                </c:pt>
                <c:pt idx="1">
                  <c:v>Others (Please Specify)</c:v>
                </c:pt>
                <c:pt idx="2">
                  <c:v>By Hanging</c:v>
                </c:pt>
                <c:pt idx="3">
                  <c:v>Primary</c:v>
                </c:pt>
                <c:pt idx="4">
                  <c:v>Middle</c:v>
                </c:pt>
                <c:pt idx="5">
                  <c:v>Family Problems</c:v>
                </c:pt>
                <c:pt idx="6">
                  <c:v>No Education</c:v>
                </c:pt>
                <c:pt idx="7">
                  <c:v>Never Married</c:v>
                </c:pt>
                <c:pt idx="8">
                  <c:v>House Wife</c:v>
                </c:pt>
                <c:pt idx="9">
                  <c:v>By Consuming Insecticides</c:v>
                </c:pt>
                <c:pt idx="10">
                  <c:v>Matriculate/Secondary</c:v>
                </c:pt>
                <c:pt idx="11">
                  <c:v>Causes Not known</c:v>
                </c:pt>
                <c:pt idx="12">
                  <c:v>By Consuming Other Poison</c:v>
                </c:pt>
                <c:pt idx="13">
                  <c:v>Other Causes (Please Specity)</c:v>
                </c:pt>
                <c:pt idx="14">
                  <c:v>Farming/Agriculture Activity</c:v>
                </c:pt>
                <c:pt idx="15">
                  <c:v>Other Prolonged Illness</c:v>
                </c:pt>
                <c:pt idx="16">
                  <c:v>By Other means (please specify)</c:v>
                </c:pt>
                <c:pt idx="17">
                  <c:v>By Fire/Self Immolation</c:v>
                </c:pt>
                <c:pt idx="18">
                  <c:v>Hr. Secondary/Intermediate/Pre-Universit</c:v>
                </c:pt>
                <c:pt idx="19">
                  <c:v>Service (Private)</c:v>
                </c:pt>
                <c:pt idx="20">
                  <c:v>Unemployed</c:v>
                </c:pt>
                <c:pt idx="21">
                  <c:v>By Drowning</c:v>
                </c:pt>
                <c:pt idx="22">
                  <c:v>Insanity/Mental Illness</c:v>
                </c:pt>
                <c:pt idx="23">
                  <c:v>Self-employed (Business activity)</c:v>
                </c:pt>
                <c:pt idx="24">
                  <c:v>Student</c:v>
                </c:pt>
                <c:pt idx="25">
                  <c:v>Widowed/Widower</c:v>
                </c:pt>
                <c:pt idx="26">
                  <c:v>By coming under running vehicles/trains</c:v>
                </c:pt>
                <c:pt idx="27">
                  <c:v>Love Affairs</c:v>
                </c:pt>
                <c:pt idx="28">
                  <c:v>Professional Activity</c:v>
                </c:pt>
                <c:pt idx="29">
                  <c:v>Seperated</c:v>
                </c:pt>
                <c:pt idx="30">
                  <c:v>Bankruptcy or Sudden change in Economic</c:v>
                </c:pt>
                <c:pt idx="31">
                  <c:v>Poverty</c:v>
                </c:pt>
                <c:pt idx="32">
                  <c:v>Dowry Dispute</c:v>
                </c:pt>
                <c:pt idx="33">
                  <c:v>Graduate</c:v>
                </c:pt>
                <c:pt idx="34">
                  <c:v>Public Sector Undertaking</c:v>
                </c:pt>
                <c:pt idx="35">
                  <c:v>Drug Abuse/Addiction</c:v>
                </c:pt>
                <c:pt idx="36">
                  <c:v>Unemployment</c:v>
                </c:pt>
                <c:pt idx="37">
                  <c:v>Failure in Examination</c:v>
                </c:pt>
                <c:pt idx="38">
                  <c:v>Service (Government)</c:v>
                </c:pt>
                <c:pt idx="39">
                  <c:v>Property Dispute</c:v>
                </c:pt>
                <c:pt idx="40">
                  <c:v>By Over Alcoholism</c:v>
                </c:pt>
                <c:pt idx="41">
                  <c:v>Divorcee</c:v>
                </c:pt>
                <c:pt idx="42">
                  <c:v>Suspected/Illicit Relation</c:v>
                </c:pt>
                <c:pt idx="43">
                  <c:v>Diploma</c:v>
                </c:pt>
                <c:pt idx="44">
                  <c:v>Fall in Social Reputation</c:v>
                </c:pt>
                <c:pt idx="45">
                  <c:v>Professional/Career Problem</c:v>
                </c:pt>
                <c:pt idx="46">
                  <c:v>Retired Person</c:v>
                </c:pt>
                <c:pt idx="47">
                  <c:v>Cancellation/Non-Settlement of Marriage</c:v>
                </c:pt>
                <c:pt idx="48">
                  <c:v>By touching electric wires</c:v>
                </c:pt>
                <c:pt idx="49">
                  <c:v>Death of Dear Person</c:v>
                </c:pt>
                <c:pt idx="50">
                  <c:v>By Overdose of sleeping pills</c:v>
                </c:pt>
                <c:pt idx="51">
                  <c:v>By Other means</c:v>
                </c:pt>
                <c:pt idx="52">
                  <c:v>Cancer</c:v>
                </c:pt>
                <c:pt idx="53">
                  <c:v>Illness (Aids/STD)</c:v>
                </c:pt>
                <c:pt idx="54">
                  <c:v>By Jumping from (Other sites)</c:v>
                </c:pt>
                <c:pt idx="55">
                  <c:v>By Jumping off Moving Vehicles/Trains</c:v>
                </c:pt>
                <c:pt idx="56">
                  <c:v>By Jumping from (Building)</c:v>
                </c:pt>
                <c:pt idx="57">
                  <c:v>Not having Children(Barrenness/Impotency</c:v>
                </c:pt>
                <c:pt idx="58">
                  <c:v>Post Graduate and Above</c:v>
                </c:pt>
                <c:pt idx="59">
                  <c:v>Paralysis</c:v>
                </c:pt>
                <c:pt idx="60">
                  <c:v>By Fire-Arms</c:v>
                </c:pt>
                <c:pt idx="61">
                  <c:v>By Self Infliction of injury</c:v>
                </c:pt>
                <c:pt idx="62">
                  <c:v>Divorce</c:v>
                </c:pt>
                <c:pt idx="63">
                  <c:v>Physical Abuse (Rape/Incest Etc.)</c:v>
                </c:pt>
                <c:pt idx="64">
                  <c:v>Bankruptcy or Sudden change in Economic Status</c:v>
                </c:pt>
                <c:pt idx="65">
                  <c:v>Illegitimate Pregnancy</c:v>
                </c:pt>
                <c:pt idx="66">
                  <c:v>Ideological Causes/Hero Worshipping</c:v>
                </c:pt>
                <c:pt idx="67">
                  <c:v>By Machine</c:v>
                </c:pt>
                <c:pt idx="68">
                  <c:v>Not having Children (Barrenness/Impotency</c:v>
                </c:pt>
              </c:strCache>
            </c:strRef>
          </c:cat>
          <c:val>
            <c:numRef>
              <c:f>'causes of suicide'!$B$4:$B$73</c:f>
              <c:numCache>
                <c:formatCode>General</c:formatCode>
                <c:ptCount val="69"/>
                <c:pt idx="0">
                  <c:v>1021774</c:v>
                </c:pt>
                <c:pt idx="1">
                  <c:v>469147</c:v>
                </c:pt>
                <c:pt idx="2">
                  <c:v>460955</c:v>
                </c:pt>
                <c:pt idx="3">
                  <c:v>362827</c:v>
                </c:pt>
                <c:pt idx="4">
                  <c:v>342971</c:v>
                </c:pt>
                <c:pt idx="5">
                  <c:v>341952</c:v>
                </c:pt>
                <c:pt idx="6">
                  <c:v>321757</c:v>
                </c:pt>
                <c:pt idx="7">
                  <c:v>318301</c:v>
                </c:pt>
                <c:pt idx="8">
                  <c:v>285243</c:v>
                </c:pt>
                <c:pt idx="9">
                  <c:v>275501</c:v>
                </c:pt>
                <c:pt idx="10">
                  <c:v>256566</c:v>
                </c:pt>
                <c:pt idx="11">
                  <c:v>237069</c:v>
                </c:pt>
                <c:pt idx="12">
                  <c:v>231178</c:v>
                </c:pt>
                <c:pt idx="13">
                  <c:v>216050</c:v>
                </c:pt>
                <c:pt idx="14">
                  <c:v>197923</c:v>
                </c:pt>
                <c:pt idx="15">
                  <c:v>194565</c:v>
                </c:pt>
                <c:pt idx="16">
                  <c:v>135132</c:v>
                </c:pt>
                <c:pt idx="17">
                  <c:v>128006</c:v>
                </c:pt>
                <c:pt idx="18">
                  <c:v>118908</c:v>
                </c:pt>
                <c:pt idx="19">
                  <c:v>115472</c:v>
                </c:pt>
                <c:pt idx="20">
                  <c:v>114374</c:v>
                </c:pt>
                <c:pt idx="21">
                  <c:v>96711</c:v>
                </c:pt>
                <c:pt idx="22">
                  <c:v>94229</c:v>
                </c:pt>
                <c:pt idx="23">
                  <c:v>78112</c:v>
                </c:pt>
                <c:pt idx="24">
                  <c:v>74323</c:v>
                </c:pt>
                <c:pt idx="25">
                  <c:v>62113</c:v>
                </c:pt>
                <c:pt idx="26">
                  <c:v>45299</c:v>
                </c:pt>
                <c:pt idx="27">
                  <c:v>45039</c:v>
                </c:pt>
                <c:pt idx="28">
                  <c:v>39204</c:v>
                </c:pt>
                <c:pt idx="29">
                  <c:v>38471</c:v>
                </c:pt>
                <c:pt idx="30">
                  <c:v>32755</c:v>
                </c:pt>
                <c:pt idx="31">
                  <c:v>32684</c:v>
                </c:pt>
                <c:pt idx="32">
                  <c:v>31970</c:v>
                </c:pt>
                <c:pt idx="33">
                  <c:v>31274</c:v>
                </c:pt>
                <c:pt idx="34">
                  <c:v>30786</c:v>
                </c:pt>
                <c:pt idx="35">
                  <c:v>30046</c:v>
                </c:pt>
                <c:pt idx="36">
                  <c:v>27365</c:v>
                </c:pt>
                <c:pt idx="37">
                  <c:v>27005</c:v>
                </c:pt>
                <c:pt idx="38">
                  <c:v>23325</c:v>
                </c:pt>
                <c:pt idx="39">
                  <c:v>18652</c:v>
                </c:pt>
                <c:pt idx="40">
                  <c:v>15973</c:v>
                </c:pt>
                <c:pt idx="41">
                  <c:v>15272</c:v>
                </c:pt>
                <c:pt idx="42">
                  <c:v>14911</c:v>
                </c:pt>
                <c:pt idx="43">
                  <c:v>14153</c:v>
                </c:pt>
                <c:pt idx="44">
                  <c:v>13464</c:v>
                </c:pt>
                <c:pt idx="45">
                  <c:v>12554</c:v>
                </c:pt>
                <c:pt idx="46">
                  <c:v>11334</c:v>
                </c:pt>
                <c:pt idx="47">
                  <c:v>11296</c:v>
                </c:pt>
                <c:pt idx="48">
                  <c:v>10816</c:v>
                </c:pt>
                <c:pt idx="49">
                  <c:v>10321</c:v>
                </c:pt>
                <c:pt idx="50">
                  <c:v>9960</c:v>
                </c:pt>
                <c:pt idx="51">
                  <c:v>9238</c:v>
                </c:pt>
                <c:pt idx="52">
                  <c:v>9058</c:v>
                </c:pt>
                <c:pt idx="53">
                  <c:v>8723</c:v>
                </c:pt>
                <c:pt idx="54">
                  <c:v>8127</c:v>
                </c:pt>
                <c:pt idx="55">
                  <c:v>8116</c:v>
                </c:pt>
                <c:pt idx="56">
                  <c:v>7871</c:v>
                </c:pt>
                <c:pt idx="57">
                  <c:v>7822</c:v>
                </c:pt>
                <c:pt idx="58">
                  <c:v>7475</c:v>
                </c:pt>
                <c:pt idx="59">
                  <c:v>7286</c:v>
                </c:pt>
                <c:pt idx="60">
                  <c:v>6294</c:v>
                </c:pt>
                <c:pt idx="61">
                  <c:v>5093</c:v>
                </c:pt>
                <c:pt idx="62">
                  <c:v>4133</c:v>
                </c:pt>
                <c:pt idx="63">
                  <c:v>3992</c:v>
                </c:pt>
                <c:pt idx="64">
                  <c:v>2655</c:v>
                </c:pt>
                <c:pt idx="65">
                  <c:v>2494</c:v>
                </c:pt>
                <c:pt idx="66">
                  <c:v>2118</c:v>
                </c:pt>
                <c:pt idx="67">
                  <c:v>1661</c:v>
                </c:pt>
                <c:pt idx="68">
                  <c:v>766</c:v>
                </c:pt>
              </c:numCache>
            </c:numRef>
          </c:val>
          <c:smooth val="0"/>
          <c:extLst>
            <c:ext xmlns:c16="http://schemas.microsoft.com/office/drawing/2014/chart" uri="{C3380CC4-5D6E-409C-BE32-E72D297353CC}">
              <c16:uniqueId val="{00000000-95DA-4756-9BFB-3B25F0D3AC73}"/>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572694639"/>
        <c:axId val="1572701295"/>
      </c:lineChart>
      <c:catAx>
        <c:axId val="1572694639"/>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572701295"/>
        <c:crosses val="autoZero"/>
        <c:auto val="1"/>
        <c:lblAlgn val="ctr"/>
        <c:lblOffset val="100"/>
        <c:noMultiLvlLbl val="0"/>
      </c:catAx>
      <c:valAx>
        <c:axId val="157270129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572694639"/>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[Suicides in India 2001-2012 Updated.xlsx]Year wise suicide!PivotTable3</c:name>
    <c:fmtId val="19"/>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Years having Maximum number of Suicides</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a:sp3d/>
        </c:spPr>
      </c:pivotFmt>
      <c:pivotFmt>
        <c:idx val="5"/>
        <c:spPr>
          <a:solidFill>
            <a:schemeClr val="accent1"/>
          </a:solidFill>
          <a:ln>
            <a:noFill/>
          </a:ln>
          <a:effectLst>
            <a:outerShdw blurRad="254000" sx="102000" sy="102000" algn="ctr" rotWithShape="0">
              <a:prstClr val="black">
                <a:alpha val="20000"/>
              </a:prstClr>
            </a:outerShdw>
          </a:effectLst>
          <a:sp3d/>
        </c:spPr>
      </c:pivotFmt>
      <c:pivotFmt>
        <c:idx val="6"/>
        <c:spPr>
          <a:solidFill>
            <a:schemeClr val="accent1"/>
          </a:solidFill>
          <a:ln>
            <a:noFill/>
          </a:ln>
          <a:effectLst>
            <a:outerShdw blurRad="254000" sx="102000" sy="102000" algn="ctr" rotWithShape="0">
              <a:prstClr val="black">
                <a:alpha val="20000"/>
              </a:prstClr>
            </a:outerShdw>
          </a:effectLst>
          <a:sp3d/>
        </c:spPr>
      </c:pivotFmt>
      <c:pivotFmt>
        <c:idx val="7"/>
        <c:spPr>
          <a:solidFill>
            <a:schemeClr val="accent1"/>
          </a:solidFill>
          <a:ln>
            <a:noFill/>
          </a:ln>
          <a:effectLst>
            <a:outerShdw blurRad="254000" sx="102000" sy="102000" algn="ctr" rotWithShape="0">
              <a:prstClr val="black">
                <a:alpha val="20000"/>
              </a:prstClr>
            </a:outerShdw>
          </a:effectLst>
          <a:sp3d/>
        </c:spPr>
      </c:pivotFmt>
      <c:pivotFmt>
        <c:idx val="8"/>
        <c:spPr>
          <a:solidFill>
            <a:schemeClr val="accent1"/>
          </a:solidFill>
          <a:ln>
            <a:noFill/>
          </a:ln>
          <a:effectLst>
            <a:outerShdw blurRad="254000" sx="102000" sy="102000" algn="ctr" rotWithShape="0">
              <a:prstClr val="black">
                <a:alpha val="20000"/>
              </a:prstClr>
            </a:outerShdw>
          </a:effectLst>
          <a:sp3d/>
        </c:spPr>
      </c:pivotFmt>
      <c:pivotFmt>
        <c:idx val="9"/>
        <c:spPr>
          <a:solidFill>
            <a:schemeClr val="accent1"/>
          </a:solidFill>
          <a:ln>
            <a:noFill/>
          </a:ln>
          <a:effectLst>
            <a:outerShdw blurRad="254000" sx="102000" sy="102000" algn="ctr" rotWithShape="0">
              <a:prstClr val="black">
                <a:alpha val="20000"/>
              </a:prstClr>
            </a:outerShdw>
          </a:effectLst>
          <a:sp3d/>
        </c:spPr>
      </c:pivotFmt>
      <c:pivotFmt>
        <c:idx val="10"/>
        <c:spPr>
          <a:solidFill>
            <a:schemeClr val="accent1"/>
          </a:solidFill>
          <a:ln>
            <a:noFill/>
          </a:ln>
          <a:effectLst>
            <a:outerShdw blurRad="254000" sx="102000" sy="102000" algn="ctr" rotWithShape="0">
              <a:prstClr val="black">
                <a:alpha val="20000"/>
              </a:prstClr>
            </a:outerShdw>
          </a:effectLst>
          <a:sp3d/>
        </c:spPr>
      </c:pivotFmt>
      <c:pivotFmt>
        <c:idx val="11"/>
        <c:spPr>
          <a:solidFill>
            <a:schemeClr val="accent1"/>
          </a:solidFill>
          <a:ln>
            <a:noFill/>
          </a:ln>
          <a:effectLst>
            <a:outerShdw blurRad="254000" sx="102000" sy="102000" algn="ctr" rotWithShape="0">
              <a:prstClr val="black">
                <a:alpha val="20000"/>
              </a:prstClr>
            </a:outerShdw>
          </a:effectLst>
          <a:sp3d/>
        </c:spPr>
      </c:pivotFmt>
      <c:pivotFmt>
        <c:idx val="12"/>
        <c:spPr>
          <a:solidFill>
            <a:schemeClr val="accent1"/>
          </a:solidFill>
          <a:ln>
            <a:noFill/>
          </a:ln>
          <a:effectLst>
            <a:outerShdw blurRad="254000" sx="102000" sy="102000" algn="ctr" rotWithShape="0">
              <a:prstClr val="black">
                <a:alpha val="20000"/>
              </a:prstClr>
            </a:outerShdw>
          </a:effectLst>
          <a:sp3d/>
        </c:spPr>
      </c:pivotFmt>
      <c:pivotFmt>
        <c:idx val="13"/>
        <c:spPr>
          <a:solidFill>
            <a:schemeClr val="accent1"/>
          </a:solidFill>
          <a:ln>
            <a:noFill/>
          </a:ln>
          <a:effectLst>
            <a:outerShdw blurRad="254000" sx="102000" sy="102000" algn="ctr" rotWithShape="0">
              <a:prstClr val="black">
                <a:alpha val="20000"/>
              </a:prstClr>
            </a:outerShdw>
          </a:effectLst>
          <a:sp3d/>
        </c:spPr>
      </c:pivotFmt>
      <c:pivotFmt>
        <c:idx val="14"/>
        <c:spPr>
          <a:solidFill>
            <a:schemeClr val="accent1"/>
          </a:solidFill>
          <a:ln>
            <a:noFill/>
          </a:ln>
          <a:effectLst>
            <a:outerShdw blurRad="254000" sx="102000" sy="102000" algn="ctr" rotWithShape="0">
              <a:prstClr val="black">
                <a:alpha val="20000"/>
              </a:prstClr>
            </a:outerShdw>
          </a:effectLst>
          <a:sp3d/>
        </c:spPr>
      </c:pivotFmt>
      <c:pivotFmt>
        <c:idx val="15"/>
        <c:spPr>
          <a:solidFill>
            <a:schemeClr val="accent1"/>
          </a:solidFill>
          <a:ln>
            <a:noFill/>
          </a:ln>
          <a:effectLst>
            <a:outerShdw blurRad="254000" sx="102000" sy="102000" algn="ctr" rotWithShape="0">
              <a:prstClr val="black">
                <a:alpha val="20000"/>
              </a:prstClr>
            </a:outerShdw>
          </a:effectLst>
          <a:sp3d/>
        </c:spPr>
      </c:pivotFmt>
      <c:pivotFmt>
        <c:idx val="16"/>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254000" sx="102000" sy="102000" algn="ctr" rotWithShape="0">
              <a:prstClr val="black">
                <a:alpha val="20000"/>
              </a:prstClr>
            </a:outerShdw>
          </a:effectLst>
          <a:sp3d/>
        </c:spPr>
      </c:pivotFmt>
      <c:pivotFmt>
        <c:idx val="18"/>
        <c:spPr>
          <a:solidFill>
            <a:schemeClr val="accent1"/>
          </a:solidFill>
          <a:ln>
            <a:noFill/>
          </a:ln>
          <a:effectLst>
            <a:outerShdw blurRad="254000" sx="102000" sy="102000" algn="ctr" rotWithShape="0">
              <a:prstClr val="black">
                <a:alpha val="20000"/>
              </a:prstClr>
            </a:outerShdw>
          </a:effectLst>
          <a:sp3d/>
        </c:spPr>
      </c:pivotFmt>
      <c:pivotFmt>
        <c:idx val="19"/>
        <c:spPr>
          <a:solidFill>
            <a:schemeClr val="accent1"/>
          </a:solidFill>
          <a:ln>
            <a:noFill/>
          </a:ln>
          <a:effectLst>
            <a:outerShdw blurRad="254000" sx="102000" sy="102000" algn="ctr" rotWithShape="0">
              <a:prstClr val="black">
                <a:alpha val="20000"/>
              </a:prstClr>
            </a:outerShdw>
          </a:effectLst>
          <a:sp3d/>
        </c:spPr>
      </c:pivotFmt>
      <c:pivotFmt>
        <c:idx val="20"/>
        <c:spPr>
          <a:solidFill>
            <a:schemeClr val="accent1"/>
          </a:solidFill>
          <a:ln>
            <a:noFill/>
          </a:ln>
          <a:effectLst>
            <a:outerShdw blurRad="254000" sx="102000" sy="102000" algn="ctr" rotWithShape="0">
              <a:prstClr val="black">
                <a:alpha val="20000"/>
              </a:prstClr>
            </a:outerShdw>
          </a:effectLst>
          <a:sp3d/>
        </c:spPr>
      </c:pivotFmt>
      <c:pivotFmt>
        <c:idx val="21"/>
        <c:spPr>
          <a:solidFill>
            <a:schemeClr val="accent1"/>
          </a:solidFill>
          <a:ln>
            <a:noFill/>
          </a:ln>
          <a:effectLst>
            <a:outerShdw blurRad="254000" sx="102000" sy="102000" algn="ctr" rotWithShape="0">
              <a:prstClr val="black">
                <a:alpha val="20000"/>
              </a:prstClr>
            </a:outerShdw>
          </a:effectLst>
          <a:sp3d/>
        </c:spPr>
      </c:pivotFmt>
      <c:pivotFmt>
        <c:idx val="22"/>
        <c:spPr>
          <a:solidFill>
            <a:schemeClr val="accent1"/>
          </a:solidFill>
          <a:ln>
            <a:noFill/>
          </a:ln>
          <a:effectLst>
            <a:outerShdw blurRad="254000" sx="102000" sy="102000" algn="ctr" rotWithShape="0">
              <a:prstClr val="black">
                <a:alpha val="20000"/>
              </a:prstClr>
            </a:outerShdw>
          </a:effectLst>
          <a:sp3d/>
        </c:spPr>
      </c:pivotFmt>
      <c:pivotFmt>
        <c:idx val="23"/>
        <c:spPr>
          <a:solidFill>
            <a:schemeClr val="accent1"/>
          </a:solidFill>
          <a:ln>
            <a:noFill/>
          </a:ln>
          <a:effectLst>
            <a:outerShdw blurRad="254000" sx="102000" sy="102000" algn="ctr" rotWithShape="0">
              <a:prstClr val="black">
                <a:alpha val="20000"/>
              </a:prstClr>
            </a:outerShdw>
          </a:effectLst>
          <a:sp3d/>
        </c:spPr>
      </c:pivotFmt>
      <c:pivotFmt>
        <c:idx val="24"/>
        <c:spPr>
          <a:solidFill>
            <a:schemeClr val="accent1"/>
          </a:solidFill>
          <a:ln>
            <a:noFill/>
          </a:ln>
          <a:effectLst>
            <a:outerShdw blurRad="254000" sx="102000" sy="102000" algn="ctr" rotWithShape="0">
              <a:prstClr val="black">
                <a:alpha val="20000"/>
              </a:prstClr>
            </a:outerShdw>
          </a:effectLst>
          <a:sp3d/>
        </c:spPr>
      </c:pivotFmt>
      <c:pivotFmt>
        <c:idx val="25"/>
        <c:spPr>
          <a:solidFill>
            <a:schemeClr val="accent1"/>
          </a:solidFill>
          <a:ln>
            <a:noFill/>
          </a:ln>
          <a:effectLst>
            <a:outerShdw blurRad="254000" sx="102000" sy="102000" algn="ctr" rotWithShape="0">
              <a:prstClr val="black">
                <a:alpha val="20000"/>
              </a:prstClr>
            </a:outerShdw>
          </a:effectLst>
          <a:sp3d/>
        </c:spPr>
      </c:pivotFmt>
      <c:pivotFmt>
        <c:idx val="26"/>
        <c:spPr>
          <a:solidFill>
            <a:schemeClr val="accent1"/>
          </a:solidFill>
          <a:ln>
            <a:noFill/>
          </a:ln>
          <a:effectLst>
            <a:outerShdw blurRad="254000" sx="102000" sy="102000" algn="ctr" rotWithShape="0">
              <a:prstClr val="black">
                <a:alpha val="20000"/>
              </a:prstClr>
            </a:outerShdw>
          </a:effectLst>
          <a:sp3d/>
        </c:spPr>
      </c:pivotFmt>
      <c:pivotFmt>
        <c:idx val="27"/>
        <c:spPr>
          <a:solidFill>
            <a:schemeClr val="accent1"/>
          </a:solidFill>
          <a:ln>
            <a:noFill/>
          </a:ln>
          <a:effectLst>
            <a:outerShdw blurRad="254000" sx="102000" sy="102000" algn="ctr" rotWithShape="0">
              <a:prstClr val="black">
                <a:alpha val="20000"/>
              </a:prstClr>
            </a:outerShdw>
          </a:effectLst>
          <a:sp3d/>
        </c:spPr>
      </c:pivotFmt>
      <c:pivotFmt>
        <c:idx val="28"/>
        <c:spPr>
          <a:solidFill>
            <a:schemeClr val="accent1"/>
          </a:solidFill>
          <a:ln>
            <a:noFill/>
          </a:ln>
          <a:effectLst>
            <a:outerShdw blurRad="254000" sx="102000" sy="102000" algn="ctr" rotWithShape="0">
              <a:prstClr val="black">
                <a:alpha val="20000"/>
              </a:prstClr>
            </a:outerShdw>
          </a:effectLst>
          <a:sp3d/>
        </c:spPr>
      </c:pivotFmt>
      <c:pivotFmt>
        <c:idx val="29"/>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outerShdw blurRad="254000" sx="102000" sy="102000" algn="ctr" rotWithShape="0">
              <a:prstClr val="black">
                <a:alpha val="20000"/>
              </a:prstClr>
            </a:outerShdw>
          </a:effectLst>
          <a:sp3d/>
        </c:spPr>
      </c:pivotFmt>
      <c:pivotFmt>
        <c:idx val="31"/>
        <c:spPr>
          <a:solidFill>
            <a:schemeClr val="accent1"/>
          </a:solidFill>
          <a:ln>
            <a:noFill/>
          </a:ln>
          <a:effectLst>
            <a:outerShdw blurRad="254000" sx="102000" sy="102000" algn="ctr" rotWithShape="0">
              <a:prstClr val="black">
                <a:alpha val="20000"/>
              </a:prstClr>
            </a:outerShdw>
          </a:effectLst>
          <a:sp3d/>
        </c:spPr>
      </c:pivotFmt>
      <c:pivotFmt>
        <c:idx val="32"/>
        <c:spPr>
          <a:solidFill>
            <a:schemeClr val="accent1"/>
          </a:solidFill>
          <a:ln>
            <a:noFill/>
          </a:ln>
          <a:effectLst>
            <a:outerShdw blurRad="254000" sx="102000" sy="102000" algn="ctr" rotWithShape="0">
              <a:prstClr val="black">
                <a:alpha val="20000"/>
              </a:prstClr>
            </a:outerShdw>
          </a:effectLst>
          <a:sp3d/>
        </c:spPr>
      </c:pivotFmt>
      <c:pivotFmt>
        <c:idx val="33"/>
        <c:spPr>
          <a:solidFill>
            <a:schemeClr val="accent1"/>
          </a:solidFill>
          <a:ln>
            <a:noFill/>
          </a:ln>
          <a:effectLst>
            <a:outerShdw blurRad="254000" sx="102000" sy="102000" algn="ctr" rotWithShape="0">
              <a:prstClr val="black">
                <a:alpha val="20000"/>
              </a:prstClr>
            </a:outerShdw>
          </a:effectLst>
          <a:sp3d/>
        </c:spPr>
      </c:pivotFmt>
      <c:pivotFmt>
        <c:idx val="34"/>
        <c:spPr>
          <a:solidFill>
            <a:schemeClr val="accent1"/>
          </a:solidFill>
          <a:ln>
            <a:noFill/>
          </a:ln>
          <a:effectLst>
            <a:outerShdw blurRad="254000" sx="102000" sy="102000" algn="ctr" rotWithShape="0">
              <a:prstClr val="black">
                <a:alpha val="20000"/>
              </a:prstClr>
            </a:outerShdw>
          </a:effectLst>
          <a:sp3d/>
        </c:spPr>
      </c:pivotFmt>
      <c:pivotFmt>
        <c:idx val="35"/>
        <c:spPr>
          <a:solidFill>
            <a:schemeClr val="accent1"/>
          </a:solidFill>
          <a:ln>
            <a:noFill/>
          </a:ln>
          <a:effectLst>
            <a:outerShdw blurRad="254000" sx="102000" sy="102000" algn="ctr" rotWithShape="0">
              <a:prstClr val="black">
                <a:alpha val="20000"/>
              </a:prstClr>
            </a:outerShdw>
          </a:effectLst>
          <a:sp3d/>
        </c:spPr>
      </c:pivotFmt>
      <c:pivotFmt>
        <c:idx val="36"/>
        <c:spPr>
          <a:solidFill>
            <a:schemeClr val="accent1"/>
          </a:solidFill>
          <a:ln>
            <a:noFill/>
          </a:ln>
          <a:effectLst>
            <a:outerShdw blurRad="254000" sx="102000" sy="102000" algn="ctr" rotWithShape="0">
              <a:prstClr val="black">
                <a:alpha val="20000"/>
              </a:prstClr>
            </a:outerShdw>
          </a:effectLst>
          <a:sp3d/>
        </c:spPr>
      </c:pivotFmt>
      <c:pivotFmt>
        <c:idx val="37"/>
        <c:spPr>
          <a:solidFill>
            <a:schemeClr val="accent1"/>
          </a:solidFill>
          <a:ln>
            <a:noFill/>
          </a:ln>
          <a:effectLst>
            <a:outerShdw blurRad="254000" sx="102000" sy="102000" algn="ctr" rotWithShape="0">
              <a:prstClr val="black">
                <a:alpha val="20000"/>
              </a:prstClr>
            </a:outerShdw>
          </a:effectLst>
          <a:sp3d/>
        </c:spPr>
      </c:pivotFmt>
      <c:pivotFmt>
        <c:idx val="38"/>
        <c:spPr>
          <a:solidFill>
            <a:schemeClr val="accent1"/>
          </a:solidFill>
          <a:ln>
            <a:noFill/>
          </a:ln>
          <a:effectLst>
            <a:outerShdw blurRad="254000" sx="102000" sy="102000" algn="ctr" rotWithShape="0">
              <a:prstClr val="black">
                <a:alpha val="20000"/>
              </a:prstClr>
            </a:outerShdw>
          </a:effectLst>
          <a:sp3d/>
        </c:spPr>
      </c:pivotFmt>
      <c:pivotFmt>
        <c:idx val="39"/>
        <c:spPr>
          <a:solidFill>
            <a:schemeClr val="accent1"/>
          </a:solidFill>
          <a:ln>
            <a:noFill/>
          </a:ln>
          <a:effectLst>
            <a:outerShdw blurRad="254000" sx="102000" sy="102000" algn="ctr" rotWithShape="0">
              <a:prstClr val="black">
                <a:alpha val="20000"/>
              </a:prstClr>
            </a:outerShdw>
          </a:effectLst>
          <a:sp3d/>
        </c:spPr>
      </c:pivotFmt>
      <c:pivotFmt>
        <c:idx val="40"/>
        <c:spPr>
          <a:solidFill>
            <a:schemeClr val="accent1"/>
          </a:solidFill>
          <a:ln>
            <a:noFill/>
          </a:ln>
          <a:effectLst>
            <a:outerShdw blurRad="254000" sx="102000" sy="102000" algn="ctr" rotWithShape="0">
              <a:prstClr val="black">
                <a:alpha val="20000"/>
              </a:prstClr>
            </a:outerShdw>
          </a:effectLst>
          <a:sp3d/>
        </c:spPr>
      </c:pivotFmt>
      <c:pivotFmt>
        <c:idx val="41"/>
        <c:spPr>
          <a:solidFill>
            <a:schemeClr val="accent1"/>
          </a:solidFill>
          <a:ln>
            <a:noFill/>
          </a:ln>
          <a:effectLst>
            <a:outerShdw blurRad="254000" sx="102000" sy="102000" algn="ctr" rotWithShape="0">
              <a:prstClr val="black">
                <a:alpha val="20000"/>
              </a:prstClr>
            </a:outerShdw>
          </a:effectLst>
          <a:sp3d/>
        </c:spPr>
      </c:pivotFmt>
      <c:pivotFmt>
        <c:idx val="42"/>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a:outerShdw blurRad="254000" sx="102000" sy="102000" algn="ctr" rotWithShape="0">
              <a:prstClr val="black">
                <a:alpha val="20000"/>
              </a:prstClr>
            </a:outerShdw>
          </a:effectLst>
          <a:sp3d/>
        </c:spPr>
      </c:pivotFmt>
      <c:pivotFmt>
        <c:idx val="44"/>
        <c:spPr>
          <a:solidFill>
            <a:schemeClr val="accent1"/>
          </a:solidFill>
          <a:ln>
            <a:noFill/>
          </a:ln>
          <a:effectLst>
            <a:outerShdw blurRad="254000" sx="102000" sy="102000" algn="ctr" rotWithShape="0">
              <a:prstClr val="black">
                <a:alpha val="20000"/>
              </a:prstClr>
            </a:outerShdw>
          </a:effectLst>
          <a:sp3d/>
        </c:spPr>
      </c:pivotFmt>
      <c:pivotFmt>
        <c:idx val="45"/>
        <c:spPr>
          <a:solidFill>
            <a:schemeClr val="accent1"/>
          </a:solidFill>
          <a:ln>
            <a:noFill/>
          </a:ln>
          <a:effectLst>
            <a:outerShdw blurRad="254000" sx="102000" sy="102000" algn="ctr" rotWithShape="0">
              <a:prstClr val="black">
                <a:alpha val="20000"/>
              </a:prstClr>
            </a:outerShdw>
          </a:effectLst>
          <a:sp3d/>
        </c:spPr>
      </c:pivotFmt>
      <c:pivotFmt>
        <c:idx val="46"/>
        <c:spPr>
          <a:solidFill>
            <a:schemeClr val="accent1"/>
          </a:solidFill>
          <a:ln>
            <a:noFill/>
          </a:ln>
          <a:effectLst>
            <a:outerShdw blurRad="254000" sx="102000" sy="102000" algn="ctr" rotWithShape="0">
              <a:prstClr val="black">
                <a:alpha val="20000"/>
              </a:prstClr>
            </a:outerShdw>
          </a:effectLst>
          <a:sp3d/>
        </c:spPr>
      </c:pivotFmt>
      <c:pivotFmt>
        <c:idx val="47"/>
        <c:spPr>
          <a:solidFill>
            <a:schemeClr val="accent1"/>
          </a:solidFill>
          <a:ln>
            <a:noFill/>
          </a:ln>
          <a:effectLst>
            <a:outerShdw blurRad="254000" sx="102000" sy="102000" algn="ctr" rotWithShape="0">
              <a:prstClr val="black">
                <a:alpha val="20000"/>
              </a:prstClr>
            </a:outerShdw>
          </a:effectLst>
          <a:sp3d/>
        </c:spPr>
      </c:pivotFmt>
      <c:pivotFmt>
        <c:idx val="48"/>
        <c:spPr>
          <a:solidFill>
            <a:schemeClr val="accent1"/>
          </a:solidFill>
          <a:ln>
            <a:noFill/>
          </a:ln>
          <a:effectLst>
            <a:outerShdw blurRad="254000" sx="102000" sy="102000" algn="ctr" rotWithShape="0">
              <a:prstClr val="black">
                <a:alpha val="20000"/>
              </a:prstClr>
            </a:outerShdw>
          </a:effectLst>
          <a:sp3d/>
        </c:spPr>
      </c:pivotFmt>
      <c:pivotFmt>
        <c:idx val="49"/>
        <c:spPr>
          <a:solidFill>
            <a:schemeClr val="accent1"/>
          </a:solidFill>
          <a:ln>
            <a:noFill/>
          </a:ln>
          <a:effectLst>
            <a:outerShdw blurRad="254000" sx="102000" sy="102000" algn="ctr" rotWithShape="0">
              <a:prstClr val="black">
                <a:alpha val="20000"/>
              </a:prstClr>
            </a:outerShdw>
          </a:effectLst>
          <a:sp3d/>
        </c:spPr>
      </c:pivotFmt>
      <c:pivotFmt>
        <c:idx val="50"/>
        <c:spPr>
          <a:solidFill>
            <a:schemeClr val="accent1"/>
          </a:solidFill>
          <a:ln>
            <a:noFill/>
          </a:ln>
          <a:effectLst>
            <a:outerShdw blurRad="254000" sx="102000" sy="102000" algn="ctr" rotWithShape="0">
              <a:prstClr val="black">
                <a:alpha val="20000"/>
              </a:prstClr>
            </a:outerShdw>
          </a:effectLst>
          <a:sp3d/>
        </c:spPr>
      </c:pivotFmt>
      <c:pivotFmt>
        <c:idx val="51"/>
        <c:spPr>
          <a:solidFill>
            <a:schemeClr val="accent1"/>
          </a:solidFill>
          <a:ln>
            <a:noFill/>
          </a:ln>
          <a:effectLst>
            <a:outerShdw blurRad="254000" sx="102000" sy="102000" algn="ctr" rotWithShape="0">
              <a:prstClr val="black">
                <a:alpha val="20000"/>
              </a:prstClr>
            </a:outerShdw>
          </a:effectLst>
          <a:sp3d/>
        </c:spPr>
      </c:pivotFmt>
      <c:pivotFmt>
        <c:idx val="52"/>
        <c:spPr>
          <a:solidFill>
            <a:schemeClr val="accent1"/>
          </a:solidFill>
          <a:ln>
            <a:noFill/>
          </a:ln>
          <a:effectLst>
            <a:outerShdw blurRad="254000" sx="102000" sy="102000" algn="ctr" rotWithShape="0">
              <a:prstClr val="black">
                <a:alpha val="20000"/>
              </a:prstClr>
            </a:outerShdw>
          </a:effectLst>
          <a:sp3d/>
        </c:spPr>
      </c:pivotFmt>
      <c:pivotFmt>
        <c:idx val="53"/>
        <c:spPr>
          <a:solidFill>
            <a:schemeClr val="accent1"/>
          </a:solidFill>
          <a:ln>
            <a:noFill/>
          </a:ln>
          <a:effectLst>
            <a:outerShdw blurRad="254000" sx="102000" sy="102000" algn="ctr" rotWithShape="0">
              <a:prstClr val="black">
                <a:alpha val="20000"/>
              </a:prstClr>
            </a:outerShdw>
          </a:effectLst>
          <a:sp3d/>
        </c:spPr>
      </c:pivotFmt>
      <c:pivotFmt>
        <c:idx val="54"/>
        <c:spPr>
          <a:solidFill>
            <a:schemeClr val="accent1"/>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'Year wise suicide'!$B$3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34F-4397-8DCD-314E2DD38563}"/>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D34F-4397-8DCD-314E2DD38563}"/>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D34F-4397-8DCD-314E2DD38563}"/>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D34F-4397-8DCD-314E2DD38563}"/>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D34F-4397-8DCD-314E2DD38563}"/>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D34F-4397-8DCD-314E2DD38563}"/>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D34F-4397-8DCD-314E2DD38563}"/>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D34F-4397-8DCD-314E2DD38563}"/>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D34F-4397-8DCD-314E2DD38563}"/>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D34F-4397-8DCD-314E2DD38563}"/>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D34F-4397-8DCD-314E2DD38563}"/>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D34F-4397-8DCD-314E2DD38563}"/>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'Year wise suicide'!$A$4:$A$16</c:f>
              <c:strCache>
                <c:ptCount val="12"/>
                <c:pt idx="0">
                  <c:v>2001</c:v>
                </c:pt>
                <c:pt idx="1">
                  <c:v>2002</c:v>
                </c:pt>
                <c:pt idx="2">
                  <c:v>2003</c:v>
                </c:pt>
                <c:pt idx="3">
                  <c:v>2004</c:v>
                </c:pt>
                <c:pt idx="4">
                  <c:v>2005</c:v>
                </c:pt>
                <c:pt idx="5">
                  <c:v>2006</c:v>
                </c:pt>
                <c:pt idx="6">
                  <c:v>2007</c:v>
                </c:pt>
                <c:pt idx="7">
                  <c:v>2008</c:v>
                </c:pt>
                <c:pt idx="8">
                  <c:v>2009</c:v>
                </c:pt>
                <c:pt idx="9">
                  <c:v>2010</c:v>
                </c:pt>
                <c:pt idx="10">
                  <c:v>2011</c:v>
                </c:pt>
                <c:pt idx="11">
                  <c:v>2012</c:v>
                </c:pt>
              </c:strCache>
            </c:strRef>
          </c:cat>
          <c:val>
            <c:numRef>
              <c:f>'Year wise suicide'!$B$4:$B$16</c:f>
              <c:numCache>
                <c:formatCode>General</c:formatCode>
                <c:ptCount val="12"/>
                <c:pt idx="0">
                  <c:v>542440</c:v>
                </c:pt>
                <c:pt idx="1">
                  <c:v>551980</c:v>
                </c:pt>
                <c:pt idx="2">
                  <c:v>554218</c:v>
                </c:pt>
                <c:pt idx="3">
                  <c:v>568349</c:v>
                </c:pt>
                <c:pt idx="4">
                  <c:v>569545</c:v>
                </c:pt>
                <c:pt idx="5">
                  <c:v>590543</c:v>
                </c:pt>
                <c:pt idx="6">
                  <c:v>613119</c:v>
                </c:pt>
                <c:pt idx="7">
                  <c:v>625014</c:v>
                </c:pt>
                <c:pt idx="8">
                  <c:v>635429</c:v>
                </c:pt>
                <c:pt idx="9">
                  <c:v>672926</c:v>
                </c:pt>
                <c:pt idx="10">
                  <c:v>677159</c:v>
                </c:pt>
                <c:pt idx="11">
                  <c:v>647288</c:v>
                </c:pt>
              </c:numCache>
            </c:numRef>
          </c:val>
          <c:extLst>
            <c:ext xmlns:c16="http://schemas.microsoft.com/office/drawing/2014/chart" uri="{C3380CC4-5D6E-409C-BE32-E72D297353CC}">
              <c16:uniqueId val="{00000018-D34F-4397-8DCD-314E2DD38563}"/>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[Suicides in India 2001-2012 Updated.xlsx]Profession wise suicide!PivotTable4</c:name>
    <c:fmtId val="12"/>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Profession having Maximum Suicide</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pivotFmt>
    </c:pivotFmts>
    <c:plotArea>
      <c:layout/>
      <c:barChart>
        <c:barDir val="bar"/>
        <c:grouping val="clustered"/>
        <c:varyColors val="0"/>
        <c:ser>
          <c:idx val="0"/>
          <c:order val="0"/>
          <c:tx>
            <c:strRef>
              <c:f>'Profession wise suicide'!$B$3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invertIfNegative val="0"/>
          <c:cat>
            <c:multiLvlStrRef>
              <c:f>'Profession wise suicide'!$A$4:$A$16</c:f>
              <c:multiLvlStrCache>
                <c:ptCount val="11"/>
                <c:lvl>
                  <c:pt idx="0">
                    <c:v>Farming/Agriculture Activity</c:v>
                  </c:pt>
                  <c:pt idx="1">
                    <c:v>House Wife</c:v>
                  </c:pt>
                  <c:pt idx="2">
                    <c:v>Others (Please Specify)</c:v>
                  </c:pt>
                  <c:pt idx="3">
                    <c:v>Professional Activity</c:v>
                  </c:pt>
                  <c:pt idx="4">
                    <c:v>Public Sector Undertaking</c:v>
                  </c:pt>
                  <c:pt idx="5">
                    <c:v>Retired Person</c:v>
                  </c:pt>
                  <c:pt idx="6">
                    <c:v>Self-employed (Business activity)</c:v>
                  </c:pt>
                  <c:pt idx="7">
                    <c:v>Service (Government)</c:v>
                  </c:pt>
                  <c:pt idx="8">
                    <c:v>Service (Private)</c:v>
                  </c:pt>
                  <c:pt idx="9">
                    <c:v>Student</c:v>
                  </c:pt>
                  <c:pt idx="10">
                    <c:v>Unemployed</c:v>
                  </c:pt>
                </c:lvl>
                <c:lvl>
                  <c:pt idx="0">
                    <c:v>Professional_Profile</c:v>
                  </c:pt>
                </c:lvl>
              </c:multiLvlStrCache>
            </c:multiLvlStrRef>
          </c:cat>
          <c:val>
            <c:numRef>
              <c:f>'Profession wise suicide'!$B$4:$B$16</c:f>
              <c:numCache>
                <c:formatCode>General</c:formatCode>
                <c:ptCount val="11"/>
                <c:pt idx="0">
                  <c:v>197923</c:v>
                </c:pt>
                <c:pt idx="1">
                  <c:v>285243</c:v>
                </c:pt>
                <c:pt idx="2">
                  <c:v>469147</c:v>
                </c:pt>
                <c:pt idx="3">
                  <c:v>39204</c:v>
                </c:pt>
                <c:pt idx="4">
                  <c:v>30786</c:v>
                </c:pt>
                <c:pt idx="5">
                  <c:v>11334</c:v>
                </c:pt>
                <c:pt idx="6">
                  <c:v>78112</c:v>
                </c:pt>
                <c:pt idx="7">
                  <c:v>23325</c:v>
                </c:pt>
                <c:pt idx="8">
                  <c:v>115472</c:v>
                </c:pt>
                <c:pt idx="9">
                  <c:v>74323</c:v>
                </c:pt>
                <c:pt idx="10">
                  <c:v>114374</c:v>
                </c:pt>
              </c:numCache>
            </c:numRef>
          </c:val>
          <c:extLst>
            <c:ext xmlns:c16="http://schemas.microsoft.com/office/drawing/2014/chart" uri="{C3380CC4-5D6E-409C-BE32-E72D297353CC}">
              <c16:uniqueId val="{00000000-1001-419C-B929-52BB0A8E13D4}"/>
            </c:ext>
          </c:extLst>
        </c:ser>
        <c:dLbls>
          <c:showLegendKey val="0"/>
          <c:showVal val="0"/>
          <c:showCatName val="0"/>
          <c:showSerName val="0"/>
          <c:showPercent val="0"/>
          <c:showBubbleSize val="0"/>
        </c:dLbls>
        <c:gapWidth val="115"/>
        <c:overlap val="-20"/>
        <c:axId val="1405963503"/>
        <c:axId val="1485730831"/>
      </c:barChart>
      <c:catAx>
        <c:axId val="1405963503"/>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5730831"/>
        <c:crosses val="autoZero"/>
        <c:auto val="1"/>
        <c:lblAlgn val="ctr"/>
        <c:lblOffset val="100"/>
        <c:noMultiLvlLbl val="0"/>
      </c:catAx>
      <c:valAx>
        <c:axId val="14857308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596350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A145329-DC11-4C58-BBC0-C772A43335D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68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970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7713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8DE239F-0382-45EA-B780-9E278BE74E55}" type="datetimeFigureOut">
              <a:rPr lang="en-IN" smtClean="0"/>
              <a:t>20-11-2019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59057837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DE239F-0382-45EA-B780-9E278BE74E55}" type="datetimeFigureOut">
              <a:rPr lang="en-IN" smtClean="0"/>
              <a:t>20-11-2019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130459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8DE239F-0382-45EA-B780-9E278BE74E55}" type="datetimeFigureOut">
              <a:rPr lang="en-IN" smtClean="0"/>
              <a:t>20-11-2019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60884142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8DE239F-0382-45EA-B780-9E278BE74E55}" type="datetimeFigureOut">
              <a:rPr lang="en-IN" smtClean="0"/>
              <a:t>20-11-2019</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080636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8DE239F-0382-45EA-B780-9E278BE74E55}" type="datetimeFigureOut">
              <a:rPr lang="en-IN" smtClean="0"/>
              <a:t>20-11-2019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45329-DC11-4C58-BBC0-C772A43335D9}"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6019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DE239F-0382-45EA-B780-9E278BE74E55}" type="datetimeFigureOut">
              <a:rPr lang="en-IN" smtClean="0"/>
              <a:t>20-11-2019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668209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E239F-0382-45EA-B780-9E278BE74E55}" type="datetimeFigureOut">
              <a:rPr lang="en-IN" smtClean="0"/>
              <a:t>20-11-2019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4116171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8DE239F-0382-45EA-B780-9E278BE74E55}" type="datetimeFigureOut">
              <a:rPr lang="en-IN" smtClean="0"/>
              <a:t>20-11-2019</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82607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8377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8DE239F-0382-45EA-B780-9E278BE74E55}" type="datetimeFigureOut">
              <a:rPr lang="en-IN" smtClean="0"/>
              <a:t>20-11-2019</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053242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419419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357047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343487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070841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4751803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8DE239F-0382-45EA-B780-9E278BE74E55}" type="datetimeFigureOut">
              <a:rPr lang="en-IN" smtClean="0"/>
              <a:t>20-11-2019</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1918375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8DE239F-0382-45EA-B780-9E278BE74E55}" type="datetimeFigureOut">
              <a:rPr lang="en-IN" smtClean="0"/>
              <a:t>20-11-2019</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59436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8DE239F-0382-45EA-B780-9E278BE74E55}" type="datetimeFigureOut">
              <a:rPr lang="en-IN" smtClean="0"/>
              <a:t>20-11-2019</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7560068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48603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51792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8DE239F-0382-45EA-B780-9E278BE74E55}" type="datetimeFigureOut">
              <a:rPr lang="en-IN" smtClean="0"/>
              <a:t>20-11-2019</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5772565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8DE239F-0382-45EA-B780-9E278BE74E55}" type="datetimeFigureOut">
              <a:rPr lang="en-IN" smtClean="0"/>
              <a:t>20-11-2019</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776724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DE239F-0382-45EA-B780-9E278BE74E55}" type="datetimeFigureOut">
              <a:rPr lang="en-IN" smtClean="0"/>
              <a:t>20-11-2019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42012121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DE239F-0382-45EA-B780-9E278BE74E55}" type="datetimeFigureOut">
              <a:rPr lang="en-IN" smtClean="0"/>
              <a:t>20-11-2019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3224459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A145329-DC11-4C58-BBC0-C772A43335D9}" type="slidenum">
              <a:rPr lang="en-IN" smtClean="0"/>
              <a:t>‹#›</a:t>
            </a:fld>
            <a:endParaRPr lang="en-IN"/>
          </a:p>
        </p:txBody>
      </p:sp>
    </p:spTree>
    <p:extLst>
      <p:ext uri="{BB962C8B-B14F-4D97-AF65-F5344CB8AC3E}">
        <p14:creationId xmlns:p14="http://schemas.microsoft.com/office/powerpoint/2010/main" val="31804426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79407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A145329-DC11-4C58-BBC0-C772A43335D9}" type="slidenum">
              <a:rPr lang="en-IN" smtClean="0"/>
              <a:t>‹#›</a:t>
            </a:fld>
            <a:endParaRPr lang="en-IN"/>
          </a:p>
        </p:txBody>
      </p:sp>
    </p:spTree>
    <p:extLst>
      <p:ext uri="{BB962C8B-B14F-4D97-AF65-F5344CB8AC3E}">
        <p14:creationId xmlns:p14="http://schemas.microsoft.com/office/powerpoint/2010/main" val="34941914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5562477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DE239F-0382-45EA-B780-9E278BE74E55}" type="datetimeFigureOut">
              <a:rPr lang="en-IN" smtClean="0"/>
              <a:t>20-11-2019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0621348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DE239F-0382-45EA-B780-9E278BE74E55}" type="datetimeFigureOut">
              <a:rPr lang="en-IN" smtClean="0"/>
              <a:t>20-11-2019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32689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68918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E239F-0382-45EA-B780-9E278BE74E55}" type="datetimeFigureOut">
              <a:rPr lang="en-IN" smtClean="0"/>
              <a:t>20-11-2019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372127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6913894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DE239F-0382-45EA-B780-9E278BE74E55}" type="datetimeFigureOut">
              <a:rPr lang="en-IN" smtClean="0"/>
              <a:t>20-11-2019</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4837151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4910226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5227163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A145329-DC11-4C58-BBC0-C772A43335D9}"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20462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530536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A145329-DC11-4C58-BBC0-C772A43335D9}"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423656619"/>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406947454"/>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DE239F-0382-45EA-B780-9E278BE74E55}" type="datetimeFigureOut">
              <a:rPr lang="en-IN" smtClean="0"/>
              <a:t>20-11-2019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2533600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DE239F-0382-45EA-B780-9E278BE74E55}" type="datetimeFigureOut">
              <a:rPr lang="en-IN" smtClean="0"/>
              <a:t>20-11-2019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45329-DC11-4C58-BBC0-C772A43335D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3188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DE239F-0382-45EA-B780-9E278BE74E55}" type="datetimeFigureOut">
              <a:rPr lang="en-IN" smtClean="0"/>
              <a:t>20-11-2019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8973592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E239F-0382-45EA-B780-9E278BE74E55}" type="datetimeFigureOut">
              <a:rPr lang="en-IN" smtClean="0"/>
              <a:t>20-11-2019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7280060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0A145329-DC11-4C58-BBC0-C772A43335D9}"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766762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7420531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9997532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6563093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5952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6198802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8641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41736298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DE239F-0382-45EA-B780-9E278BE74E55}" type="datetimeFigureOut">
              <a:rPr lang="en-IN" smtClean="0"/>
              <a:t>20-11-2019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145329-DC11-4C58-BBC0-C772A43335D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585133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DE239F-0382-45EA-B780-9E278BE74E55}" type="datetimeFigureOut">
              <a:rPr lang="en-IN" smtClean="0"/>
              <a:t>20-11-2019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606274892"/>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DE239F-0382-45EA-B780-9E278BE74E55}" type="datetimeFigureOut">
              <a:rPr lang="en-IN" smtClean="0"/>
              <a:t>20-11-2019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4969622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DE239F-0382-45EA-B780-9E278BE74E55}" type="datetimeFigureOut">
              <a:rPr lang="en-IN" smtClean="0"/>
              <a:t>20-11-2019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6004638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145329-DC11-4C58-BBC0-C772A43335D9}" type="slidenum">
              <a:rPr lang="en-IN" smtClean="0"/>
              <a:t>‹#›</a:t>
            </a:fld>
            <a:endParaRPr lang="en-IN"/>
          </a:p>
        </p:txBody>
      </p:sp>
    </p:spTree>
    <p:extLst>
      <p:ext uri="{BB962C8B-B14F-4D97-AF65-F5344CB8AC3E}">
        <p14:creationId xmlns:p14="http://schemas.microsoft.com/office/powerpoint/2010/main" val="2691349686"/>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6366087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5286199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9353646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FFB-0D44-4D78-BA47-2CD301FF54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AFA871-4E3A-4AFD-8633-4D8AC2613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31907D-9F85-4D1D-9B59-E3E5F24D3CAD}"/>
              </a:ext>
            </a:extLst>
          </p:cNvPr>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a:extLst>
              <a:ext uri="{FF2B5EF4-FFF2-40B4-BE49-F238E27FC236}">
                <a16:creationId xmlns:a16="http://schemas.microsoft.com/office/drawing/2014/main" id="{F816E7B0-76DD-4B5D-80D2-DC17FA039D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AE9DB2-4EC3-4AE0-9807-E25F1CCA7783}"/>
              </a:ext>
            </a:extLst>
          </p:cNvPr>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280110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95E2-1D44-4C50-960B-3320D61BB8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ADD41F-0BF2-4023-881C-57775C9D85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37418D-7B4D-4176-80AB-1C6C1C2ACF79}"/>
              </a:ext>
            </a:extLst>
          </p:cNvPr>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a:extLst>
              <a:ext uri="{FF2B5EF4-FFF2-40B4-BE49-F238E27FC236}">
                <a16:creationId xmlns:a16="http://schemas.microsoft.com/office/drawing/2014/main" id="{1D45AAC2-92F8-4F7C-B7CF-889A50D38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53E4F5-1358-462B-B272-DDBBB32CFB8F}"/>
              </a:ext>
            </a:extLst>
          </p:cNvPr>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8248448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BDF7-EE2D-4CB6-8E84-90D4819FA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DAEA1C-D820-40E9-B0FC-48940F410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CB6AFD-06F2-4A8C-BF8B-A47460257B8B}"/>
              </a:ext>
            </a:extLst>
          </p:cNvPr>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a:extLst>
              <a:ext uri="{FF2B5EF4-FFF2-40B4-BE49-F238E27FC236}">
                <a16:creationId xmlns:a16="http://schemas.microsoft.com/office/drawing/2014/main" id="{859AFBFA-5811-405A-9A69-E927FFD58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F21B0-26B0-4896-B27E-A16B498153A9}"/>
              </a:ext>
            </a:extLst>
          </p:cNvPr>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4048862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E239F-0382-45EA-B780-9E278BE74E55}" type="datetimeFigureOut">
              <a:rPr lang="en-IN" smtClean="0"/>
              <a:t>20-11-2019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410709664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0576-798F-4AE1-BDF5-5E9524F737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03A911-8BA2-4371-9594-F28A66F021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BD9D3E-BD98-4E2A-A394-0E136A6EEE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E52AD3-12CA-4A1A-9340-7A1C6A633CA0}"/>
              </a:ext>
            </a:extLst>
          </p:cNvPr>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a:extLst>
              <a:ext uri="{FF2B5EF4-FFF2-40B4-BE49-F238E27FC236}">
                <a16:creationId xmlns:a16="http://schemas.microsoft.com/office/drawing/2014/main" id="{D82A2874-F0CD-4E51-998C-A1A96DE8B9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39EDA1-62B4-4DB3-BA4E-233158AC2FE9}"/>
              </a:ext>
            </a:extLst>
          </p:cNvPr>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496261142"/>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6F50-2E51-4E63-8561-CD2AE6468A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B2176A-42E3-4E80-A622-ED448E05E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8F66D7-0679-4B0C-9D7E-C321FD149A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BF46E8-BFCA-4FE3-B545-6DE3C2E09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5B5B49-4094-4029-941B-00D006748A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C7ED5F-C7E3-4380-A2EB-3E2CE7296807}"/>
              </a:ext>
            </a:extLst>
          </p:cNvPr>
          <p:cNvSpPr>
            <a:spLocks noGrp="1"/>
          </p:cNvSpPr>
          <p:nvPr>
            <p:ph type="dt" sz="half" idx="10"/>
          </p:nvPr>
        </p:nvSpPr>
        <p:spPr/>
        <p:txBody>
          <a:bodyPr/>
          <a:lstStyle/>
          <a:p>
            <a:fld id="{F8DE239F-0382-45EA-B780-9E278BE74E55}" type="datetimeFigureOut">
              <a:rPr lang="en-IN" smtClean="0"/>
              <a:t>20-11-2019</a:t>
            </a:fld>
            <a:endParaRPr lang="en-IN"/>
          </a:p>
        </p:txBody>
      </p:sp>
      <p:sp>
        <p:nvSpPr>
          <p:cNvPr id="8" name="Footer Placeholder 7">
            <a:extLst>
              <a:ext uri="{FF2B5EF4-FFF2-40B4-BE49-F238E27FC236}">
                <a16:creationId xmlns:a16="http://schemas.microsoft.com/office/drawing/2014/main" id="{8145252D-12AF-400A-BCDA-CE070500FB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B092D9-8992-4FC8-B8EA-DC4282606F82}"/>
              </a:ext>
            </a:extLst>
          </p:cNvPr>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465330403"/>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7B60-62D5-45D7-A35F-4EE5509A37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DDD585-E07A-4D36-A753-F664CB44F8B5}"/>
              </a:ext>
            </a:extLst>
          </p:cNvPr>
          <p:cNvSpPr>
            <a:spLocks noGrp="1"/>
          </p:cNvSpPr>
          <p:nvPr>
            <p:ph type="dt" sz="half" idx="10"/>
          </p:nvPr>
        </p:nvSpPr>
        <p:spPr/>
        <p:txBody>
          <a:bodyPr/>
          <a:lstStyle/>
          <a:p>
            <a:fld id="{F8DE239F-0382-45EA-B780-9E278BE74E55}" type="datetimeFigureOut">
              <a:rPr lang="en-IN" smtClean="0"/>
              <a:t>20-11-2019</a:t>
            </a:fld>
            <a:endParaRPr lang="en-IN"/>
          </a:p>
        </p:txBody>
      </p:sp>
      <p:sp>
        <p:nvSpPr>
          <p:cNvPr id="4" name="Footer Placeholder 3">
            <a:extLst>
              <a:ext uri="{FF2B5EF4-FFF2-40B4-BE49-F238E27FC236}">
                <a16:creationId xmlns:a16="http://schemas.microsoft.com/office/drawing/2014/main" id="{93DEDC78-D789-4D1D-A866-2B00DF565B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E3642E-337A-40EA-8959-79AE1A254E29}"/>
              </a:ext>
            </a:extLst>
          </p:cNvPr>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30454741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5CE06D-14C5-4425-AA9B-B855A7E6D5A3}"/>
              </a:ext>
            </a:extLst>
          </p:cNvPr>
          <p:cNvSpPr>
            <a:spLocks noGrp="1"/>
          </p:cNvSpPr>
          <p:nvPr>
            <p:ph type="dt" sz="half" idx="10"/>
          </p:nvPr>
        </p:nvSpPr>
        <p:spPr/>
        <p:txBody>
          <a:bodyPr/>
          <a:lstStyle/>
          <a:p>
            <a:fld id="{F8DE239F-0382-45EA-B780-9E278BE74E55}" type="datetimeFigureOut">
              <a:rPr lang="en-IN" smtClean="0"/>
              <a:t>20-11-2019</a:t>
            </a:fld>
            <a:endParaRPr lang="en-IN"/>
          </a:p>
        </p:txBody>
      </p:sp>
      <p:sp>
        <p:nvSpPr>
          <p:cNvPr id="3" name="Footer Placeholder 2">
            <a:extLst>
              <a:ext uri="{FF2B5EF4-FFF2-40B4-BE49-F238E27FC236}">
                <a16:creationId xmlns:a16="http://schemas.microsoft.com/office/drawing/2014/main" id="{6BB2CDED-87BB-40D6-A624-4C35E1F126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8BEA74-1B34-47CD-97FD-C02D40B76651}"/>
              </a:ext>
            </a:extLst>
          </p:cNvPr>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90133456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D615-C00D-4974-8CA1-F06254CC5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B8D0F5-A8C7-471C-B213-03E470DF0A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B7F353-96D9-4147-9226-CB4D4280B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A05D3-DEFE-4AEC-8F4D-56077CDCAF3F}"/>
              </a:ext>
            </a:extLst>
          </p:cNvPr>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a:extLst>
              <a:ext uri="{FF2B5EF4-FFF2-40B4-BE49-F238E27FC236}">
                <a16:creationId xmlns:a16="http://schemas.microsoft.com/office/drawing/2014/main" id="{D114F6A9-7E1E-4E40-ADCE-6988335B2D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0AA0CF-BAB1-4D2E-9224-7281CDD53EF6}"/>
              </a:ext>
            </a:extLst>
          </p:cNvPr>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1526668"/>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A0CD-BEC9-4680-8A4B-E7A49C382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1F5708-0DC7-47D8-AABE-601E1FBB3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F0FD81-15A6-4219-BDEF-EB8D82DE7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967D4-6D33-4D84-8BC3-4A2EDC3E159D}"/>
              </a:ext>
            </a:extLst>
          </p:cNvPr>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a:extLst>
              <a:ext uri="{FF2B5EF4-FFF2-40B4-BE49-F238E27FC236}">
                <a16:creationId xmlns:a16="http://schemas.microsoft.com/office/drawing/2014/main" id="{273AD0D9-CC24-4131-848F-F7024F4500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0FBEF1-E278-4472-9443-33DDEFD388C5}"/>
              </a:ext>
            </a:extLst>
          </p:cNvPr>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8434751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CFA7-2AA6-484B-95B7-FD3E2B15C2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2DD546-A0BE-47E1-A7D9-E41A08CC43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C13C1D-2203-4AF2-ADD8-CA8D8F1AD0B3}"/>
              </a:ext>
            </a:extLst>
          </p:cNvPr>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a:extLst>
              <a:ext uri="{FF2B5EF4-FFF2-40B4-BE49-F238E27FC236}">
                <a16:creationId xmlns:a16="http://schemas.microsoft.com/office/drawing/2014/main" id="{8FD6804E-F017-4640-9518-03AC115D1A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9988B2-788C-4517-B256-8E07022A4B4A}"/>
              </a:ext>
            </a:extLst>
          </p:cNvPr>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909227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5BB4F-F676-478F-B64E-2B1D697DCD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CA2EBE-3084-47BB-A368-5D88E7A477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72B55C-C49D-4F00-A3CF-36880840E5E1}"/>
              </a:ext>
            </a:extLst>
          </p:cNvPr>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a:extLst>
              <a:ext uri="{FF2B5EF4-FFF2-40B4-BE49-F238E27FC236}">
                <a16:creationId xmlns:a16="http://schemas.microsoft.com/office/drawing/2014/main" id="{5FB0F4EA-020F-4D16-BF0D-5A054ED86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8D0C5-4901-4805-B97A-61A0A0BCF27D}"/>
              </a:ext>
            </a:extLst>
          </p:cNvPr>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14595735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1492763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428578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2585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8574009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8140334"/>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DE239F-0382-45EA-B780-9E278BE74E55}" type="datetimeFigureOut">
              <a:rPr lang="en-IN" smtClean="0"/>
              <a:t>20-11-2019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955158961"/>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DE239F-0382-45EA-B780-9E278BE74E55}" type="datetimeFigureOut">
              <a:rPr lang="en-IN" smtClean="0"/>
              <a:t>20-11-2019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29231563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E239F-0382-45EA-B780-9E278BE74E55}" type="datetimeFigureOut">
              <a:rPr lang="en-IN" smtClean="0"/>
              <a:t>20-11-2019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9896876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863606982"/>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10831710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4008596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426775470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96775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8DE239F-0382-45EA-B780-9E278BE74E55}" type="datetimeFigureOut">
              <a:rPr lang="en-IN" smtClean="0"/>
              <a:t>20-11-2019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A145329-DC11-4C58-BBC0-C772A43335D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529957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7395330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20823513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24295254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131794648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E239F-0382-45EA-B780-9E278BE74E55}" type="datetimeFigureOut">
              <a:rPr lang="en-IN" smtClean="0"/>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45329-DC11-4C58-BBC0-C772A43335D9}" type="slidenum">
              <a:rPr lang="en-IN" smtClean="0"/>
              <a:t>‹#›</a:t>
            </a:fld>
            <a:endParaRPr lang="en-IN"/>
          </a:p>
        </p:txBody>
      </p:sp>
    </p:spTree>
    <p:extLst>
      <p:ext uri="{BB962C8B-B14F-4D97-AF65-F5344CB8AC3E}">
        <p14:creationId xmlns:p14="http://schemas.microsoft.com/office/powerpoint/2010/main" val="34124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4.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microsoft.com/office/2007/relationships/hdphoto" Target="../media/hdphoto1.wdp"/></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theme" Target="../theme/theme8.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8DE239F-0382-45EA-B780-9E278BE74E55}" type="datetimeFigureOut">
              <a:rPr lang="en-IN" smtClean="0"/>
              <a:t>20-11-2019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A145329-DC11-4C58-BBC0-C772A43335D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67558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8DE239F-0382-45EA-B780-9E278BE74E55}" type="datetimeFigureOut">
              <a:rPr lang="en-IN" smtClean="0"/>
              <a:t>20-11-2019</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A145329-DC11-4C58-BBC0-C772A43335D9}" type="slidenum">
              <a:rPr lang="en-IN" smtClean="0"/>
              <a:t>‹#›</a:t>
            </a:fld>
            <a:endParaRPr lang="en-IN"/>
          </a:p>
        </p:txBody>
      </p:sp>
    </p:spTree>
    <p:extLst>
      <p:ext uri="{BB962C8B-B14F-4D97-AF65-F5344CB8AC3E}">
        <p14:creationId xmlns:p14="http://schemas.microsoft.com/office/powerpoint/2010/main" val="417338814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8DE239F-0382-45EA-B780-9E278BE74E55}" type="datetimeFigureOut">
              <a:rPr lang="en-IN" smtClean="0"/>
              <a:t>20-11-2019</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A145329-DC11-4C58-BBC0-C772A43335D9}" type="slidenum">
              <a:rPr lang="en-IN" smtClean="0"/>
              <a:t>‹#›</a:t>
            </a:fld>
            <a:endParaRPr lang="en-IN"/>
          </a:p>
        </p:txBody>
      </p:sp>
    </p:spTree>
    <p:extLst>
      <p:ext uri="{BB962C8B-B14F-4D97-AF65-F5344CB8AC3E}">
        <p14:creationId xmlns:p14="http://schemas.microsoft.com/office/powerpoint/2010/main" val="71122515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8DE239F-0382-45EA-B780-9E278BE74E55}" type="datetimeFigureOut">
              <a:rPr lang="en-IN" smtClean="0"/>
              <a:t>20-11-2019</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A145329-DC11-4C58-BBC0-C772A43335D9}" type="slidenum">
              <a:rPr lang="en-IN" smtClean="0"/>
              <a:t>‹#›</a:t>
            </a:fld>
            <a:endParaRPr lang="en-IN"/>
          </a:p>
        </p:txBody>
      </p:sp>
    </p:spTree>
    <p:extLst>
      <p:ext uri="{BB962C8B-B14F-4D97-AF65-F5344CB8AC3E}">
        <p14:creationId xmlns:p14="http://schemas.microsoft.com/office/powerpoint/2010/main" val="311671971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8DE239F-0382-45EA-B780-9E278BE74E55}" type="datetimeFigureOut">
              <a:rPr lang="en-IN" smtClean="0"/>
              <a:t>20-11-2019</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A145329-DC11-4C58-BBC0-C772A43335D9}"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242206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DE239F-0382-45EA-B780-9E278BE74E55}" type="datetimeFigureOut">
              <a:rPr lang="en-IN" smtClean="0"/>
              <a:t>20-11-2019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145329-DC11-4C58-BBC0-C772A43335D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412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55F16C-AA4F-42CD-A156-F6127DBEE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078F70-335E-4899-B80C-0720F5C558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21284-1A2D-4261-BFB3-612BE70D6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E239F-0382-45EA-B780-9E278BE74E55}" type="datetimeFigureOut">
              <a:rPr lang="en-IN" smtClean="0"/>
              <a:t>20-11-2019</a:t>
            </a:fld>
            <a:endParaRPr lang="en-IN"/>
          </a:p>
        </p:txBody>
      </p:sp>
      <p:sp>
        <p:nvSpPr>
          <p:cNvPr id="5" name="Footer Placeholder 4">
            <a:extLst>
              <a:ext uri="{FF2B5EF4-FFF2-40B4-BE49-F238E27FC236}">
                <a16:creationId xmlns:a16="http://schemas.microsoft.com/office/drawing/2014/main" id="{0B1E89C4-3788-4560-93A4-B5B35F1C7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0524F7-5238-402F-A7C4-CDB865413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45329-DC11-4C58-BBC0-C772A43335D9}" type="slidenum">
              <a:rPr lang="en-IN" smtClean="0"/>
              <a:t>‹#›</a:t>
            </a:fld>
            <a:endParaRPr lang="en-IN"/>
          </a:p>
        </p:txBody>
      </p:sp>
    </p:spTree>
    <p:extLst>
      <p:ext uri="{BB962C8B-B14F-4D97-AF65-F5344CB8AC3E}">
        <p14:creationId xmlns:p14="http://schemas.microsoft.com/office/powerpoint/2010/main" val="310001913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DE239F-0382-45EA-B780-9E278BE74E55}" type="datetimeFigureOut">
              <a:rPr lang="en-IN" smtClean="0"/>
              <a:t>20-11-2019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145329-DC11-4C58-BBC0-C772A43335D9}" type="slidenum">
              <a:rPr lang="en-IN" smtClean="0"/>
              <a:t>‹#›</a:t>
            </a:fld>
            <a:endParaRPr lang="en-IN"/>
          </a:p>
        </p:txBody>
      </p:sp>
    </p:spTree>
    <p:extLst>
      <p:ext uri="{BB962C8B-B14F-4D97-AF65-F5344CB8AC3E}">
        <p14:creationId xmlns:p14="http://schemas.microsoft.com/office/powerpoint/2010/main" val="4191396595"/>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4.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E427F0-108A-4745-8E7F-F14E23410182}"/>
              </a:ext>
            </a:extLst>
          </p:cNvPr>
          <p:cNvSpPr/>
          <p:nvPr/>
        </p:nvSpPr>
        <p:spPr>
          <a:xfrm>
            <a:off x="493113" y="328407"/>
            <a:ext cx="10446327" cy="6201185"/>
          </a:xfrm>
          <a:prstGeom prst="rect">
            <a:avLst/>
          </a:prstGeom>
        </p:spPr>
        <p:txBody>
          <a:bodyPr wrap="square">
            <a:spAutoFit/>
          </a:bodyPr>
          <a:lstStyle/>
          <a:p>
            <a:pPr marL="1205865" marR="1482725" algn="ctr">
              <a:lnSpc>
                <a:spcPct val="150000"/>
              </a:lnSpc>
              <a:spcBef>
                <a:spcPts val="315"/>
              </a:spcBef>
              <a:spcAft>
                <a:spcPts val="0"/>
              </a:spcAft>
            </a:pPr>
            <a:r>
              <a:rPr lang="en-US" sz="2800" b="1" dirty="0">
                <a:solidFill>
                  <a:schemeClr val="accent1">
                    <a:lumMod val="75000"/>
                  </a:schemeClr>
                </a:solidFill>
                <a:latin typeface="Times New Roman" panose="02020603050405020304" pitchFamily="18" charset="0"/>
                <a:ea typeface="Times New Roman" panose="02020603050405020304" pitchFamily="18" charset="0"/>
              </a:rPr>
              <a:t>DATA ANALYSIS ON </a:t>
            </a:r>
            <a:r>
              <a:rPr lang="en-IN" sz="2800" b="1" dirty="0">
                <a:solidFill>
                  <a:schemeClr val="accent1">
                    <a:lumMod val="75000"/>
                  </a:schemeClr>
                </a:solidFill>
                <a:latin typeface="Times New Roman" panose="02020603050405020304" pitchFamily="18" charset="0"/>
                <a:ea typeface="Times New Roman" panose="02020603050405020304" pitchFamily="18" charset="0"/>
              </a:rPr>
              <a:t>SUICIDES</a:t>
            </a:r>
            <a:r>
              <a:rPr lang="en-US" sz="2800" b="1" dirty="0">
                <a:solidFill>
                  <a:schemeClr val="accent1">
                    <a:lumMod val="75000"/>
                  </a:schemeClr>
                </a:solidFill>
                <a:latin typeface="Times New Roman" panose="02020603050405020304" pitchFamily="18" charset="0"/>
                <a:ea typeface="Times New Roman" panose="02020603050405020304" pitchFamily="18" charset="0"/>
              </a:rPr>
              <a:t> IN INDIA</a:t>
            </a:r>
            <a:endParaRPr lang="en-IN" sz="2800" b="1" dirty="0">
              <a:solidFill>
                <a:schemeClr val="accent1">
                  <a:lumMod val="75000"/>
                </a:schemeClr>
              </a:solidFill>
              <a:latin typeface="Times New Roman" panose="02020603050405020304" pitchFamily="18" charset="0"/>
              <a:ea typeface="Times New Roman" panose="02020603050405020304" pitchFamily="18" charset="0"/>
            </a:endParaRPr>
          </a:p>
          <a:p>
            <a:pPr marL="1205865" marR="1520825" algn="ctr">
              <a:lnSpc>
                <a:spcPct val="150000"/>
              </a:lnSpc>
              <a:spcAft>
                <a:spcPts val="0"/>
              </a:spcAft>
            </a:pPr>
            <a:r>
              <a:rPr lang="en-US" sz="2800" b="1" dirty="0">
                <a:solidFill>
                  <a:schemeClr val="accent1">
                    <a:lumMod val="75000"/>
                  </a:schemeClr>
                </a:solidFill>
                <a:latin typeface="Times New Roman" panose="02020603050405020304" pitchFamily="18" charset="0"/>
                <a:ea typeface="Times New Roman" panose="02020603050405020304" pitchFamily="18" charset="0"/>
              </a:rPr>
              <a:t>(Project Semester August-December 2019)</a:t>
            </a:r>
            <a:endParaRPr lang="en-IN" sz="2800" b="1"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spcBef>
                <a:spcPts val="10"/>
              </a:spcBef>
              <a:spcAft>
                <a:spcPts val="0"/>
              </a:spcAft>
            </a:pPr>
            <a:r>
              <a:rPr lang="en-US" sz="3600" b="1" dirty="0">
                <a:solidFill>
                  <a:srgbClr val="FFFF00"/>
                </a:solidFill>
                <a:effectLst/>
                <a:latin typeface="Times New Roman" panose="02020603050405020304" pitchFamily="18" charset="0"/>
                <a:ea typeface="Times New Roman" panose="02020603050405020304" pitchFamily="18" charset="0"/>
              </a:rPr>
              <a:t> </a:t>
            </a:r>
            <a:endParaRPr lang="en-IN" sz="2800" b="1" dirty="0">
              <a:solidFill>
                <a:srgbClr val="FFFF00"/>
              </a:solidFill>
              <a:latin typeface="Times New Roman" panose="02020603050405020304" pitchFamily="18" charset="0"/>
              <a:ea typeface="Times New Roman" panose="02020603050405020304" pitchFamily="18" charset="0"/>
            </a:endParaRPr>
          </a:p>
          <a:p>
            <a:pPr marL="1205865" marR="1516380" algn="ctr">
              <a:lnSpc>
                <a:spcPct val="150000"/>
              </a:lnSpc>
              <a:spcAft>
                <a:spcPts val="0"/>
              </a:spcAft>
            </a:pPr>
            <a:r>
              <a:rPr lang="en-US" sz="28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Submitted by</a:t>
            </a:r>
            <a:endParaRPr lang="en-IN" sz="28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p>
            <a:pPr>
              <a:lnSpc>
                <a:spcPct val="150000"/>
              </a:lnSpc>
              <a:spcBef>
                <a:spcPts val="5"/>
              </a:spcBef>
              <a:spcAft>
                <a:spcPts val="0"/>
              </a:spcAft>
            </a:pPr>
            <a:endParaRPr lang="en-IN" sz="2800" b="1" dirty="0">
              <a:latin typeface="Times New Roman" panose="02020603050405020304" pitchFamily="18" charset="0"/>
              <a:ea typeface="Times New Roman" panose="02020603050405020304" pitchFamily="18" charset="0"/>
            </a:endParaRPr>
          </a:p>
          <a:p>
            <a:pPr marL="2100580" marR="2413635" indent="-4445" algn="ctr">
              <a:lnSpc>
                <a:spcPct val="150000"/>
              </a:lnSpc>
              <a:spcAft>
                <a:spcPts val="0"/>
              </a:spcAft>
            </a:pPr>
            <a:r>
              <a:rPr lang="en-US" sz="2800" b="1" dirty="0">
                <a:ln w="12700" cmpd="sng">
                  <a:noFill/>
                  <a:prstDash val="solid"/>
                </a:ln>
                <a:solidFill>
                  <a:schemeClr val="accent1">
                    <a:lumMod val="75000"/>
                  </a:schemeClr>
                </a:solidFill>
                <a:latin typeface="Times New Roman" panose="02020603050405020304" pitchFamily="18" charset="0"/>
                <a:ea typeface="Times New Roman" panose="02020603050405020304" pitchFamily="18" charset="0"/>
              </a:rPr>
              <a:t>Adarsh </a:t>
            </a:r>
            <a:r>
              <a:rPr lang="en-US" sz="2800" b="1" dirty="0" smtClean="0">
                <a:ln w="12700" cmpd="sng">
                  <a:noFill/>
                  <a:prstDash val="solid"/>
                </a:ln>
                <a:solidFill>
                  <a:schemeClr val="accent1">
                    <a:lumMod val="75000"/>
                  </a:schemeClr>
                </a:solidFill>
                <a:latin typeface="Times New Roman" panose="02020603050405020304" pitchFamily="18" charset="0"/>
                <a:ea typeface="Times New Roman" panose="02020603050405020304" pitchFamily="18" charset="0"/>
              </a:rPr>
              <a:t>Kumar Singh      </a:t>
            </a:r>
            <a:endParaRPr lang="en-US" sz="2800" b="1" dirty="0">
              <a:ln w="12700" cmpd="sng">
                <a:noFill/>
                <a:prstDash val="solid"/>
              </a:ln>
              <a:solidFill>
                <a:schemeClr val="accent1">
                  <a:lumMod val="75000"/>
                </a:schemeClr>
              </a:solidFill>
              <a:latin typeface="Times New Roman" panose="02020603050405020304" pitchFamily="18" charset="0"/>
              <a:ea typeface="Times New Roman" panose="02020603050405020304" pitchFamily="18" charset="0"/>
            </a:endParaRPr>
          </a:p>
          <a:p>
            <a:pPr marL="2100580" marR="2413635" indent="-4445" algn="ctr">
              <a:lnSpc>
                <a:spcPct val="150000"/>
              </a:lnSpc>
              <a:spcAft>
                <a:spcPts val="0"/>
              </a:spcAft>
            </a:pPr>
            <a:r>
              <a:rPr lang="en-US" sz="2800" b="1" dirty="0">
                <a:ln w="12700" cmpd="sng">
                  <a:solidFill>
                    <a:schemeClr val="tx1"/>
                  </a:solidFill>
                  <a:prstDash val="solid"/>
                </a:ln>
                <a:latin typeface="Times New Roman" panose="02020603050405020304" pitchFamily="18" charset="0"/>
                <a:ea typeface="Times New Roman" panose="02020603050405020304" pitchFamily="18" charset="0"/>
              </a:rPr>
              <a:t> Registration No. </a:t>
            </a:r>
            <a:r>
              <a:rPr lang="en-US" sz="2800" b="1" dirty="0" smtClean="0">
                <a:ln w="12700" cmpd="sng">
                  <a:noFill/>
                  <a:prstDash val="solid"/>
                </a:ln>
                <a:solidFill>
                  <a:schemeClr val="accent1">
                    <a:lumMod val="75000"/>
                  </a:schemeClr>
                </a:solidFill>
                <a:latin typeface="Times New Roman" panose="02020603050405020304" pitchFamily="18" charset="0"/>
                <a:ea typeface="Times New Roman" panose="02020603050405020304" pitchFamily="18" charset="0"/>
              </a:rPr>
              <a:t>11716553</a:t>
            </a:r>
            <a:r>
              <a:rPr lang="en-US" sz="2800" b="1" dirty="0" smtClean="0">
                <a:ln w="12700" cmpd="sng">
                  <a:solidFill>
                    <a:schemeClr val="tx1"/>
                  </a:solidFill>
                  <a:prstDash val="solid"/>
                </a:ln>
                <a:latin typeface="Times New Roman" panose="02020603050405020304" pitchFamily="18" charset="0"/>
                <a:ea typeface="Times New Roman" panose="02020603050405020304" pitchFamily="18" charset="0"/>
              </a:rPr>
              <a:t> </a:t>
            </a:r>
            <a:endParaRPr lang="en-US" sz="2800" b="1" dirty="0">
              <a:ln w="12700" cmpd="sng">
                <a:solidFill>
                  <a:schemeClr val="tx1"/>
                </a:solidFill>
                <a:prstDash val="solid"/>
              </a:ln>
              <a:latin typeface="Times New Roman" panose="02020603050405020304" pitchFamily="18" charset="0"/>
              <a:ea typeface="Times New Roman" panose="02020603050405020304" pitchFamily="18" charset="0"/>
            </a:endParaRPr>
          </a:p>
          <a:p>
            <a:pPr marL="2100580" marR="2413635" indent="-4445" algn="ctr">
              <a:lnSpc>
                <a:spcPct val="150000"/>
              </a:lnSpc>
              <a:spcAft>
                <a:spcPts val="0"/>
              </a:spcAft>
            </a:pPr>
            <a:r>
              <a:rPr lang="en-US" sz="2800" b="1" dirty="0">
                <a:ln w="12700" cmpd="sng">
                  <a:solidFill>
                    <a:schemeClr val="tx1"/>
                  </a:solidFill>
                  <a:prstDash val="solid"/>
                </a:ln>
                <a:latin typeface="Times New Roman" panose="02020603050405020304" pitchFamily="18" charset="0"/>
                <a:ea typeface="Times New Roman" panose="02020603050405020304" pitchFamily="18" charset="0"/>
              </a:rPr>
              <a:t>Section: </a:t>
            </a:r>
            <a:r>
              <a:rPr lang="en-US" sz="2800" b="1" dirty="0" smtClean="0">
                <a:ln w="12700" cmpd="sng">
                  <a:noFill/>
                  <a:prstDash val="solid"/>
                </a:ln>
                <a:solidFill>
                  <a:schemeClr val="accent1">
                    <a:lumMod val="75000"/>
                  </a:schemeClr>
                </a:solidFill>
                <a:latin typeface="Times New Roman" panose="02020603050405020304" pitchFamily="18" charset="0"/>
                <a:ea typeface="Times New Roman" panose="02020603050405020304" pitchFamily="18" charset="0"/>
              </a:rPr>
              <a:t>KM067</a:t>
            </a:r>
            <a:endParaRPr lang="en-IN" sz="2800" b="1" dirty="0">
              <a:ln w="12700" cmpd="sng">
                <a:noFill/>
                <a:prstDash val="solid"/>
              </a:ln>
              <a:solidFill>
                <a:schemeClr val="accent1">
                  <a:lumMod val="75000"/>
                </a:schemeClr>
              </a:solidFill>
              <a:latin typeface="Times New Roman" panose="02020603050405020304" pitchFamily="18" charset="0"/>
              <a:ea typeface="Times New Roman" panose="02020603050405020304" pitchFamily="18" charset="0"/>
            </a:endParaRPr>
          </a:p>
          <a:p>
            <a:pPr marL="1205865" marR="1515745" algn="ctr">
              <a:lnSpc>
                <a:spcPct val="150000"/>
              </a:lnSpc>
              <a:spcAft>
                <a:spcPts val="0"/>
              </a:spcAft>
            </a:pPr>
            <a:r>
              <a:rPr lang="en-US" sz="2800" b="1" dirty="0">
                <a:ln w="12700" cmpd="sng">
                  <a:solidFill>
                    <a:schemeClr val="tx1"/>
                  </a:solidFill>
                  <a:prstDash val="solid"/>
                </a:ln>
                <a:latin typeface="Times New Roman" panose="02020603050405020304" pitchFamily="18" charset="0"/>
                <a:ea typeface="Times New Roman" panose="02020603050405020304" pitchFamily="18" charset="0"/>
              </a:rPr>
              <a:t>Course Code</a:t>
            </a:r>
            <a:r>
              <a:rPr lang="en-US" sz="2800" b="1" dirty="0">
                <a:ln w="12700" cmpd="sng">
                  <a:solidFill>
                    <a:schemeClr val="tx1"/>
                  </a:solidFill>
                  <a:prstDash val="solid"/>
                </a:ln>
                <a:solidFill>
                  <a:schemeClr val="accent1">
                    <a:lumMod val="75000"/>
                  </a:schemeClr>
                </a:solidFill>
                <a:latin typeface="Times New Roman" panose="02020603050405020304" pitchFamily="18" charset="0"/>
                <a:ea typeface="Times New Roman" panose="02020603050405020304" pitchFamily="18" charset="0"/>
              </a:rPr>
              <a:t>: </a:t>
            </a:r>
            <a:r>
              <a:rPr lang="en-US" sz="2800" b="1" dirty="0">
                <a:ln w="12700" cmpd="sng">
                  <a:noFill/>
                  <a:prstDash val="solid"/>
                </a:ln>
                <a:solidFill>
                  <a:schemeClr val="accent1">
                    <a:lumMod val="75000"/>
                  </a:schemeClr>
                </a:solidFill>
                <a:latin typeface="Times New Roman" panose="02020603050405020304" pitchFamily="18" charset="0"/>
                <a:ea typeface="Times New Roman" panose="02020603050405020304" pitchFamily="18" charset="0"/>
              </a:rPr>
              <a:t>INT217</a:t>
            </a:r>
            <a:endParaRPr lang="en-IN" b="1" dirty="0">
              <a:ln w="12700" cmpd="sng">
                <a:noFill/>
                <a:prstDash val="solid"/>
              </a:ln>
              <a:solidFill>
                <a:schemeClr val="accent1">
                  <a:lumMod val="75000"/>
                </a:schemeClr>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8498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DA8469-07CB-412F-A119-C17344E136D2}"/>
              </a:ext>
            </a:extLst>
          </p:cNvPr>
          <p:cNvSpPr>
            <a:spLocks noChangeArrowheads="1"/>
          </p:cNvSpPr>
          <p:nvPr/>
        </p:nvSpPr>
        <p:spPr bwMode="auto">
          <a:xfrm>
            <a:off x="185057" y="4780906"/>
            <a:ext cx="1182188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91440" bIns="0" numCol="1" anchor="ctr" anchorCtr="0" compatLnSpc="1">
            <a:prstTxWarp prst="textNoShape">
              <a:avLst/>
            </a:prstTxWarp>
            <a:spAutoFit/>
          </a:bodyPr>
          <a:lstStyle>
            <a:lvl1pPr eaLnBrk="0" fontAlgn="base" hangingPunct="0">
              <a:spcBef>
                <a:spcPct val="0"/>
              </a:spcBef>
              <a:spcAft>
                <a:spcPct val="0"/>
              </a:spcAft>
              <a:tabLst>
                <a:tab pos="520700" algn="l"/>
              </a:tabLst>
              <a:defRPr>
                <a:solidFill>
                  <a:schemeClr val="tx1"/>
                </a:solidFill>
                <a:latin typeface="Arial" panose="020B0604020202020204" pitchFamily="34" charset="0"/>
              </a:defRPr>
            </a:lvl1pPr>
            <a:lvl2pPr eaLnBrk="0" fontAlgn="base" hangingPunct="0">
              <a:spcBef>
                <a:spcPct val="0"/>
              </a:spcBef>
              <a:spcAft>
                <a:spcPct val="0"/>
              </a:spcAft>
              <a:tabLst>
                <a:tab pos="520700" algn="l"/>
              </a:tabLst>
              <a:defRPr>
                <a:solidFill>
                  <a:schemeClr val="tx1"/>
                </a:solidFill>
                <a:latin typeface="Arial" panose="020B0604020202020204" pitchFamily="34" charset="0"/>
              </a:defRPr>
            </a:lvl2pPr>
            <a:lvl3pPr eaLnBrk="0" fontAlgn="base" hangingPunct="0">
              <a:spcBef>
                <a:spcPct val="0"/>
              </a:spcBef>
              <a:spcAft>
                <a:spcPct val="0"/>
              </a:spcAft>
              <a:tabLst>
                <a:tab pos="520700" algn="l"/>
              </a:tabLst>
              <a:defRPr>
                <a:solidFill>
                  <a:schemeClr val="tx1"/>
                </a:solidFill>
                <a:latin typeface="Arial" panose="020B0604020202020204" pitchFamily="34" charset="0"/>
              </a:defRPr>
            </a:lvl3pPr>
            <a:lvl4pPr eaLnBrk="0" fontAlgn="base" hangingPunct="0">
              <a:spcBef>
                <a:spcPct val="0"/>
              </a:spcBef>
              <a:spcAft>
                <a:spcPct val="0"/>
              </a:spcAft>
              <a:tabLst>
                <a:tab pos="520700" algn="l"/>
              </a:tabLst>
              <a:defRPr>
                <a:solidFill>
                  <a:schemeClr val="tx1"/>
                </a:solidFill>
                <a:latin typeface="Arial" panose="020B0604020202020204" pitchFamily="34" charset="0"/>
              </a:defRPr>
            </a:lvl4pPr>
            <a:lvl5pPr eaLnBrk="0" fontAlgn="base" hangingPunct="0">
              <a:spcBef>
                <a:spcPct val="0"/>
              </a:spcBef>
              <a:spcAft>
                <a:spcPct val="0"/>
              </a:spcAft>
              <a:tabLst>
                <a:tab pos="520700" algn="l"/>
              </a:tabLst>
              <a:defRPr>
                <a:solidFill>
                  <a:schemeClr val="tx1"/>
                </a:solidFill>
                <a:latin typeface="Arial" panose="020B0604020202020204" pitchFamily="34" charset="0"/>
              </a:defRPr>
            </a:lvl5pPr>
            <a:lvl6pPr eaLnBrk="0" fontAlgn="base" hangingPunct="0">
              <a:spcBef>
                <a:spcPct val="0"/>
              </a:spcBef>
              <a:spcAft>
                <a:spcPct val="0"/>
              </a:spcAft>
              <a:tabLst>
                <a:tab pos="520700" algn="l"/>
              </a:tabLst>
              <a:defRPr>
                <a:solidFill>
                  <a:schemeClr val="tx1"/>
                </a:solidFill>
                <a:latin typeface="Arial" panose="020B0604020202020204" pitchFamily="34" charset="0"/>
              </a:defRPr>
            </a:lvl6pPr>
            <a:lvl7pPr eaLnBrk="0" fontAlgn="base" hangingPunct="0">
              <a:spcBef>
                <a:spcPct val="0"/>
              </a:spcBef>
              <a:spcAft>
                <a:spcPct val="0"/>
              </a:spcAft>
              <a:tabLst>
                <a:tab pos="520700" algn="l"/>
              </a:tabLst>
              <a:defRPr>
                <a:solidFill>
                  <a:schemeClr val="tx1"/>
                </a:solidFill>
                <a:latin typeface="Arial" panose="020B0604020202020204" pitchFamily="34" charset="0"/>
              </a:defRPr>
            </a:lvl7pPr>
            <a:lvl8pPr eaLnBrk="0" fontAlgn="base" hangingPunct="0">
              <a:spcBef>
                <a:spcPct val="0"/>
              </a:spcBef>
              <a:spcAft>
                <a:spcPct val="0"/>
              </a:spcAft>
              <a:tabLst>
                <a:tab pos="520700" algn="l"/>
              </a:tabLst>
              <a:defRPr>
                <a:solidFill>
                  <a:schemeClr val="tx1"/>
                </a:solidFill>
                <a:latin typeface="Arial" panose="020B0604020202020204" pitchFamily="34" charset="0"/>
              </a:defRPr>
            </a:lvl8pPr>
            <a:lvl9pPr eaLnBrk="0" fontAlgn="base" hangingPunct="0">
              <a:spcBef>
                <a:spcPct val="0"/>
              </a:spcBef>
              <a:spcAft>
                <a:spcPct val="0"/>
              </a:spcAft>
              <a:tabLst>
                <a:tab pos="520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Description:</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this we are showing the Suicide of India cause wise by plotting the pie chart. For that we have made the pivot table from the original dataset. Pivot table contains cause in row area, Suicide values as columns. In chart area we’ve added data labels to each value which makes easy for the viewer to see.</a:t>
            </a: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Conclusion:</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According to this pivot chart:</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Around 3, 50, 0000 people commit suicide due to family problem which is the highest one.</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766 Suicides are committed due to not having children.</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0700" algn="l"/>
              </a:tabLst>
            </a:pPr>
            <a:r>
              <a:rPr kumimoji="0" lang="en-US" altLang="en-US" sz="1400" b="0" i="0" u="none" strike="noStrike" cap="none" normalizeH="0" baseline="0" dirty="0">
                <a:ln>
                  <a:noFill/>
                </a:ln>
                <a:solidFill>
                  <a:schemeClr val="tx1"/>
                </a:solidFill>
                <a:effectLst/>
                <a:ea typeface="Times New Roman" panose="02020603050405020304" pitchFamily="18" charset="0"/>
              </a:rPr>
              <a:t>In around 2, 37,000 cases of suicide cause is not known.</a:t>
            </a:r>
            <a:endParaRPr kumimoji="0" lang="en-US" altLang="en-US" sz="1400" b="0" i="0" u="none" strike="noStrike" cap="none" normalizeH="0" baseline="0" dirty="0">
              <a:ln>
                <a:noFill/>
              </a:ln>
              <a:solidFill>
                <a:schemeClr val="tx1"/>
              </a:solidFill>
              <a:effectLst/>
              <a:latin typeface="Symbol" panose="05050102010706020507" pitchFamily="18" charset="2"/>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0" i="0" u="none" strike="noStrike" cap="none" normalizeH="0" baseline="0" dirty="0">
                <a:ln>
                  <a:noFill/>
                </a:ln>
                <a:solidFill>
                  <a:schemeClr val="tx1"/>
                </a:solidFill>
                <a:effectLst/>
                <a:latin typeface="Symbol" panose="05050102010706020507" pitchFamily="18" charset="2"/>
                <a:ea typeface="Times New Roman" panose="02020603050405020304" pitchFamily="18" charset="0"/>
                <a:cs typeface="Times New Roman" panose="02020603050405020304" pitchFamily="18" charset="0"/>
              </a:rPr>
              <a:t/>
            </a:r>
            <a:br>
              <a:rPr kumimoji="0" lang="en-US" altLang="en-US" sz="1400" b="0" i="0" u="none" strike="noStrike" cap="none" normalizeH="0" baseline="0" dirty="0">
                <a:ln>
                  <a:noFill/>
                </a:ln>
                <a:solidFill>
                  <a:schemeClr val="tx1"/>
                </a:solidFill>
                <a:effectLst/>
                <a:latin typeface="Symbol" panose="05050102010706020507" pitchFamily="18" charset="2"/>
                <a:ea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2FD9449-B7E9-4126-AD14-3E1FF4EEBC67}"/>
              </a:ext>
            </a:extLst>
          </p:cNvPr>
          <p:cNvSpPr>
            <a:spLocks noChangeArrowheads="1"/>
          </p:cNvSpPr>
          <p:nvPr/>
        </p:nvSpPr>
        <p:spPr bwMode="auto">
          <a:xfrm>
            <a:off x="230132" y="415"/>
            <a:ext cx="5389054" cy="64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55545" rIns="5332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6">
                    <a:lumMod val="50000"/>
                  </a:schemeClr>
                </a:solidFill>
                <a:effectLst/>
                <a:latin typeface="Arial" panose="020B0604020202020204" pitchFamily="34" charset="0"/>
                <a:ea typeface="Times New Roman" panose="02020603050405020304" pitchFamily="18" charset="0"/>
              </a:rPr>
              <a:t>Cause wise Suicide data analysis of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6">
                  <a:lumMod val="50000"/>
                </a:schemeClr>
              </a:solidFill>
              <a:effectLst/>
              <a:latin typeface="Arial" panose="020B0604020202020204"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292415044"/>
              </p:ext>
            </p:extLst>
          </p:nvPr>
        </p:nvGraphicFramePr>
        <p:xfrm>
          <a:off x="675330" y="641278"/>
          <a:ext cx="9887712" cy="3901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118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6CC1E6A-560B-4D16-ACAA-11574C0E8720}"/>
              </a:ext>
            </a:extLst>
          </p:cNvPr>
          <p:cNvSpPr>
            <a:spLocks noChangeArrowheads="1"/>
          </p:cNvSpPr>
          <p:nvPr/>
        </p:nvSpPr>
        <p:spPr bwMode="auto">
          <a:xfrm>
            <a:off x="217714" y="54318"/>
            <a:ext cx="5223730" cy="7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55545"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Year wise Suicide data analysis of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65DDB561-ED48-42D4-B1FE-6E873562F629}"/>
              </a:ext>
            </a:extLst>
          </p:cNvPr>
          <p:cNvSpPr>
            <a:spLocks noChangeArrowheads="1"/>
          </p:cNvSpPr>
          <p:nvPr/>
        </p:nvSpPr>
        <p:spPr bwMode="auto">
          <a:xfrm>
            <a:off x="275771" y="5129769"/>
            <a:ext cx="11698515"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45720" rIns="91440" bIns="0" numCol="1" anchor="ctr" anchorCtr="0" compatLnSpc="1">
            <a:prstTxWarp prst="textNoShape">
              <a:avLst/>
            </a:prstTxWarp>
            <a:spAutoFit/>
          </a:bodyPr>
          <a:lstStyle>
            <a:lvl1pPr eaLnBrk="0" fontAlgn="base" hangingPunct="0">
              <a:spcBef>
                <a:spcPct val="0"/>
              </a:spcBef>
              <a:spcAft>
                <a:spcPct val="0"/>
              </a:spcAft>
              <a:tabLst>
                <a:tab pos="520700" algn="l"/>
              </a:tabLst>
              <a:defRPr>
                <a:solidFill>
                  <a:schemeClr val="tx1"/>
                </a:solidFill>
                <a:latin typeface="Arial" panose="020B0604020202020204" pitchFamily="34" charset="0"/>
              </a:defRPr>
            </a:lvl1pPr>
            <a:lvl2pPr eaLnBrk="0" fontAlgn="base" hangingPunct="0">
              <a:spcBef>
                <a:spcPct val="0"/>
              </a:spcBef>
              <a:spcAft>
                <a:spcPct val="0"/>
              </a:spcAft>
              <a:tabLst>
                <a:tab pos="520700" algn="l"/>
              </a:tabLst>
              <a:defRPr>
                <a:solidFill>
                  <a:schemeClr val="tx1"/>
                </a:solidFill>
                <a:latin typeface="Arial" panose="020B0604020202020204" pitchFamily="34" charset="0"/>
              </a:defRPr>
            </a:lvl2pPr>
            <a:lvl3pPr eaLnBrk="0" fontAlgn="base" hangingPunct="0">
              <a:spcBef>
                <a:spcPct val="0"/>
              </a:spcBef>
              <a:spcAft>
                <a:spcPct val="0"/>
              </a:spcAft>
              <a:tabLst>
                <a:tab pos="520700" algn="l"/>
              </a:tabLst>
              <a:defRPr>
                <a:solidFill>
                  <a:schemeClr val="tx1"/>
                </a:solidFill>
                <a:latin typeface="Arial" panose="020B0604020202020204" pitchFamily="34" charset="0"/>
              </a:defRPr>
            </a:lvl3pPr>
            <a:lvl4pPr eaLnBrk="0" fontAlgn="base" hangingPunct="0">
              <a:spcBef>
                <a:spcPct val="0"/>
              </a:spcBef>
              <a:spcAft>
                <a:spcPct val="0"/>
              </a:spcAft>
              <a:tabLst>
                <a:tab pos="520700" algn="l"/>
              </a:tabLst>
              <a:defRPr>
                <a:solidFill>
                  <a:schemeClr val="tx1"/>
                </a:solidFill>
                <a:latin typeface="Arial" panose="020B0604020202020204" pitchFamily="34" charset="0"/>
              </a:defRPr>
            </a:lvl4pPr>
            <a:lvl5pPr eaLnBrk="0" fontAlgn="base" hangingPunct="0">
              <a:spcBef>
                <a:spcPct val="0"/>
              </a:spcBef>
              <a:spcAft>
                <a:spcPct val="0"/>
              </a:spcAft>
              <a:tabLst>
                <a:tab pos="520700" algn="l"/>
              </a:tabLst>
              <a:defRPr>
                <a:solidFill>
                  <a:schemeClr val="tx1"/>
                </a:solidFill>
                <a:latin typeface="Arial" panose="020B0604020202020204" pitchFamily="34" charset="0"/>
              </a:defRPr>
            </a:lvl5pPr>
            <a:lvl6pPr eaLnBrk="0" fontAlgn="base" hangingPunct="0">
              <a:spcBef>
                <a:spcPct val="0"/>
              </a:spcBef>
              <a:spcAft>
                <a:spcPct val="0"/>
              </a:spcAft>
              <a:tabLst>
                <a:tab pos="520700" algn="l"/>
              </a:tabLst>
              <a:defRPr>
                <a:solidFill>
                  <a:schemeClr val="tx1"/>
                </a:solidFill>
                <a:latin typeface="Arial" panose="020B0604020202020204" pitchFamily="34" charset="0"/>
              </a:defRPr>
            </a:lvl6pPr>
            <a:lvl7pPr eaLnBrk="0" fontAlgn="base" hangingPunct="0">
              <a:spcBef>
                <a:spcPct val="0"/>
              </a:spcBef>
              <a:spcAft>
                <a:spcPct val="0"/>
              </a:spcAft>
              <a:tabLst>
                <a:tab pos="520700" algn="l"/>
              </a:tabLst>
              <a:defRPr>
                <a:solidFill>
                  <a:schemeClr val="tx1"/>
                </a:solidFill>
                <a:latin typeface="Arial" panose="020B0604020202020204" pitchFamily="34" charset="0"/>
              </a:defRPr>
            </a:lvl7pPr>
            <a:lvl8pPr eaLnBrk="0" fontAlgn="base" hangingPunct="0">
              <a:spcBef>
                <a:spcPct val="0"/>
              </a:spcBef>
              <a:spcAft>
                <a:spcPct val="0"/>
              </a:spcAft>
              <a:tabLst>
                <a:tab pos="520700" algn="l"/>
              </a:tabLst>
              <a:defRPr>
                <a:solidFill>
                  <a:schemeClr val="tx1"/>
                </a:solidFill>
                <a:latin typeface="Arial" panose="020B0604020202020204" pitchFamily="34" charset="0"/>
              </a:defRPr>
            </a:lvl8pPr>
            <a:lvl9pPr eaLnBrk="0" fontAlgn="base" hangingPunct="0">
              <a:spcBef>
                <a:spcPct val="0"/>
              </a:spcBef>
              <a:spcAft>
                <a:spcPct val="0"/>
              </a:spcAft>
              <a:tabLst>
                <a:tab pos="520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Description:</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this we are finding the year having highest Suicide. For that we have made the pivot table from the original dataset. Pivot table contains year in row area and sum of Suicide values as columns. In chart area we’ve added data labels to each value which makes easy for the viewer to see.</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Conclusion:</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According to this pivot chart:</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Year 2011 is having the maximum number of suicide in India.</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Year 2001 is having the minimum number of suicide in India.</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995845749"/>
              </p:ext>
            </p:extLst>
          </p:nvPr>
        </p:nvGraphicFramePr>
        <p:xfrm>
          <a:off x="1665269" y="873905"/>
          <a:ext cx="6227990" cy="37446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90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61BCA5A-2A1B-4114-8975-3069793E8D44}"/>
              </a:ext>
            </a:extLst>
          </p:cNvPr>
          <p:cNvSpPr>
            <a:spLocks noChangeArrowheads="1"/>
          </p:cNvSpPr>
          <p:nvPr/>
        </p:nvSpPr>
        <p:spPr bwMode="auto">
          <a:xfrm>
            <a:off x="573974" y="15146"/>
            <a:ext cx="11724160" cy="57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55545"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Profession wise Suicide data analysis of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F1800E3-BC1E-4DF9-B93A-49F2A05040E1}"/>
              </a:ext>
            </a:extLst>
          </p:cNvPr>
          <p:cNvSpPr>
            <a:spLocks noChangeArrowheads="1"/>
          </p:cNvSpPr>
          <p:nvPr/>
        </p:nvSpPr>
        <p:spPr bwMode="auto">
          <a:xfrm>
            <a:off x="233920" y="4721342"/>
            <a:ext cx="11724160" cy="183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168222" rIns="91440" bIns="0" numCol="1" anchor="ctr" anchorCtr="0" compatLnSpc="1">
            <a:prstTxWarp prst="textNoShape">
              <a:avLst/>
            </a:prstTxWarp>
            <a:spAutoFit/>
          </a:bodyPr>
          <a:lstStyle>
            <a:lvl1pPr eaLnBrk="0" fontAlgn="base" hangingPunct="0">
              <a:spcBef>
                <a:spcPct val="0"/>
              </a:spcBef>
              <a:spcAft>
                <a:spcPct val="0"/>
              </a:spcAft>
              <a:tabLst>
                <a:tab pos="520700" algn="l"/>
              </a:tabLst>
              <a:defRPr>
                <a:solidFill>
                  <a:schemeClr val="tx1"/>
                </a:solidFill>
                <a:latin typeface="Arial" panose="020B0604020202020204" pitchFamily="34" charset="0"/>
              </a:defRPr>
            </a:lvl1pPr>
            <a:lvl2pPr eaLnBrk="0" fontAlgn="base" hangingPunct="0">
              <a:spcBef>
                <a:spcPct val="0"/>
              </a:spcBef>
              <a:spcAft>
                <a:spcPct val="0"/>
              </a:spcAft>
              <a:tabLst>
                <a:tab pos="520700" algn="l"/>
              </a:tabLst>
              <a:defRPr>
                <a:solidFill>
                  <a:schemeClr val="tx1"/>
                </a:solidFill>
                <a:latin typeface="Arial" panose="020B0604020202020204" pitchFamily="34" charset="0"/>
              </a:defRPr>
            </a:lvl2pPr>
            <a:lvl3pPr eaLnBrk="0" fontAlgn="base" hangingPunct="0">
              <a:spcBef>
                <a:spcPct val="0"/>
              </a:spcBef>
              <a:spcAft>
                <a:spcPct val="0"/>
              </a:spcAft>
              <a:tabLst>
                <a:tab pos="520700" algn="l"/>
              </a:tabLst>
              <a:defRPr>
                <a:solidFill>
                  <a:schemeClr val="tx1"/>
                </a:solidFill>
                <a:latin typeface="Arial" panose="020B0604020202020204" pitchFamily="34" charset="0"/>
              </a:defRPr>
            </a:lvl3pPr>
            <a:lvl4pPr eaLnBrk="0" fontAlgn="base" hangingPunct="0">
              <a:spcBef>
                <a:spcPct val="0"/>
              </a:spcBef>
              <a:spcAft>
                <a:spcPct val="0"/>
              </a:spcAft>
              <a:tabLst>
                <a:tab pos="520700" algn="l"/>
              </a:tabLst>
              <a:defRPr>
                <a:solidFill>
                  <a:schemeClr val="tx1"/>
                </a:solidFill>
                <a:latin typeface="Arial" panose="020B0604020202020204" pitchFamily="34" charset="0"/>
              </a:defRPr>
            </a:lvl4pPr>
            <a:lvl5pPr eaLnBrk="0" fontAlgn="base" hangingPunct="0">
              <a:spcBef>
                <a:spcPct val="0"/>
              </a:spcBef>
              <a:spcAft>
                <a:spcPct val="0"/>
              </a:spcAft>
              <a:tabLst>
                <a:tab pos="520700" algn="l"/>
              </a:tabLst>
              <a:defRPr>
                <a:solidFill>
                  <a:schemeClr val="tx1"/>
                </a:solidFill>
                <a:latin typeface="Arial" panose="020B0604020202020204" pitchFamily="34" charset="0"/>
              </a:defRPr>
            </a:lvl5pPr>
            <a:lvl6pPr eaLnBrk="0" fontAlgn="base" hangingPunct="0">
              <a:spcBef>
                <a:spcPct val="0"/>
              </a:spcBef>
              <a:spcAft>
                <a:spcPct val="0"/>
              </a:spcAft>
              <a:tabLst>
                <a:tab pos="520700" algn="l"/>
              </a:tabLst>
              <a:defRPr>
                <a:solidFill>
                  <a:schemeClr val="tx1"/>
                </a:solidFill>
                <a:latin typeface="Arial" panose="020B0604020202020204" pitchFamily="34" charset="0"/>
              </a:defRPr>
            </a:lvl6pPr>
            <a:lvl7pPr eaLnBrk="0" fontAlgn="base" hangingPunct="0">
              <a:spcBef>
                <a:spcPct val="0"/>
              </a:spcBef>
              <a:spcAft>
                <a:spcPct val="0"/>
              </a:spcAft>
              <a:tabLst>
                <a:tab pos="520700" algn="l"/>
              </a:tabLst>
              <a:defRPr>
                <a:solidFill>
                  <a:schemeClr val="tx1"/>
                </a:solidFill>
                <a:latin typeface="Arial" panose="020B0604020202020204" pitchFamily="34" charset="0"/>
              </a:defRPr>
            </a:lvl7pPr>
            <a:lvl8pPr eaLnBrk="0" fontAlgn="base" hangingPunct="0">
              <a:spcBef>
                <a:spcPct val="0"/>
              </a:spcBef>
              <a:spcAft>
                <a:spcPct val="0"/>
              </a:spcAft>
              <a:tabLst>
                <a:tab pos="520700" algn="l"/>
              </a:tabLst>
              <a:defRPr>
                <a:solidFill>
                  <a:schemeClr val="tx1"/>
                </a:solidFill>
                <a:latin typeface="Arial" panose="020B0604020202020204" pitchFamily="34" charset="0"/>
              </a:defRPr>
            </a:lvl8pPr>
            <a:lvl9pPr eaLnBrk="0" fontAlgn="base" hangingPunct="0">
              <a:spcBef>
                <a:spcPct val="0"/>
              </a:spcBef>
              <a:spcAft>
                <a:spcPct val="0"/>
              </a:spcAft>
              <a:tabLst>
                <a:tab pos="520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Description:</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this we are finding the top profession having highest Suicide. For that we have made the pivot table from the original dataset. Pivot table contains profession in row area and sum of Suicide values as columns. In chart area we’ve added data labels to each value which makes easy for the viewer to see.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Conclusion:</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According to this pivot chart: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0700"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most of the suicide cases profession of the people is not known.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0700"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Housewives have the second profession committing maximum number of suicide.</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Least number of suicide is committed by retired person.</a:t>
            </a: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1494905134"/>
              </p:ext>
            </p:extLst>
          </p:nvPr>
        </p:nvGraphicFramePr>
        <p:xfrm>
          <a:off x="1401471" y="786515"/>
          <a:ext cx="5926529" cy="37427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284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CD2DE8-8767-4C06-A5DB-E34C3E98DF21}"/>
              </a:ext>
            </a:extLst>
          </p:cNvPr>
          <p:cNvSpPr/>
          <p:nvPr/>
        </p:nvSpPr>
        <p:spPr>
          <a:xfrm>
            <a:off x="1955777" y="151179"/>
            <a:ext cx="9922545" cy="6555641"/>
          </a:xfrm>
          <a:prstGeom prst="rect">
            <a:avLst/>
          </a:prstGeom>
        </p:spPr>
        <p:txBody>
          <a:bodyPr wrap="square">
            <a:spAutoFit/>
          </a:bodyPr>
          <a:lstStyle/>
          <a:p>
            <a:pPr marL="1133475" marR="1525905" algn="ctr">
              <a:lnSpc>
                <a:spcPct val="150000"/>
              </a:lnSpc>
              <a:spcBef>
                <a:spcPts val="440"/>
              </a:spcBef>
              <a:spcAft>
                <a:spcPts val="0"/>
              </a:spcAft>
            </a:pPr>
            <a:r>
              <a:rPr lang="en-US" sz="4000" b="1" kern="0" dirty="0">
                <a:solidFill>
                  <a:schemeClr val="accent4">
                    <a:lumMod val="75000"/>
                  </a:schemeClr>
                </a:solidFill>
                <a:effectLst/>
                <a:latin typeface="Stencil" panose="040409050D0802020404" pitchFamily="82" charset="0"/>
                <a:ea typeface="Times New Roman" panose="02020603050405020304" pitchFamily="18" charset="0"/>
              </a:rPr>
              <a:t>Conclusion</a:t>
            </a:r>
            <a:endParaRPr lang="en-IN" sz="4000" b="1" kern="0" dirty="0">
              <a:solidFill>
                <a:schemeClr val="accent4">
                  <a:lumMod val="75000"/>
                </a:schemeClr>
              </a:solidFill>
              <a:effectLst/>
              <a:latin typeface="Stencil" panose="040409050D0802020404" pitchFamily="82" charset="0"/>
              <a:ea typeface="Times New Roman" panose="02020603050405020304" pitchFamily="18" charset="0"/>
            </a:endParaRPr>
          </a:p>
          <a:p>
            <a:pPr>
              <a:lnSpc>
                <a:spcPct val="150000"/>
              </a:lnSpc>
              <a:spcAft>
                <a:spcPts val="0"/>
              </a:spcAft>
            </a:pPr>
            <a:r>
              <a:rPr lang="en-US" dirty="0">
                <a:latin typeface="Times New Roman" panose="02020603050405020304" pitchFamily="18" charset="0"/>
                <a:ea typeface="Times New Roman" panose="02020603050405020304" pitchFamily="18" charset="0"/>
              </a:rPr>
              <a:t>Suicide is a very crucial topic that should taken very seriously when intervening in a people’s life. People’s suicide can be triggered my many things and it is important to be able to recognize the warning signs that can lead to an attempted or successful taking of one's life. People take their own lives for numerous reasons including feeling depressed and hopeless. There are several ways that you can help a people if you feel that they are at risk at attempting suicide: call the physician, remove any harmful items from the house, and talk to them openly about their problems! Teens suicide is the leading in the suicide data of India. Together, hopefully, we can decrease that statistic and save lives! </a:t>
            </a:r>
            <a:r>
              <a:rPr lang="en-US" dirty="0">
                <a:solidFill>
                  <a:srgbClr val="000000"/>
                </a:solidFill>
                <a:latin typeface="Times New Roman" panose="02020603050405020304" pitchFamily="18" charset="0"/>
                <a:ea typeface="Times New Roman" panose="02020603050405020304" pitchFamily="18" charset="0"/>
              </a:rPr>
              <a:t> For a country like India, suicide is an extremely worrying situation and it certainly is a national problem which demands immediate solution. Take an example of farmers, The government should run more effective welfare schemes for the poor and landless farmers, some of which may be like crop insurance and providing loans to the farmers on minimal interest rates. If such welfare schemes can be offered immediately and without losing time any further, only then the farmers can be prevented from committing suicides.</a:t>
            </a:r>
            <a:endParaRPr lang="en-IN" sz="16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
            </a:r>
            <a:br>
              <a:rPr lang="en-US" dirty="0">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664013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DD66F2-1796-4082-ACDF-56FB489D5888}"/>
              </a:ext>
            </a:extLst>
          </p:cNvPr>
          <p:cNvSpPr/>
          <p:nvPr/>
        </p:nvSpPr>
        <p:spPr>
          <a:xfrm>
            <a:off x="1913809" y="547299"/>
            <a:ext cx="8188037" cy="5505161"/>
          </a:xfrm>
          <a:prstGeom prst="rect">
            <a:avLst/>
          </a:prstGeom>
        </p:spPr>
        <p:txBody>
          <a:bodyPr wrap="square">
            <a:spAutoFit/>
          </a:bodyPr>
          <a:lstStyle/>
          <a:p>
            <a:pPr marL="1205865" marR="1069975" algn="ctr">
              <a:lnSpc>
                <a:spcPct val="150000"/>
              </a:lnSpc>
              <a:spcBef>
                <a:spcPts val="315"/>
              </a:spcBef>
              <a:spcAft>
                <a:spcPts val="0"/>
              </a:spcAft>
            </a:pPr>
            <a:r>
              <a:rPr lang="en-US" sz="3600" b="1" dirty="0">
                <a:effectLst/>
                <a:latin typeface="Segoe UI Black" panose="020B0A02040204020203" pitchFamily="34" charset="0"/>
                <a:ea typeface="Segoe UI Black" panose="020B0A02040204020203" pitchFamily="34" charset="0"/>
              </a:rPr>
              <a:t>Bibliography</a:t>
            </a:r>
            <a:endParaRPr lang="en-IN" sz="3600" dirty="0">
              <a:effectLst/>
              <a:latin typeface="Times New Roman" panose="02020603050405020304" pitchFamily="18" charset="0"/>
              <a:ea typeface="Times New Roman" panose="02020603050405020304" pitchFamily="18" charset="0"/>
            </a:endParaRPr>
          </a:p>
          <a:p>
            <a:pPr>
              <a:lnSpc>
                <a:spcPct val="150000"/>
              </a:lnSpc>
              <a:spcBef>
                <a:spcPts val="20"/>
              </a:spcBef>
              <a:spcAft>
                <a:spcPts val="0"/>
              </a:spcAft>
            </a:pPr>
            <a:r>
              <a:rPr lang="en-US" sz="12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742950" lvl="1" indent="-285750">
              <a:lnSpc>
                <a:spcPct val="150000"/>
              </a:lnSpc>
              <a:spcBef>
                <a:spcPts val="490"/>
              </a:spcBef>
              <a:spcAft>
                <a:spcPts val="0"/>
              </a:spcAft>
              <a:buFont typeface="Wingdings" panose="05000000000000000000" pitchFamily="2" charset="2"/>
              <a:buChar char=""/>
              <a:tabLst>
                <a:tab pos="978535" algn="l"/>
                <a:tab pos="979170" algn="l"/>
              </a:tabLst>
            </a:pPr>
            <a:r>
              <a:rPr lang="en-US" sz="2000" dirty="0">
                <a:effectLst/>
                <a:latin typeface="Times New Roman" panose="02020603050405020304" pitchFamily="18" charset="0"/>
                <a:ea typeface="Times New Roman" panose="02020603050405020304" pitchFamily="18" charset="0"/>
              </a:rPr>
              <a:t>Dataset from</a:t>
            </a:r>
            <a:r>
              <a:rPr lang="en-US" sz="2000" spc="-20" dirty="0">
                <a:effectLst/>
                <a:latin typeface="Times New Roman" panose="02020603050405020304" pitchFamily="18" charset="0"/>
                <a:ea typeface="Times New Roman" panose="02020603050405020304" pitchFamily="18" charset="0"/>
              </a:rPr>
              <a:t> </a:t>
            </a:r>
            <a:r>
              <a:rPr lang="en-US" sz="2000" u="none" strike="noStrike" dirty="0">
                <a:solidFill>
                  <a:srgbClr val="0000FF"/>
                </a:solidFill>
                <a:effectLst/>
                <a:latin typeface="Times New Roman" panose="02020603050405020304" pitchFamily="18" charset="0"/>
                <a:ea typeface="Times New Roman" panose="02020603050405020304" pitchFamily="18" charset="0"/>
                <a:hlinkClick r:id="rId2"/>
              </a:rPr>
              <a:t>www.kaggle.com</a:t>
            </a:r>
            <a:endParaRPr lang="en-IN" dirty="0">
              <a:effectLst/>
              <a:latin typeface="Times New Roman" panose="02020603050405020304" pitchFamily="18" charset="0"/>
              <a:ea typeface="Times New Roman" panose="02020603050405020304" pitchFamily="18" charset="0"/>
            </a:endParaRPr>
          </a:p>
          <a:p>
            <a:pPr marL="742950" lvl="1" indent="-285750">
              <a:lnSpc>
                <a:spcPct val="150000"/>
              </a:lnSpc>
              <a:spcBef>
                <a:spcPts val="490"/>
              </a:spcBef>
              <a:spcAft>
                <a:spcPts val="0"/>
              </a:spcAft>
              <a:buFont typeface="Wingdings" panose="05000000000000000000" pitchFamily="2" charset="2"/>
              <a:buChar char=""/>
              <a:tabLst>
                <a:tab pos="978535" algn="l"/>
                <a:tab pos="979170" algn="l"/>
              </a:tabLst>
            </a:pPr>
            <a:r>
              <a:rPr lang="en-US" sz="2000" dirty="0">
                <a:effectLst/>
                <a:latin typeface="Times New Roman" panose="02020603050405020304" pitchFamily="18" charset="0"/>
                <a:ea typeface="Times New Roman" panose="02020603050405020304" pitchFamily="18" charset="0"/>
              </a:rPr>
              <a:t>Dataset from www.data.gov.in</a:t>
            </a:r>
            <a:endParaRPr lang="en-IN" dirty="0">
              <a:effectLst/>
              <a:latin typeface="Times New Roman" panose="02020603050405020304" pitchFamily="18" charset="0"/>
              <a:ea typeface="Times New Roman" panose="02020603050405020304" pitchFamily="18" charset="0"/>
            </a:endParaRPr>
          </a:p>
          <a:p>
            <a:pPr marL="742950" lvl="1" indent="-285750">
              <a:lnSpc>
                <a:spcPct val="150000"/>
              </a:lnSpc>
              <a:spcBef>
                <a:spcPts val="695"/>
              </a:spcBef>
              <a:spcAft>
                <a:spcPts val="0"/>
              </a:spcAft>
              <a:buFont typeface="Wingdings" panose="05000000000000000000" pitchFamily="2" charset="2"/>
              <a:buChar char=""/>
              <a:tabLst>
                <a:tab pos="978535" algn="l"/>
                <a:tab pos="979170" algn="l"/>
              </a:tabLst>
            </a:pPr>
            <a:r>
              <a:rPr lang="en-US" sz="2000" dirty="0">
                <a:effectLst/>
                <a:latin typeface="Times New Roman" panose="02020603050405020304" pitchFamily="18" charset="0"/>
                <a:ea typeface="Times New Roman" panose="02020603050405020304" pitchFamily="18" charset="0"/>
              </a:rPr>
              <a:t>Information from</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Wikipedia</a:t>
            </a:r>
            <a:endParaRPr lang="en-IN" dirty="0">
              <a:effectLst/>
              <a:latin typeface="Times New Roman" panose="02020603050405020304" pitchFamily="18" charset="0"/>
              <a:ea typeface="Times New Roman" panose="02020603050405020304" pitchFamily="18" charset="0"/>
            </a:endParaRPr>
          </a:p>
          <a:p>
            <a:pPr marL="742950" lvl="1" indent="-285750">
              <a:lnSpc>
                <a:spcPct val="150000"/>
              </a:lnSpc>
              <a:spcBef>
                <a:spcPts val="690"/>
              </a:spcBef>
              <a:spcAft>
                <a:spcPts val="0"/>
              </a:spcAft>
              <a:buFont typeface="Wingdings" panose="05000000000000000000" pitchFamily="2" charset="2"/>
              <a:buChar char=""/>
              <a:tabLst>
                <a:tab pos="978535" algn="l"/>
                <a:tab pos="979170" algn="l"/>
              </a:tabLst>
            </a:pPr>
            <a:r>
              <a:rPr lang="en-US" sz="2000" dirty="0">
                <a:effectLst/>
                <a:latin typeface="Times New Roman" panose="02020603050405020304" pitchFamily="18" charset="0"/>
                <a:ea typeface="Times New Roman" panose="02020603050405020304" pitchFamily="18" charset="0"/>
              </a:rPr>
              <a:t>Used Tableau</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Prep</a:t>
            </a:r>
            <a:endParaRPr lang="en-IN" dirty="0">
              <a:effectLst/>
              <a:latin typeface="Times New Roman" panose="02020603050405020304" pitchFamily="18" charset="0"/>
              <a:ea typeface="Times New Roman" panose="02020603050405020304" pitchFamily="18" charset="0"/>
            </a:endParaRPr>
          </a:p>
          <a:p>
            <a:pPr marL="742950" lvl="1" indent="-285750">
              <a:lnSpc>
                <a:spcPct val="150000"/>
              </a:lnSpc>
              <a:spcBef>
                <a:spcPts val="665"/>
              </a:spcBef>
              <a:spcAft>
                <a:spcPts val="0"/>
              </a:spcAft>
              <a:buFont typeface="Wingdings" panose="05000000000000000000" pitchFamily="2" charset="2"/>
              <a:buChar char=""/>
              <a:tabLst>
                <a:tab pos="978535" algn="l"/>
                <a:tab pos="979170" algn="l"/>
              </a:tabLst>
            </a:pPr>
            <a:r>
              <a:rPr lang="en-US" sz="2000" dirty="0">
                <a:effectLst/>
                <a:latin typeface="Times New Roman" panose="02020603050405020304" pitchFamily="18" charset="0"/>
                <a:ea typeface="Times New Roman" panose="02020603050405020304" pitchFamily="18" charset="0"/>
              </a:rPr>
              <a:t>Used MS-Excel 365 Pro</a:t>
            </a:r>
            <a:r>
              <a:rPr lang="en-US" sz="2000" spc="-10" dirty="0">
                <a:effectLst/>
                <a:latin typeface="Times New Roman" panose="02020603050405020304" pitchFamily="18" charset="0"/>
                <a:ea typeface="Times New Roman" panose="02020603050405020304" pitchFamily="18" charset="0"/>
              </a:rPr>
              <a:t> </a:t>
            </a:r>
            <a:r>
              <a:rPr lang="en-US" sz="2000" spc="-15" dirty="0">
                <a:effectLst/>
                <a:latin typeface="Times New Roman" panose="02020603050405020304" pitchFamily="18" charset="0"/>
                <a:ea typeface="Times New Roman" panose="02020603050405020304" pitchFamily="18" charset="0"/>
              </a:rPr>
              <a:t>Plus</a:t>
            </a:r>
            <a:endParaRPr lang="en-IN" dirty="0">
              <a:effectLst/>
              <a:latin typeface="Times New Roman" panose="02020603050405020304" pitchFamily="18" charset="0"/>
              <a:ea typeface="Times New Roman" panose="02020603050405020304" pitchFamily="18" charset="0"/>
            </a:endParaRPr>
          </a:p>
          <a:p>
            <a:pPr marL="742950" lvl="1" indent="-285750">
              <a:lnSpc>
                <a:spcPct val="150000"/>
              </a:lnSpc>
              <a:spcBef>
                <a:spcPts val="690"/>
              </a:spcBef>
              <a:spcAft>
                <a:spcPts val="0"/>
              </a:spcAft>
              <a:buFont typeface="Wingdings" panose="05000000000000000000" pitchFamily="2" charset="2"/>
              <a:buChar char=""/>
              <a:tabLst>
                <a:tab pos="978535" algn="l"/>
                <a:tab pos="979170" algn="l"/>
              </a:tabLst>
            </a:pPr>
            <a:r>
              <a:rPr lang="en-US" sz="2000" dirty="0">
                <a:effectLst/>
                <a:latin typeface="Times New Roman" panose="02020603050405020304" pitchFamily="18" charset="0"/>
                <a:ea typeface="Times New Roman" panose="02020603050405020304" pitchFamily="18" charset="0"/>
              </a:rPr>
              <a:t>Used MS-Word 365 </a:t>
            </a:r>
            <a:r>
              <a:rPr lang="en-US" sz="2000" spc="-15" dirty="0">
                <a:effectLst/>
                <a:latin typeface="Times New Roman" panose="02020603050405020304" pitchFamily="18" charset="0"/>
                <a:ea typeface="Times New Roman" panose="02020603050405020304" pitchFamily="18" charset="0"/>
              </a:rPr>
              <a:t>Pro</a:t>
            </a:r>
            <a:r>
              <a:rPr lang="en-US" sz="2000" spc="40" dirty="0">
                <a:effectLst/>
                <a:latin typeface="Times New Roman" panose="02020603050405020304" pitchFamily="18" charset="0"/>
                <a:ea typeface="Times New Roman" panose="02020603050405020304" pitchFamily="18" charset="0"/>
              </a:rPr>
              <a:t> </a:t>
            </a:r>
            <a:r>
              <a:rPr lang="en-US" sz="2000" spc="-15" dirty="0">
                <a:effectLst/>
                <a:latin typeface="Times New Roman" panose="02020603050405020304" pitchFamily="18" charset="0"/>
                <a:ea typeface="Times New Roman" panose="02020603050405020304" pitchFamily="18" charset="0"/>
              </a:rPr>
              <a:t>Plus</a:t>
            </a:r>
            <a:endParaRPr lang="en-IN" dirty="0">
              <a:effectLst/>
              <a:latin typeface="Times New Roman" panose="02020603050405020304" pitchFamily="18" charset="0"/>
              <a:ea typeface="Times New Roman" panose="02020603050405020304" pitchFamily="18" charset="0"/>
            </a:endParaRPr>
          </a:p>
          <a:p>
            <a:pPr marL="742950" lvl="1" indent="-285750">
              <a:lnSpc>
                <a:spcPct val="150000"/>
              </a:lnSpc>
              <a:spcBef>
                <a:spcPts val="690"/>
              </a:spcBef>
              <a:spcAft>
                <a:spcPts val="0"/>
              </a:spcAft>
              <a:buFont typeface="Wingdings" panose="05000000000000000000" pitchFamily="2" charset="2"/>
              <a:buChar char=""/>
              <a:tabLst>
                <a:tab pos="978535" algn="l"/>
                <a:tab pos="979170" algn="l"/>
              </a:tabLst>
            </a:pPr>
            <a:r>
              <a:rPr lang="en-US" sz="2000" dirty="0">
                <a:effectLst/>
                <a:latin typeface="Times New Roman" panose="02020603050405020304" pitchFamily="18" charset="0"/>
                <a:ea typeface="Times New Roman" panose="02020603050405020304" pitchFamily="18" charset="0"/>
              </a:rPr>
              <a:t>Information from</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Google.com</a:t>
            </a:r>
            <a:endParaRPr lang="en-IN" dirty="0">
              <a:effectLst/>
              <a:latin typeface="Times New Roman" panose="02020603050405020304" pitchFamily="18" charset="0"/>
              <a:ea typeface="Times New Roman" panose="02020603050405020304" pitchFamily="18" charset="0"/>
            </a:endParaRPr>
          </a:p>
          <a:p>
            <a:pPr marL="742950" lvl="1" indent="-285750">
              <a:lnSpc>
                <a:spcPct val="150000"/>
              </a:lnSpc>
              <a:spcBef>
                <a:spcPts val="690"/>
              </a:spcBef>
              <a:spcAft>
                <a:spcPts val="0"/>
              </a:spcAft>
              <a:buFont typeface="Wingdings" panose="05000000000000000000" pitchFamily="2" charset="2"/>
              <a:buChar char=""/>
              <a:tabLst>
                <a:tab pos="978535" algn="l"/>
                <a:tab pos="979170" algn="l"/>
              </a:tabLst>
            </a:pPr>
            <a:r>
              <a:rPr lang="en-US" sz="2000" dirty="0">
                <a:effectLst/>
                <a:latin typeface="Times New Roman" panose="02020603050405020304" pitchFamily="18" charset="0"/>
                <a:ea typeface="Times New Roman" panose="02020603050405020304" pitchFamily="18" charset="0"/>
              </a:rPr>
              <a:t>Learnt </a:t>
            </a:r>
            <a:r>
              <a:rPr lang="en-US" sz="2000" spc="-20" dirty="0">
                <a:effectLst/>
                <a:latin typeface="Times New Roman" panose="02020603050405020304" pitchFamily="18" charset="0"/>
                <a:ea typeface="Times New Roman" panose="02020603050405020304" pitchFamily="18" charset="0"/>
              </a:rPr>
              <a:t>some </a:t>
            </a:r>
            <a:r>
              <a:rPr lang="en-US" sz="2000" dirty="0">
                <a:effectLst/>
                <a:latin typeface="Times New Roman" panose="02020603050405020304" pitchFamily="18" charset="0"/>
                <a:ea typeface="Times New Roman" panose="02020603050405020304" pitchFamily="18" charset="0"/>
              </a:rPr>
              <a:t>things from Tutorial Point YouTube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channel</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025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8F291B-24B7-4258-BB8D-F5FE3D64585E}"/>
              </a:ext>
            </a:extLst>
          </p:cNvPr>
          <p:cNvSpPr/>
          <p:nvPr/>
        </p:nvSpPr>
        <p:spPr>
          <a:xfrm>
            <a:off x="554183" y="375703"/>
            <a:ext cx="10820400" cy="5272597"/>
          </a:xfrm>
          <a:prstGeom prst="rect">
            <a:avLst/>
          </a:prstGeom>
        </p:spPr>
        <p:txBody>
          <a:bodyPr wrap="square">
            <a:spAutoFit/>
          </a:bodyPr>
          <a:lstStyle/>
          <a:p>
            <a:pPr marL="914400" marR="1287780" algn="ctr">
              <a:lnSpc>
                <a:spcPct val="150000"/>
              </a:lnSpc>
              <a:spcBef>
                <a:spcPts val="325"/>
              </a:spcBef>
              <a:spcAft>
                <a:spcPts val="0"/>
              </a:spcAft>
            </a:pPr>
            <a:r>
              <a:rPr lang="en-US" sz="40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rPr>
              <a:t>Introduction</a:t>
            </a:r>
            <a:endParaRPr lang="en-IN" sz="28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marL="63500" algn="just">
              <a:lnSpc>
                <a:spcPct val="150000"/>
              </a:lnSpc>
              <a:spcBef>
                <a:spcPts val="305"/>
              </a:spcBef>
              <a:spcAft>
                <a:spcPts val="0"/>
              </a:spcAft>
            </a:pPr>
            <a:r>
              <a:rPr lang="en-US" sz="1600" kern="0" dirty="0">
                <a:solidFill>
                  <a:srgbClr val="111111"/>
                </a:solidFill>
                <a:latin typeface="Times New Roman" panose="02020603050405020304" pitchFamily="18" charset="0"/>
                <a:ea typeface="Times New Roman" panose="02020603050405020304" pitchFamily="18" charset="0"/>
              </a:rPr>
              <a:t>Suicide refers to the act or an instance of intentionally killing oneself. According to the World Health Organization, every 40 seconds, a person commits suicide somewhere in the world.</a:t>
            </a:r>
            <a:endParaRPr lang="en-IN" sz="2000" b="1" kern="0" dirty="0">
              <a:effectLst/>
              <a:latin typeface="Times New Roman" panose="02020603050405020304" pitchFamily="18" charset="0"/>
              <a:ea typeface="Times New Roman" panose="02020603050405020304" pitchFamily="18" charset="0"/>
            </a:endParaRPr>
          </a:p>
          <a:p>
            <a:pPr marL="63500" algn="just">
              <a:lnSpc>
                <a:spcPct val="150000"/>
              </a:lnSpc>
              <a:spcBef>
                <a:spcPts val="305"/>
              </a:spcBef>
              <a:spcAft>
                <a:spcPts val="0"/>
              </a:spcAft>
            </a:pPr>
            <a:r>
              <a:rPr lang="en-US" sz="1600" kern="0" dirty="0">
                <a:solidFill>
                  <a:srgbClr val="111111"/>
                </a:solidFill>
                <a:latin typeface="Times New Roman" panose="02020603050405020304" pitchFamily="18" charset="0"/>
                <a:ea typeface="Times New Roman" panose="02020603050405020304" pitchFamily="18" charset="0"/>
              </a:rPr>
              <a:t> </a:t>
            </a:r>
            <a:endParaRPr lang="en-IN" sz="2000" b="1" kern="0" dirty="0">
              <a:effectLst/>
              <a:latin typeface="Times New Roman" panose="02020603050405020304" pitchFamily="18" charset="0"/>
              <a:ea typeface="Times New Roman" panose="02020603050405020304" pitchFamily="18" charset="0"/>
            </a:endParaRPr>
          </a:p>
          <a:p>
            <a:pPr marL="63500" algn="just">
              <a:lnSpc>
                <a:spcPct val="150000"/>
              </a:lnSpc>
              <a:spcBef>
                <a:spcPts val="305"/>
              </a:spcBef>
              <a:spcAft>
                <a:spcPts val="0"/>
              </a:spcAft>
            </a:pPr>
            <a:r>
              <a:rPr lang="en-US" sz="1600" kern="0" dirty="0">
                <a:solidFill>
                  <a:srgbClr val="111111"/>
                </a:solidFill>
                <a:latin typeface="Times New Roman" panose="02020603050405020304" pitchFamily="18" charset="0"/>
                <a:ea typeface="Times New Roman" panose="02020603050405020304" pitchFamily="18" charset="0"/>
              </a:rPr>
              <a:t> While most countries with high suicide rates are poor, there are also a surprising few, highly-developed and rich nations which rank very high in this sad statistics. Generally, committing suicide is about three times more common in men than in women, with poisoning, hanging and firearms being the most common methods. </a:t>
            </a:r>
            <a:endParaRPr lang="en-IN" sz="2000" b="1" kern="0" dirty="0">
              <a:effectLst/>
              <a:latin typeface="Times New Roman" panose="02020603050405020304" pitchFamily="18" charset="0"/>
              <a:ea typeface="Times New Roman" panose="02020603050405020304" pitchFamily="18" charset="0"/>
            </a:endParaRPr>
          </a:p>
          <a:p>
            <a:pPr marL="63500" algn="just">
              <a:lnSpc>
                <a:spcPct val="150000"/>
              </a:lnSpc>
              <a:spcBef>
                <a:spcPts val="305"/>
              </a:spcBef>
              <a:spcAft>
                <a:spcPts val="0"/>
              </a:spcAft>
            </a:pPr>
            <a:r>
              <a:rPr lang="en-US" sz="1600" kern="0" dirty="0">
                <a:solidFill>
                  <a:srgbClr val="111111"/>
                </a:solidFill>
                <a:latin typeface="Times New Roman" panose="02020603050405020304" pitchFamily="18" charset="0"/>
                <a:ea typeface="Times New Roman" panose="02020603050405020304" pitchFamily="18" charset="0"/>
              </a:rPr>
              <a:t> </a:t>
            </a:r>
            <a:endParaRPr lang="en-IN" sz="2000" b="1" kern="0" dirty="0">
              <a:effectLst/>
              <a:latin typeface="Times New Roman" panose="02020603050405020304" pitchFamily="18" charset="0"/>
              <a:ea typeface="Times New Roman" panose="02020603050405020304" pitchFamily="18" charset="0"/>
            </a:endParaRPr>
          </a:p>
          <a:p>
            <a:pPr marL="63500" algn="just">
              <a:lnSpc>
                <a:spcPct val="150000"/>
              </a:lnSpc>
              <a:spcBef>
                <a:spcPts val="305"/>
              </a:spcBef>
              <a:spcAft>
                <a:spcPts val="0"/>
              </a:spcAft>
            </a:pPr>
            <a:r>
              <a:rPr lang="en-US" sz="1600" kern="0" dirty="0">
                <a:solidFill>
                  <a:srgbClr val="111111"/>
                </a:solidFill>
                <a:latin typeface="Times New Roman" panose="02020603050405020304" pitchFamily="18" charset="0"/>
                <a:ea typeface="Times New Roman" panose="02020603050405020304" pitchFamily="18" charset="0"/>
              </a:rPr>
              <a:t>The official estimates of how many Indians take their lives annually vary greatly but according to some sources, it might be as many as 200,000 people. In India, poisoning is the most common suicide method, followed by hanging and self-immolation. Almost half of the suicides committed in this country are motivated by family and health reasons. </a:t>
            </a:r>
            <a:endParaRPr lang="en-IN" sz="20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6496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ECFE2D0-DCD0-455A-B510-86FDAAAAFA48}"/>
              </a:ext>
            </a:extLst>
          </p:cNvPr>
          <p:cNvSpPr>
            <a:spLocks noChangeArrowheads="1"/>
          </p:cNvSpPr>
          <p:nvPr/>
        </p:nvSpPr>
        <p:spPr bwMode="auto">
          <a:xfrm>
            <a:off x="1444774" y="186973"/>
            <a:ext cx="8433737" cy="74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38088" rIns="685584"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strike="noStrike" cap="none" normalizeH="0" baseline="0" dirty="0">
                <a:ln>
                  <a:noFill/>
                </a:ln>
                <a:solidFill>
                  <a:schemeClr val="tx1"/>
                </a:solidFill>
                <a:effectLst/>
                <a:latin typeface="Arial Rounded MT Bold" panose="020F0704030504030204" pitchFamily="34" charset="0"/>
                <a:ea typeface="Times New Roman" panose="02020603050405020304" pitchFamily="18" charset="0"/>
              </a:rPr>
              <a:t>Relationship between suicide and Education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7E138F9B-048A-4998-BF5A-4BDD1CBB8518}"/>
              </a:ext>
            </a:extLst>
          </p:cNvPr>
          <p:cNvSpPr>
            <a:spLocks noChangeArrowheads="1"/>
          </p:cNvSpPr>
          <p:nvPr/>
        </p:nvSpPr>
        <p:spPr bwMode="auto">
          <a:xfrm>
            <a:off x="0" y="5227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444774" y="1043200"/>
            <a:ext cx="7888223" cy="5065156"/>
          </a:xfrm>
          <a:prstGeom prst="rect">
            <a:avLst/>
          </a:prstGeom>
        </p:spPr>
      </p:pic>
    </p:spTree>
    <p:extLst>
      <p:ext uri="{BB962C8B-B14F-4D97-AF65-F5344CB8AC3E}">
        <p14:creationId xmlns:p14="http://schemas.microsoft.com/office/powerpoint/2010/main" val="2116202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76F9068-4A99-454E-91B0-36CE7245A66A}"/>
              </a:ext>
            </a:extLst>
          </p:cNvPr>
          <p:cNvSpPr/>
          <p:nvPr/>
        </p:nvSpPr>
        <p:spPr>
          <a:xfrm>
            <a:off x="792668" y="1357612"/>
            <a:ext cx="8173778" cy="2800767"/>
          </a:xfrm>
          <a:prstGeom prst="rect">
            <a:avLst/>
          </a:prstGeom>
        </p:spPr>
        <p:txBody>
          <a:bodyPr wrap="square">
            <a:spAutoFit/>
          </a:bodyPr>
          <a:lstStyle/>
          <a:p>
            <a:r>
              <a:rPr lang="en-IN"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latin typeface="Arial Rounded MT Bold" panose="020F0704030504030204" pitchFamily="34" charset="0"/>
              </a:rPr>
              <a:t>Objectives/Scope of the Analysis</a:t>
            </a:r>
          </a:p>
          <a:p>
            <a:endParaRPr lang="en-IN" dirty="0"/>
          </a:p>
          <a:p>
            <a:pPr marL="285750" indent="-285750">
              <a:buFont typeface="Arial" panose="020B0604020202020204" pitchFamily="34" charset="0"/>
              <a:buChar char="•"/>
            </a:pPr>
            <a:r>
              <a:rPr lang="en-IN" dirty="0"/>
              <a:t>  State wise Suicide data analysis of India</a:t>
            </a:r>
          </a:p>
          <a:p>
            <a:pPr marL="285750" indent="-285750">
              <a:buFont typeface="Arial" panose="020B0604020202020204" pitchFamily="34" charset="0"/>
              <a:buChar char="•"/>
            </a:pPr>
            <a:r>
              <a:rPr lang="en-IN" dirty="0"/>
              <a:t>  Age group wise Suicide data analysis of India </a:t>
            </a:r>
          </a:p>
          <a:p>
            <a:pPr marL="285750" indent="-285750">
              <a:buFont typeface="Arial" panose="020B0604020202020204" pitchFamily="34" charset="0"/>
              <a:buChar char="•"/>
            </a:pPr>
            <a:r>
              <a:rPr lang="en-IN" dirty="0"/>
              <a:t>  Cause wise Suicide data analysis of India </a:t>
            </a:r>
          </a:p>
          <a:p>
            <a:pPr marL="285750" indent="-285750">
              <a:buFont typeface="Arial" panose="020B0604020202020204" pitchFamily="34" charset="0"/>
              <a:buChar char="•"/>
            </a:pPr>
            <a:r>
              <a:rPr lang="en-IN" dirty="0"/>
              <a:t>  Profession wise Suicide data analysis of India</a:t>
            </a:r>
          </a:p>
          <a:p>
            <a:pPr marL="285750" indent="-285750">
              <a:buFont typeface="Arial" panose="020B0604020202020204" pitchFamily="34" charset="0"/>
              <a:buChar char="•"/>
            </a:pPr>
            <a:r>
              <a:rPr lang="en-IN" dirty="0"/>
              <a:t>  Year wise Suicide data analysis of India </a:t>
            </a:r>
          </a:p>
          <a:p>
            <a:pPr marL="285750" indent="-285750">
              <a:buFont typeface="Arial" panose="020B0604020202020204" pitchFamily="34" charset="0"/>
              <a:buChar char="•"/>
            </a:pPr>
            <a:r>
              <a:rPr lang="en-IN" dirty="0"/>
              <a:t>  Union Territories wise Suicide data analysis of India</a:t>
            </a:r>
          </a:p>
          <a:p>
            <a:pPr marL="285750" indent="-285750">
              <a:buFont typeface="Arial" panose="020B0604020202020204" pitchFamily="34" charset="0"/>
              <a:buChar char="•"/>
            </a:pPr>
            <a:r>
              <a:rPr lang="en-IN" dirty="0"/>
              <a:t>  Current and Future Predication (till 2020) Suicide of India</a:t>
            </a:r>
          </a:p>
        </p:txBody>
      </p:sp>
    </p:spTree>
    <p:extLst>
      <p:ext uri="{BB962C8B-B14F-4D97-AF65-F5344CB8AC3E}">
        <p14:creationId xmlns:p14="http://schemas.microsoft.com/office/powerpoint/2010/main" val="3878784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B021C4-FB25-433F-BCEA-6ADA8ABCDC33}"/>
              </a:ext>
            </a:extLst>
          </p:cNvPr>
          <p:cNvSpPr/>
          <p:nvPr/>
        </p:nvSpPr>
        <p:spPr>
          <a:xfrm>
            <a:off x="1101637" y="1144730"/>
            <a:ext cx="10359436" cy="5016758"/>
          </a:xfrm>
          <a:prstGeom prst="rect">
            <a:avLst/>
          </a:prstGeom>
        </p:spPr>
        <p:txBody>
          <a:bodyPr wrap="square">
            <a:spAutoFit/>
          </a:bodyPr>
          <a:lstStyle/>
          <a:p>
            <a:r>
              <a:rPr lang="en-US" sz="4000" b="1" dirty="0">
                <a:latin typeface="Bahnschrift SemiBold" panose="020B0502040204020203" pitchFamily="34" charset="0"/>
              </a:rPr>
              <a:t>The dataset contains the following features</a:t>
            </a:r>
          </a:p>
          <a:p>
            <a:r>
              <a:rPr lang="en-US" sz="2000" dirty="0"/>
              <a:t> </a:t>
            </a:r>
          </a:p>
          <a:p>
            <a:r>
              <a:rPr lang="en-US" sz="2000" b="1" dirty="0">
                <a:solidFill>
                  <a:srgbClr val="FF0000"/>
                </a:solidFill>
                <a:latin typeface="Arial Rounded MT Bold" panose="020F0704030504030204" pitchFamily="34" charset="0"/>
              </a:rPr>
              <a:t>State:</a:t>
            </a:r>
            <a:r>
              <a:rPr lang="en-US" sz="2000" dirty="0"/>
              <a:t> It represents the states whose suicide data was measured. </a:t>
            </a:r>
          </a:p>
          <a:p>
            <a:endParaRPr lang="en-US" sz="2000" dirty="0"/>
          </a:p>
          <a:p>
            <a:r>
              <a:rPr lang="en-US" sz="2000" b="1" dirty="0">
                <a:solidFill>
                  <a:srgbClr val="FF0000"/>
                </a:solidFill>
                <a:latin typeface="Arial Rounded MT Bold" panose="020F0704030504030204" pitchFamily="34" charset="0"/>
              </a:rPr>
              <a:t>Year: </a:t>
            </a:r>
            <a:r>
              <a:rPr lang="en-US" sz="2000" dirty="0"/>
              <a:t>The year when the data was recorded. </a:t>
            </a:r>
          </a:p>
          <a:p>
            <a:endParaRPr lang="en-US" sz="2000" dirty="0"/>
          </a:p>
          <a:p>
            <a:r>
              <a:rPr lang="en-US" sz="2000" b="1" dirty="0">
                <a:solidFill>
                  <a:srgbClr val="FF0000"/>
                </a:solidFill>
                <a:latin typeface="Arial Rounded MT Bold" panose="020F0704030504030204" pitchFamily="34" charset="0"/>
              </a:rPr>
              <a:t>Type: </a:t>
            </a:r>
            <a:r>
              <a:rPr lang="en-US" sz="2000" dirty="0"/>
              <a:t>The type or causes of suicide where data measurement was made.</a:t>
            </a:r>
          </a:p>
          <a:p>
            <a:endParaRPr lang="en-US" sz="2000" dirty="0"/>
          </a:p>
          <a:p>
            <a:r>
              <a:rPr lang="en-US" sz="2000" dirty="0"/>
              <a:t> </a:t>
            </a:r>
            <a:r>
              <a:rPr lang="en-US" sz="2000" b="1" dirty="0">
                <a:solidFill>
                  <a:srgbClr val="FF0000"/>
                </a:solidFill>
                <a:latin typeface="Arial Rounded MT Bold" panose="020F0704030504030204" pitchFamily="34" charset="0"/>
              </a:rPr>
              <a:t>Type Code: </a:t>
            </a:r>
            <a:r>
              <a:rPr lang="en-US" sz="2000" dirty="0"/>
              <a:t>The reasons of suicide where the data measurement was made. </a:t>
            </a:r>
          </a:p>
          <a:p>
            <a:endParaRPr lang="en-US" sz="2000" dirty="0"/>
          </a:p>
          <a:p>
            <a:r>
              <a:rPr lang="en-US" sz="2000" b="1" dirty="0">
                <a:solidFill>
                  <a:srgbClr val="FF0000"/>
                </a:solidFill>
                <a:latin typeface="Arial Rounded MT Bold" panose="020F0704030504030204" pitchFamily="34" charset="0"/>
              </a:rPr>
              <a:t>Gender: </a:t>
            </a:r>
            <a:r>
              <a:rPr lang="en-US" sz="2000" dirty="0"/>
              <a:t>The gender of people whose suicide data was recorded. </a:t>
            </a:r>
          </a:p>
          <a:p>
            <a:endParaRPr lang="en-US" sz="2000" dirty="0"/>
          </a:p>
          <a:p>
            <a:r>
              <a:rPr lang="en-US" sz="2000" b="1" dirty="0">
                <a:solidFill>
                  <a:srgbClr val="FF0000"/>
                </a:solidFill>
                <a:latin typeface="Arial Rounded MT Bold" panose="020F0704030504030204" pitchFamily="34" charset="0"/>
              </a:rPr>
              <a:t>Age Group: </a:t>
            </a:r>
            <a:r>
              <a:rPr lang="en-US" sz="2000" dirty="0"/>
              <a:t>It represent the age group of people whose data was measured</a:t>
            </a:r>
          </a:p>
          <a:p>
            <a:r>
              <a:rPr lang="en-US" sz="2000" dirty="0"/>
              <a:t>. </a:t>
            </a:r>
          </a:p>
          <a:p>
            <a:r>
              <a:rPr lang="en-US" sz="2000" b="1" dirty="0">
                <a:solidFill>
                  <a:srgbClr val="FF0000"/>
                </a:solidFill>
                <a:latin typeface="Arial Rounded MT Bold" panose="020F0704030504030204" pitchFamily="34" charset="0"/>
              </a:rPr>
              <a:t>Total: </a:t>
            </a:r>
            <a:r>
              <a:rPr lang="en-US" sz="2000" dirty="0"/>
              <a:t>The total value of suicide committed</a:t>
            </a:r>
            <a:endParaRPr lang="en-IN" sz="2000" dirty="0"/>
          </a:p>
        </p:txBody>
      </p:sp>
    </p:spTree>
    <p:extLst>
      <p:ext uri="{BB962C8B-B14F-4D97-AF65-F5344CB8AC3E}">
        <p14:creationId xmlns:p14="http://schemas.microsoft.com/office/powerpoint/2010/main" val="2893598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111E5A2-3EC3-40EB-9E5E-ECD728DAC856}"/>
              </a:ext>
            </a:extLst>
          </p:cNvPr>
          <p:cNvSpPr>
            <a:spLocks noChangeArrowheads="1"/>
          </p:cNvSpPr>
          <p:nvPr/>
        </p:nvSpPr>
        <p:spPr bwMode="auto">
          <a:xfrm>
            <a:off x="-800988" y="0"/>
            <a:ext cx="9165249" cy="963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06120" tIns="39675" rIns="1064877" bIns="0" numCol="1" anchor="ctr" anchorCtr="0" compatLnSpc="1">
            <a:prstTxWarp prst="textNoShape">
              <a:avLst/>
            </a:prstTxWarp>
            <a:spAutoFit/>
          </a:bodyPr>
          <a:lstStyle>
            <a:lvl1pPr eaLnBrk="0" fontAlgn="base" hangingPunct="0">
              <a:spcBef>
                <a:spcPct val="0"/>
              </a:spcBef>
              <a:spcAft>
                <a:spcPct val="0"/>
              </a:spcAft>
              <a:tabLst>
                <a:tab pos="520700" algn="l"/>
              </a:tabLst>
              <a:defRPr>
                <a:solidFill>
                  <a:schemeClr val="tx1"/>
                </a:solidFill>
                <a:latin typeface="Arial" panose="020B0604020202020204" pitchFamily="34" charset="0"/>
              </a:defRPr>
            </a:lvl1pPr>
            <a:lvl2pPr eaLnBrk="0" fontAlgn="base" hangingPunct="0">
              <a:spcBef>
                <a:spcPct val="0"/>
              </a:spcBef>
              <a:spcAft>
                <a:spcPct val="0"/>
              </a:spcAft>
              <a:tabLst>
                <a:tab pos="520700" algn="l"/>
              </a:tabLst>
              <a:defRPr>
                <a:solidFill>
                  <a:schemeClr val="tx1"/>
                </a:solidFill>
                <a:latin typeface="Arial" panose="020B0604020202020204" pitchFamily="34" charset="0"/>
              </a:defRPr>
            </a:lvl2pPr>
            <a:lvl3pPr eaLnBrk="0" fontAlgn="base" hangingPunct="0">
              <a:spcBef>
                <a:spcPct val="0"/>
              </a:spcBef>
              <a:spcAft>
                <a:spcPct val="0"/>
              </a:spcAft>
              <a:tabLst>
                <a:tab pos="520700" algn="l"/>
              </a:tabLst>
              <a:defRPr>
                <a:solidFill>
                  <a:schemeClr val="tx1"/>
                </a:solidFill>
                <a:latin typeface="Arial" panose="020B0604020202020204" pitchFamily="34" charset="0"/>
              </a:defRPr>
            </a:lvl3pPr>
            <a:lvl4pPr eaLnBrk="0" fontAlgn="base" hangingPunct="0">
              <a:spcBef>
                <a:spcPct val="0"/>
              </a:spcBef>
              <a:spcAft>
                <a:spcPct val="0"/>
              </a:spcAft>
              <a:tabLst>
                <a:tab pos="520700" algn="l"/>
              </a:tabLst>
              <a:defRPr>
                <a:solidFill>
                  <a:schemeClr val="tx1"/>
                </a:solidFill>
                <a:latin typeface="Arial" panose="020B0604020202020204" pitchFamily="34" charset="0"/>
              </a:defRPr>
            </a:lvl4pPr>
            <a:lvl5pPr eaLnBrk="0" fontAlgn="base" hangingPunct="0">
              <a:spcBef>
                <a:spcPct val="0"/>
              </a:spcBef>
              <a:spcAft>
                <a:spcPct val="0"/>
              </a:spcAft>
              <a:tabLst>
                <a:tab pos="520700" algn="l"/>
              </a:tabLst>
              <a:defRPr>
                <a:solidFill>
                  <a:schemeClr val="tx1"/>
                </a:solidFill>
                <a:latin typeface="Arial" panose="020B0604020202020204" pitchFamily="34" charset="0"/>
              </a:defRPr>
            </a:lvl5pPr>
            <a:lvl6pPr eaLnBrk="0" fontAlgn="base" hangingPunct="0">
              <a:spcBef>
                <a:spcPct val="0"/>
              </a:spcBef>
              <a:spcAft>
                <a:spcPct val="0"/>
              </a:spcAft>
              <a:tabLst>
                <a:tab pos="520700" algn="l"/>
              </a:tabLst>
              <a:defRPr>
                <a:solidFill>
                  <a:schemeClr val="tx1"/>
                </a:solidFill>
                <a:latin typeface="Arial" panose="020B0604020202020204" pitchFamily="34" charset="0"/>
              </a:defRPr>
            </a:lvl6pPr>
            <a:lvl7pPr eaLnBrk="0" fontAlgn="base" hangingPunct="0">
              <a:spcBef>
                <a:spcPct val="0"/>
              </a:spcBef>
              <a:spcAft>
                <a:spcPct val="0"/>
              </a:spcAft>
              <a:tabLst>
                <a:tab pos="520700" algn="l"/>
              </a:tabLst>
              <a:defRPr>
                <a:solidFill>
                  <a:schemeClr val="tx1"/>
                </a:solidFill>
                <a:latin typeface="Arial" panose="020B0604020202020204" pitchFamily="34" charset="0"/>
              </a:defRPr>
            </a:lvl7pPr>
            <a:lvl8pPr eaLnBrk="0" fontAlgn="base" hangingPunct="0">
              <a:spcBef>
                <a:spcPct val="0"/>
              </a:spcBef>
              <a:spcAft>
                <a:spcPct val="0"/>
              </a:spcAft>
              <a:tabLst>
                <a:tab pos="520700" algn="l"/>
              </a:tabLst>
              <a:defRPr>
                <a:solidFill>
                  <a:schemeClr val="tx1"/>
                </a:solidFill>
                <a:latin typeface="Arial" panose="020B0604020202020204" pitchFamily="34" charset="0"/>
              </a:defRPr>
            </a:lvl8pPr>
            <a:lvl9pPr eaLnBrk="0" fontAlgn="base" hangingPunct="0">
              <a:spcBef>
                <a:spcPct val="0"/>
              </a:spcBef>
              <a:spcAft>
                <a:spcPct val="0"/>
              </a:spcAft>
              <a:tabLst>
                <a:tab pos="520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520700" algn="l"/>
              </a:tabLst>
            </a:pPr>
            <a:r>
              <a:rPr kumimoji="0" lang="en-US" altLang="en-US" sz="2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State wise Suicide data analysis of India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24A1B170-3F45-43FE-BC3F-AF2FDA0C509E}"/>
              </a:ext>
            </a:extLst>
          </p:cNvPr>
          <p:cNvSpPr>
            <a:spLocks noChangeArrowheads="1"/>
          </p:cNvSpPr>
          <p:nvPr/>
        </p:nvSpPr>
        <p:spPr bwMode="auto">
          <a:xfrm>
            <a:off x="187911" y="5142932"/>
            <a:ext cx="11885720" cy="154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39675" rIns="91440" bIns="0" numCol="1" anchor="ctr" anchorCtr="0" compatLnSpc="1">
            <a:prstTxWarp prst="textNoShape">
              <a:avLst/>
            </a:prstTxWarp>
            <a:spAutoFit/>
          </a:bodyPr>
          <a:lstStyle>
            <a:lvl1pPr eaLnBrk="0" fontAlgn="base" hangingPunct="0">
              <a:spcBef>
                <a:spcPct val="0"/>
              </a:spcBef>
              <a:spcAft>
                <a:spcPct val="0"/>
              </a:spcAft>
              <a:tabLst>
                <a:tab pos="520700" algn="l"/>
              </a:tabLst>
              <a:defRPr>
                <a:solidFill>
                  <a:schemeClr val="tx1"/>
                </a:solidFill>
                <a:latin typeface="Arial" panose="020B0604020202020204" pitchFamily="34" charset="0"/>
              </a:defRPr>
            </a:lvl1pPr>
            <a:lvl2pPr eaLnBrk="0" fontAlgn="base" hangingPunct="0">
              <a:spcBef>
                <a:spcPct val="0"/>
              </a:spcBef>
              <a:spcAft>
                <a:spcPct val="0"/>
              </a:spcAft>
              <a:tabLst>
                <a:tab pos="520700" algn="l"/>
              </a:tabLst>
              <a:defRPr>
                <a:solidFill>
                  <a:schemeClr val="tx1"/>
                </a:solidFill>
                <a:latin typeface="Arial" panose="020B0604020202020204" pitchFamily="34" charset="0"/>
              </a:defRPr>
            </a:lvl2pPr>
            <a:lvl3pPr eaLnBrk="0" fontAlgn="base" hangingPunct="0">
              <a:spcBef>
                <a:spcPct val="0"/>
              </a:spcBef>
              <a:spcAft>
                <a:spcPct val="0"/>
              </a:spcAft>
              <a:tabLst>
                <a:tab pos="520700" algn="l"/>
              </a:tabLst>
              <a:defRPr>
                <a:solidFill>
                  <a:schemeClr val="tx1"/>
                </a:solidFill>
                <a:latin typeface="Arial" panose="020B0604020202020204" pitchFamily="34" charset="0"/>
              </a:defRPr>
            </a:lvl3pPr>
            <a:lvl4pPr eaLnBrk="0" fontAlgn="base" hangingPunct="0">
              <a:spcBef>
                <a:spcPct val="0"/>
              </a:spcBef>
              <a:spcAft>
                <a:spcPct val="0"/>
              </a:spcAft>
              <a:tabLst>
                <a:tab pos="520700" algn="l"/>
              </a:tabLst>
              <a:defRPr>
                <a:solidFill>
                  <a:schemeClr val="tx1"/>
                </a:solidFill>
                <a:latin typeface="Arial" panose="020B0604020202020204" pitchFamily="34" charset="0"/>
              </a:defRPr>
            </a:lvl4pPr>
            <a:lvl5pPr eaLnBrk="0" fontAlgn="base" hangingPunct="0">
              <a:spcBef>
                <a:spcPct val="0"/>
              </a:spcBef>
              <a:spcAft>
                <a:spcPct val="0"/>
              </a:spcAft>
              <a:tabLst>
                <a:tab pos="520700" algn="l"/>
              </a:tabLst>
              <a:defRPr>
                <a:solidFill>
                  <a:schemeClr val="tx1"/>
                </a:solidFill>
                <a:latin typeface="Arial" panose="020B0604020202020204" pitchFamily="34" charset="0"/>
              </a:defRPr>
            </a:lvl5pPr>
            <a:lvl6pPr eaLnBrk="0" fontAlgn="base" hangingPunct="0">
              <a:spcBef>
                <a:spcPct val="0"/>
              </a:spcBef>
              <a:spcAft>
                <a:spcPct val="0"/>
              </a:spcAft>
              <a:tabLst>
                <a:tab pos="520700" algn="l"/>
              </a:tabLst>
              <a:defRPr>
                <a:solidFill>
                  <a:schemeClr val="tx1"/>
                </a:solidFill>
                <a:latin typeface="Arial" panose="020B0604020202020204" pitchFamily="34" charset="0"/>
              </a:defRPr>
            </a:lvl6pPr>
            <a:lvl7pPr eaLnBrk="0" fontAlgn="base" hangingPunct="0">
              <a:spcBef>
                <a:spcPct val="0"/>
              </a:spcBef>
              <a:spcAft>
                <a:spcPct val="0"/>
              </a:spcAft>
              <a:tabLst>
                <a:tab pos="520700" algn="l"/>
              </a:tabLst>
              <a:defRPr>
                <a:solidFill>
                  <a:schemeClr val="tx1"/>
                </a:solidFill>
                <a:latin typeface="Arial" panose="020B0604020202020204" pitchFamily="34" charset="0"/>
              </a:defRPr>
            </a:lvl7pPr>
            <a:lvl8pPr eaLnBrk="0" fontAlgn="base" hangingPunct="0">
              <a:spcBef>
                <a:spcPct val="0"/>
              </a:spcBef>
              <a:spcAft>
                <a:spcPct val="0"/>
              </a:spcAft>
              <a:tabLst>
                <a:tab pos="520700" algn="l"/>
              </a:tabLst>
              <a:defRPr>
                <a:solidFill>
                  <a:schemeClr val="tx1"/>
                </a:solidFill>
                <a:latin typeface="Arial" panose="020B0604020202020204" pitchFamily="34" charset="0"/>
              </a:defRPr>
            </a:lvl8pPr>
            <a:lvl9pPr eaLnBrk="0" fontAlgn="base" hangingPunct="0">
              <a:spcBef>
                <a:spcPct val="0"/>
              </a:spcBef>
              <a:spcAft>
                <a:spcPct val="0"/>
              </a:spcAft>
              <a:tabLst>
                <a:tab pos="520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Description:</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this we are comparing number of suicide between different states and union territories of India. For that we have made the pivot table from the original dataset. Pivot table contains state in row and total number of suicide in each year. In chart area we’ve added data labels to each value which makes easy for the viewer to see.</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Conclusion:</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According to this pivot chart:</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Suicide in Maharashtra is highest as compared to other states. Lakshadweep has least suicide among others.</a:t>
            </a:r>
            <a:r>
              <a:rPr kumimoji="0" lang="en-US" altLang="en-US" sz="900" b="0" i="0" u="none" strike="noStrike" cap="none" normalizeH="0" baseline="0" dirty="0">
                <a:ln>
                  <a:noFill/>
                </a:ln>
                <a:solidFill>
                  <a:schemeClr val="tx1"/>
                </a:solidFill>
                <a:effectLst/>
                <a:latin typeface="Arial" panose="020B060402020202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3882358546"/>
              </p:ext>
            </p:extLst>
          </p:nvPr>
        </p:nvGraphicFramePr>
        <p:xfrm>
          <a:off x="1280160" y="646176"/>
          <a:ext cx="6835153" cy="43054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6723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46A013D-657D-42A3-9D0C-88DFB197257E}"/>
              </a:ext>
            </a:extLst>
          </p:cNvPr>
          <p:cNvSpPr>
            <a:spLocks noChangeArrowheads="1"/>
          </p:cNvSpPr>
          <p:nvPr/>
        </p:nvSpPr>
        <p:spPr bwMode="auto">
          <a:xfrm>
            <a:off x="410175" y="100236"/>
            <a:ext cx="5998814" cy="62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4126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Rounded MT Bold" panose="020F0704030504030204" pitchFamily="34" charset="0"/>
                <a:ea typeface="Times New Roman" panose="02020603050405020304" pitchFamily="18" charset="0"/>
              </a:rPr>
              <a:t>Union Territory wise Suicide data analysis of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Rounded MT Bold" panose="020F0704030504030204" pitchFamily="34" charset="0"/>
            </a:endParaRPr>
          </a:p>
        </p:txBody>
      </p:sp>
      <p:sp>
        <p:nvSpPr>
          <p:cNvPr id="4" name="Rectangle 3">
            <a:extLst>
              <a:ext uri="{FF2B5EF4-FFF2-40B4-BE49-F238E27FC236}">
                <a16:creationId xmlns:a16="http://schemas.microsoft.com/office/drawing/2014/main" id="{F9968BE9-26EC-45D6-BDA7-B5351099F1A5}"/>
              </a:ext>
            </a:extLst>
          </p:cNvPr>
          <p:cNvSpPr>
            <a:spLocks noChangeArrowheads="1"/>
          </p:cNvSpPr>
          <p:nvPr/>
        </p:nvSpPr>
        <p:spPr bwMode="auto">
          <a:xfrm>
            <a:off x="363782" y="5112835"/>
            <a:ext cx="11464435" cy="164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45720" rIns="91440" bIns="0" numCol="1" anchor="ctr" anchorCtr="0" compatLnSpc="1">
            <a:prstTxWarp prst="textNoShape">
              <a:avLst/>
            </a:prstTxWarp>
            <a:spAutoFit/>
          </a:bodyPr>
          <a:lstStyle>
            <a:lvl1pPr eaLnBrk="0" fontAlgn="base" hangingPunct="0">
              <a:spcBef>
                <a:spcPct val="0"/>
              </a:spcBef>
              <a:spcAft>
                <a:spcPct val="0"/>
              </a:spcAft>
              <a:tabLst>
                <a:tab pos="520700" algn="l"/>
              </a:tabLst>
              <a:defRPr>
                <a:solidFill>
                  <a:schemeClr val="tx1"/>
                </a:solidFill>
                <a:latin typeface="Arial" panose="020B0604020202020204" pitchFamily="34" charset="0"/>
              </a:defRPr>
            </a:lvl1pPr>
            <a:lvl2pPr eaLnBrk="0" fontAlgn="base" hangingPunct="0">
              <a:spcBef>
                <a:spcPct val="0"/>
              </a:spcBef>
              <a:spcAft>
                <a:spcPct val="0"/>
              </a:spcAft>
              <a:tabLst>
                <a:tab pos="520700" algn="l"/>
              </a:tabLst>
              <a:defRPr>
                <a:solidFill>
                  <a:schemeClr val="tx1"/>
                </a:solidFill>
                <a:latin typeface="Arial" panose="020B0604020202020204" pitchFamily="34" charset="0"/>
              </a:defRPr>
            </a:lvl2pPr>
            <a:lvl3pPr eaLnBrk="0" fontAlgn="base" hangingPunct="0">
              <a:spcBef>
                <a:spcPct val="0"/>
              </a:spcBef>
              <a:spcAft>
                <a:spcPct val="0"/>
              </a:spcAft>
              <a:tabLst>
                <a:tab pos="520700" algn="l"/>
              </a:tabLst>
              <a:defRPr>
                <a:solidFill>
                  <a:schemeClr val="tx1"/>
                </a:solidFill>
                <a:latin typeface="Arial" panose="020B0604020202020204" pitchFamily="34" charset="0"/>
              </a:defRPr>
            </a:lvl3pPr>
            <a:lvl4pPr eaLnBrk="0" fontAlgn="base" hangingPunct="0">
              <a:spcBef>
                <a:spcPct val="0"/>
              </a:spcBef>
              <a:spcAft>
                <a:spcPct val="0"/>
              </a:spcAft>
              <a:tabLst>
                <a:tab pos="520700" algn="l"/>
              </a:tabLst>
              <a:defRPr>
                <a:solidFill>
                  <a:schemeClr val="tx1"/>
                </a:solidFill>
                <a:latin typeface="Arial" panose="020B0604020202020204" pitchFamily="34" charset="0"/>
              </a:defRPr>
            </a:lvl4pPr>
            <a:lvl5pPr eaLnBrk="0" fontAlgn="base" hangingPunct="0">
              <a:spcBef>
                <a:spcPct val="0"/>
              </a:spcBef>
              <a:spcAft>
                <a:spcPct val="0"/>
              </a:spcAft>
              <a:tabLst>
                <a:tab pos="520700" algn="l"/>
              </a:tabLst>
              <a:defRPr>
                <a:solidFill>
                  <a:schemeClr val="tx1"/>
                </a:solidFill>
                <a:latin typeface="Arial" panose="020B0604020202020204" pitchFamily="34" charset="0"/>
              </a:defRPr>
            </a:lvl5pPr>
            <a:lvl6pPr eaLnBrk="0" fontAlgn="base" hangingPunct="0">
              <a:spcBef>
                <a:spcPct val="0"/>
              </a:spcBef>
              <a:spcAft>
                <a:spcPct val="0"/>
              </a:spcAft>
              <a:tabLst>
                <a:tab pos="520700" algn="l"/>
              </a:tabLst>
              <a:defRPr>
                <a:solidFill>
                  <a:schemeClr val="tx1"/>
                </a:solidFill>
                <a:latin typeface="Arial" panose="020B0604020202020204" pitchFamily="34" charset="0"/>
              </a:defRPr>
            </a:lvl6pPr>
            <a:lvl7pPr eaLnBrk="0" fontAlgn="base" hangingPunct="0">
              <a:spcBef>
                <a:spcPct val="0"/>
              </a:spcBef>
              <a:spcAft>
                <a:spcPct val="0"/>
              </a:spcAft>
              <a:tabLst>
                <a:tab pos="520700" algn="l"/>
              </a:tabLst>
              <a:defRPr>
                <a:solidFill>
                  <a:schemeClr val="tx1"/>
                </a:solidFill>
                <a:latin typeface="Arial" panose="020B0604020202020204" pitchFamily="34" charset="0"/>
              </a:defRPr>
            </a:lvl7pPr>
            <a:lvl8pPr eaLnBrk="0" fontAlgn="base" hangingPunct="0">
              <a:spcBef>
                <a:spcPct val="0"/>
              </a:spcBef>
              <a:spcAft>
                <a:spcPct val="0"/>
              </a:spcAft>
              <a:tabLst>
                <a:tab pos="520700" algn="l"/>
              </a:tabLst>
              <a:defRPr>
                <a:solidFill>
                  <a:schemeClr val="tx1"/>
                </a:solidFill>
                <a:latin typeface="Arial" panose="020B0604020202020204" pitchFamily="34" charset="0"/>
              </a:defRPr>
            </a:lvl8pPr>
            <a:lvl9pPr eaLnBrk="0" fontAlgn="base" hangingPunct="0">
              <a:spcBef>
                <a:spcPct val="0"/>
              </a:spcBef>
              <a:spcAft>
                <a:spcPct val="0"/>
              </a:spcAft>
              <a:tabLst>
                <a:tab pos="520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Description:</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3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this we are comparing number of suicide between different union territories of India. For that we have made the pivot table from the original dataset. Pivot table contains union territories in row and total number of suicide in each year. In chart area we’ve added data labels to each value which makes easy for the viewer to see.</a:t>
            </a: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Conclusion:</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3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According to this pivot chart:</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0700" algn="l"/>
              </a:tabLst>
            </a:pPr>
            <a:r>
              <a:rPr kumimoji="0" lang="en-US" altLang="en-US" sz="13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Suicide in Delhi is highest as compared to other union territories.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0700" algn="l"/>
              </a:tabLst>
            </a:pPr>
            <a:r>
              <a:rPr kumimoji="0" lang="en-US" altLang="en-US" sz="13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Lakshadweep has least Suicide among others.</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1338898088"/>
              </p:ext>
            </p:extLst>
          </p:nvPr>
        </p:nvGraphicFramePr>
        <p:xfrm>
          <a:off x="1158240" y="726676"/>
          <a:ext cx="6470008" cy="40838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96014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D6D90B0-C287-416D-BE27-4D29B43A0BCB}"/>
              </a:ext>
            </a:extLst>
          </p:cNvPr>
          <p:cNvSpPr>
            <a:spLocks noChangeArrowheads="1"/>
          </p:cNvSpPr>
          <p:nvPr/>
        </p:nvSpPr>
        <p:spPr bwMode="auto">
          <a:xfrm>
            <a:off x="706043" y="100966"/>
            <a:ext cx="9324109" cy="62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1262" rIns="79350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Current and Future Predication (till 2030) Suicide data analysis of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7C29E23C-EFDA-44D2-9E2D-5412B7D291BF}"/>
              </a:ext>
            </a:extLst>
          </p:cNvPr>
          <p:cNvSpPr>
            <a:spLocks noChangeArrowheads="1"/>
          </p:cNvSpPr>
          <p:nvPr/>
        </p:nvSpPr>
        <p:spPr bwMode="auto">
          <a:xfrm>
            <a:off x="963428" y="5198721"/>
            <a:ext cx="11012549" cy="1395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177744"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Description: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this we are making the future predication based on previous data from 2001 to 2012. Pivot table contains year in row area and sum of total number of suicide in each year. In chart area we’ve added data labels to each value which makes easy for the viewer to see.</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Formula used in predication =TREND(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Conclusion: </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According to this pivot chart, Suicide is increasing rapidly year by year. It be at peak in 2030 which is not good.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684306080"/>
              </p:ext>
            </p:extLst>
          </p:nvPr>
        </p:nvGraphicFramePr>
        <p:xfrm>
          <a:off x="413616" y="816863"/>
          <a:ext cx="11562361" cy="40224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414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C2C80B1-0F17-4138-8880-DAB6D2889E2E}"/>
              </a:ext>
            </a:extLst>
          </p:cNvPr>
          <p:cNvSpPr>
            <a:spLocks noChangeArrowheads="1"/>
          </p:cNvSpPr>
          <p:nvPr/>
        </p:nvSpPr>
        <p:spPr bwMode="auto">
          <a:xfrm>
            <a:off x="0" y="0"/>
            <a:ext cx="8271095" cy="979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55545"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normalizeH="0" baseline="0" dirty="0">
                <a:ln w="6600">
                  <a:solidFill>
                    <a:schemeClr val="accent2"/>
                  </a:solidFill>
                  <a:prstDash val="solid"/>
                </a:ln>
                <a:solidFill>
                  <a:srgbClr val="FF0000"/>
                </a:solidFill>
                <a:latin typeface="Bahnschrift SemiLight" panose="020B0502040204020203" pitchFamily="34" charset="0"/>
                <a:ea typeface="Times New Roman" panose="02020603050405020304" pitchFamily="18" charset="0"/>
              </a:rPr>
              <a:t>Age group wise Suicide data analysis of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normalizeH="0" baseline="0" dirty="0">
              <a:ln w="6600">
                <a:solidFill>
                  <a:schemeClr val="accent2"/>
                </a:solidFill>
                <a:prstDash val="solid"/>
              </a:ln>
              <a:solidFill>
                <a:srgbClr val="FF0000"/>
              </a:solidFill>
              <a:latin typeface="Bahnschrift SemiLight" panose="020B0502040204020203" pitchFamily="34" charset="0"/>
            </a:endParaRPr>
          </a:p>
        </p:txBody>
      </p:sp>
      <p:sp>
        <p:nvSpPr>
          <p:cNvPr id="3" name="Rectangle 3">
            <a:extLst>
              <a:ext uri="{FF2B5EF4-FFF2-40B4-BE49-F238E27FC236}">
                <a16:creationId xmlns:a16="http://schemas.microsoft.com/office/drawing/2014/main" id="{30ABAC63-EC43-4C9E-B6BD-92DC3290431A}"/>
              </a:ext>
            </a:extLst>
          </p:cNvPr>
          <p:cNvSpPr>
            <a:spLocks noChangeArrowheads="1"/>
          </p:cNvSpPr>
          <p:nvPr/>
        </p:nvSpPr>
        <p:spPr bwMode="auto">
          <a:xfrm>
            <a:off x="62111" y="4439382"/>
            <a:ext cx="12138767" cy="1813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88872" rIns="91440" bIns="0" numCol="1" anchor="ctr" anchorCtr="0" compatLnSpc="1">
            <a:prstTxWarp prst="textNoShape">
              <a:avLst/>
            </a:prstTxWarp>
            <a:spAutoFit/>
          </a:bodyPr>
          <a:lstStyle>
            <a:lvl1pPr eaLnBrk="0" fontAlgn="base" hangingPunct="0">
              <a:spcBef>
                <a:spcPct val="0"/>
              </a:spcBef>
              <a:spcAft>
                <a:spcPct val="0"/>
              </a:spcAft>
              <a:tabLst>
                <a:tab pos="520700" algn="l"/>
              </a:tabLst>
              <a:defRPr>
                <a:solidFill>
                  <a:schemeClr val="tx1"/>
                </a:solidFill>
                <a:latin typeface="Arial" panose="020B0604020202020204" pitchFamily="34" charset="0"/>
              </a:defRPr>
            </a:lvl1pPr>
            <a:lvl2pPr eaLnBrk="0" fontAlgn="base" hangingPunct="0">
              <a:spcBef>
                <a:spcPct val="0"/>
              </a:spcBef>
              <a:spcAft>
                <a:spcPct val="0"/>
              </a:spcAft>
              <a:tabLst>
                <a:tab pos="520700" algn="l"/>
              </a:tabLst>
              <a:defRPr>
                <a:solidFill>
                  <a:schemeClr val="tx1"/>
                </a:solidFill>
                <a:latin typeface="Arial" panose="020B0604020202020204" pitchFamily="34" charset="0"/>
              </a:defRPr>
            </a:lvl2pPr>
            <a:lvl3pPr eaLnBrk="0" fontAlgn="base" hangingPunct="0">
              <a:spcBef>
                <a:spcPct val="0"/>
              </a:spcBef>
              <a:spcAft>
                <a:spcPct val="0"/>
              </a:spcAft>
              <a:tabLst>
                <a:tab pos="520700" algn="l"/>
              </a:tabLst>
              <a:defRPr>
                <a:solidFill>
                  <a:schemeClr val="tx1"/>
                </a:solidFill>
                <a:latin typeface="Arial" panose="020B0604020202020204" pitchFamily="34" charset="0"/>
              </a:defRPr>
            </a:lvl3pPr>
            <a:lvl4pPr eaLnBrk="0" fontAlgn="base" hangingPunct="0">
              <a:spcBef>
                <a:spcPct val="0"/>
              </a:spcBef>
              <a:spcAft>
                <a:spcPct val="0"/>
              </a:spcAft>
              <a:tabLst>
                <a:tab pos="520700" algn="l"/>
              </a:tabLst>
              <a:defRPr>
                <a:solidFill>
                  <a:schemeClr val="tx1"/>
                </a:solidFill>
                <a:latin typeface="Arial" panose="020B0604020202020204" pitchFamily="34" charset="0"/>
              </a:defRPr>
            </a:lvl4pPr>
            <a:lvl5pPr eaLnBrk="0" fontAlgn="base" hangingPunct="0">
              <a:spcBef>
                <a:spcPct val="0"/>
              </a:spcBef>
              <a:spcAft>
                <a:spcPct val="0"/>
              </a:spcAft>
              <a:tabLst>
                <a:tab pos="520700" algn="l"/>
              </a:tabLst>
              <a:defRPr>
                <a:solidFill>
                  <a:schemeClr val="tx1"/>
                </a:solidFill>
                <a:latin typeface="Arial" panose="020B0604020202020204" pitchFamily="34" charset="0"/>
              </a:defRPr>
            </a:lvl5pPr>
            <a:lvl6pPr eaLnBrk="0" fontAlgn="base" hangingPunct="0">
              <a:spcBef>
                <a:spcPct val="0"/>
              </a:spcBef>
              <a:spcAft>
                <a:spcPct val="0"/>
              </a:spcAft>
              <a:tabLst>
                <a:tab pos="520700" algn="l"/>
              </a:tabLst>
              <a:defRPr>
                <a:solidFill>
                  <a:schemeClr val="tx1"/>
                </a:solidFill>
                <a:latin typeface="Arial" panose="020B0604020202020204" pitchFamily="34" charset="0"/>
              </a:defRPr>
            </a:lvl6pPr>
            <a:lvl7pPr eaLnBrk="0" fontAlgn="base" hangingPunct="0">
              <a:spcBef>
                <a:spcPct val="0"/>
              </a:spcBef>
              <a:spcAft>
                <a:spcPct val="0"/>
              </a:spcAft>
              <a:tabLst>
                <a:tab pos="520700" algn="l"/>
              </a:tabLst>
              <a:defRPr>
                <a:solidFill>
                  <a:schemeClr val="tx1"/>
                </a:solidFill>
                <a:latin typeface="Arial" panose="020B0604020202020204" pitchFamily="34" charset="0"/>
              </a:defRPr>
            </a:lvl7pPr>
            <a:lvl8pPr eaLnBrk="0" fontAlgn="base" hangingPunct="0">
              <a:spcBef>
                <a:spcPct val="0"/>
              </a:spcBef>
              <a:spcAft>
                <a:spcPct val="0"/>
              </a:spcAft>
              <a:tabLst>
                <a:tab pos="520700" algn="l"/>
              </a:tabLst>
              <a:defRPr>
                <a:solidFill>
                  <a:schemeClr val="tx1"/>
                </a:solidFill>
                <a:latin typeface="Arial" panose="020B0604020202020204" pitchFamily="34" charset="0"/>
              </a:defRPr>
            </a:lvl8pPr>
            <a:lvl9pPr eaLnBrk="0" fontAlgn="base" hangingPunct="0">
              <a:spcBef>
                <a:spcPct val="0"/>
              </a:spcBef>
              <a:spcAft>
                <a:spcPct val="0"/>
              </a:spcAft>
              <a:tabLst>
                <a:tab pos="520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Description:</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this we are showing the Suicide of India age group wise by plotting the pie chart. For that we have made the pivot table from the original dataset. Pivot table contains age group in row area, Suicide values as columns. In chart area we’ve added data labels to each value which makes easy for the viewer to see.</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Conclusion:</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According to this pivot chart:</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Age group between 15 to 29 are committing maximum number of suicides shown in the pie chart.</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Age group between 0 to 14 are committing minimum number of suicides shown in the pie chart.</a:t>
            </a:r>
            <a:r>
              <a:rPr kumimoji="0" lang="en-US" altLang="en-US" sz="900" b="0" i="0" u="none" strike="noStrike" cap="none" normalizeH="0" baseline="0" dirty="0">
                <a:ln>
                  <a:noFill/>
                </a:ln>
                <a:solidFill>
                  <a:schemeClr val="tx1"/>
                </a:solidFill>
                <a:effectLst/>
                <a:latin typeface="Arial" panose="020B060402020202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1520331689"/>
              </p:ext>
            </p:extLst>
          </p:nvPr>
        </p:nvGraphicFramePr>
        <p:xfrm>
          <a:off x="308947" y="592268"/>
          <a:ext cx="5335949" cy="38471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9891334"/>
      </p:ext>
    </p:extLst>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8.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Fra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4.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5.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6.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191</TotalTime>
  <Words>1185</Words>
  <Application>Microsoft Office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17</vt:i4>
      </vt:variant>
      <vt:variant>
        <vt:lpstr>Theme</vt:lpstr>
      </vt:variant>
      <vt:variant>
        <vt:i4>8</vt:i4>
      </vt:variant>
      <vt:variant>
        <vt:lpstr>Slide Titles</vt:lpstr>
      </vt:variant>
      <vt:variant>
        <vt:i4>14</vt:i4>
      </vt:variant>
    </vt:vector>
  </HeadingPairs>
  <TitlesOfParts>
    <vt:vector size="39" baseType="lpstr">
      <vt:lpstr>Arial</vt:lpstr>
      <vt:lpstr>Arial Rounded MT Bold</vt:lpstr>
      <vt:lpstr>Bahnschrift SemiBold</vt:lpstr>
      <vt:lpstr>Bahnschrift SemiLight</vt:lpstr>
      <vt:lpstr>Calibri</vt:lpstr>
      <vt:lpstr>Calibri Light</vt:lpstr>
      <vt:lpstr>Corbel</vt:lpstr>
      <vt:lpstr>Gill Sans MT</vt:lpstr>
      <vt:lpstr>Impact</vt:lpstr>
      <vt:lpstr>Rockwell</vt:lpstr>
      <vt:lpstr>Rockwell Condensed</vt:lpstr>
      <vt:lpstr>Segoe UI Black</vt:lpstr>
      <vt:lpstr>Stencil</vt:lpstr>
      <vt:lpstr>Symbol</vt:lpstr>
      <vt:lpstr>Times New Roman</vt:lpstr>
      <vt:lpstr>Wingdings</vt:lpstr>
      <vt:lpstr>Wingdings 2</vt:lpstr>
      <vt:lpstr>Gallery</vt:lpstr>
      <vt:lpstr>Parcel</vt:lpstr>
      <vt:lpstr>Frame</vt:lpstr>
      <vt:lpstr>Wood Type</vt:lpstr>
      <vt:lpstr>Badge</vt:lpstr>
      <vt:lpstr>Retrospect</vt:lpstr>
      <vt:lpstr>Office Theme</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dc:creator>
  <cp:lastModifiedBy>Adarsh Kumar Singh</cp:lastModifiedBy>
  <cp:revision>20</cp:revision>
  <dcterms:created xsi:type="dcterms:W3CDTF">2019-11-19T14:32:17Z</dcterms:created>
  <dcterms:modified xsi:type="dcterms:W3CDTF">2019-11-20T18:02:22Z</dcterms:modified>
</cp:coreProperties>
</file>