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2"/>
    <p:sldId id="257" r:id="rId3"/>
    <p:sldId id="274" r:id="rId4"/>
    <p:sldId id="275" r:id="rId5"/>
    <p:sldId id="276" r:id="rId6"/>
    <p:sldId id="278" r:id="rId7"/>
    <p:sldId id="281" r:id="rId8"/>
    <p:sldId id="282" r:id="rId9"/>
    <p:sldId id="283" r:id="rId10"/>
    <p:sldId id="284" r:id="rId11"/>
    <p:sldId id="272" r:id="rId12"/>
    <p:sldId id="268" r:id="rId13"/>
  </p:sldIdLst>
  <p:sldSz cx="12192000" cy="6858000"/>
  <p:notesSz cx="6858000" cy="9144000"/>
  <p:defaultTextStyle>
    <a:defPPr lvl="0">
      <a:defRPr lang="zh-CN"/>
    </a:defPPr>
    <a:lvl1pPr lvl="0" algn="l" defTabSz="914400" eaLnBrk="0" fontAlgn="base" hangingPunct="0">
      <a:spcBef>
        <a:spcPts val="0"/>
      </a:spcBef>
      <a:spcAft>
        <a:spcPts val="0"/>
      </a:spcAft>
      <a:buNone/>
      <a:defRPr sz="1800" kern="1200">
        <a:solidFill>
          <a:schemeClr val="tx1"/>
        </a:solidFill>
        <a:latin typeface="Arial" panose="02080604020202020204" pitchFamily="34" charset="0"/>
        <a:ea typeface="SimSun" charset="0"/>
        <a:cs typeface="Arial" panose="02080604020202020204" pitchFamily="34" charset="0"/>
      </a:defRPr>
    </a:lvl1pPr>
    <a:lvl2pPr marL="457200" lvl="1" indent="0" algn="l" defTabSz="914400" eaLnBrk="0" fontAlgn="base" hangingPunct="0">
      <a:spcBef>
        <a:spcPts val="0"/>
      </a:spcBef>
      <a:spcAft>
        <a:spcPts val="0"/>
      </a:spcAft>
      <a:buNone/>
      <a:defRPr sz="1800" kern="1200">
        <a:solidFill>
          <a:schemeClr val="tx1"/>
        </a:solidFill>
        <a:latin typeface="Arial" panose="02080604020202020204" pitchFamily="34" charset="0"/>
        <a:ea typeface="SimSun" charset="0"/>
        <a:cs typeface="Arial" panose="02080604020202020204" pitchFamily="34" charset="0"/>
      </a:defRPr>
    </a:lvl2pPr>
    <a:lvl3pPr marL="914400" lvl="2" indent="0" algn="l" defTabSz="914400" eaLnBrk="0" fontAlgn="base" hangingPunct="0">
      <a:spcBef>
        <a:spcPts val="0"/>
      </a:spcBef>
      <a:spcAft>
        <a:spcPts val="0"/>
      </a:spcAft>
      <a:buNone/>
      <a:defRPr sz="1800" kern="1200">
        <a:solidFill>
          <a:schemeClr val="tx1"/>
        </a:solidFill>
        <a:latin typeface="Arial" panose="02080604020202020204" pitchFamily="34" charset="0"/>
        <a:ea typeface="SimSun" charset="0"/>
        <a:cs typeface="Arial" panose="02080604020202020204" pitchFamily="34" charset="0"/>
      </a:defRPr>
    </a:lvl3pPr>
    <a:lvl4pPr marL="1371600" lvl="3" indent="0" algn="l" defTabSz="914400" eaLnBrk="0" fontAlgn="base" hangingPunct="0">
      <a:spcBef>
        <a:spcPts val="0"/>
      </a:spcBef>
      <a:spcAft>
        <a:spcPts val="0"/>
      </a:spcAft>
      <a:buNone/>
      <a:defRPr sz="1800" kern="1200">
        <a:solidFill>
          <a:schemeClr val="tx1"/>
        </a:solidFill>
        <a:latin typeface="Arial" panose="02080604020202020204" pitchFamily="34" charset="0"/>
        <a:ea typeface="SimSun" charset="0"/>
        <a:cs typeface="Arial" panose="02080604020202020204" pitchFamily="34" charset="0"/>
      </a:defRPr>
    </a:lvl4pPr>
    <a:lvl5pPr marL="1828800" lvl="4" indent="0" algn="l" defTabSz="914400" eaLnBrk="0" fontAlgn="base" hangingPunct="0">
      <a:spcBef>
        <a:spcPts val="0"/>
      </a:spcBef>
      <a:spcAft>
        <a:spcPts val="0"/>
      </a:spcAft>
      <a:buNone/>
      <a:defRPr sz="1800" kern="1200">
        <a:solidFill>
          <a:schemeClr val="tx1"/>
        </a:solidFill>
        <a:latin typeface="Arial" panose="02080604020202020204" pitchFamily="34" charset="0"/>
        <a:ea typeface="SimSun" charset="0"/>
        <a:cs typeface="Arial" panose="02080604020202020204" pitchFamily="34" charset="0"/>
      </a:defRPr>
    </a:lvl5pPr>
    <a:lvl6pPr marL="2286000" lvl="5" indent="0" algn="l" defTabSz="914400" eaLnBrk="1" fontAlgn="auto" latinLnBrk="0" hangingPunct="1">
      <a:buNone/>
      <a:defRPr sz="1800" kern="1200">
        <a:solidFill>
          <a:schemeClr val="tx1"/>
        </a:solidFill>
        <a:latin typeface="Arial" panose="02080604020202020204" pitchFamily="34" charset="0"/>
        <a:ea typeface="SimSun" charset="0"/>
        <a:cs typeface="Arial" panose="02080604020202020204" pitchFamily="34" charset="0"/>
      </a:defRPr>
    </a:lvl6pPr>
    <a:lvl7pPr marL="2743200" lvl="6" indent="0" algn="l" defTabSz="914400" eaLnBrk="1" fontAlgn="auto" latinLnBrk="0" hangingPunct="1">
      <a:buNone/>
      <a:defRPr sz="1800" kern="1200">
        <a:solidFill>
          <a:schemeClr val="tx1"/>
        </a:solidFill>
        <a:latin typeface="Arial" panose="02080604020202020204" pitchFamily="34" charset="0"/>
        <a:ea typeface="SimSun" charset="0"/>
        <a:cs typeface="Arial" panose="02080604020202020204" pitchFamily="34" charset="0"/>
      </a:defRPr>
    </a:lvl7pPr>
    <a:lvl8pPr marL="3200400" lvl="7" indent="0" algn="l" defTabSz="914400" eaLnBrk="1" fontAlgn="auto" latinLnBrk="0" hangingPunct="1">
      <a:buNone/>
      <a:defRPr sz="1800" kern="1200">
        <a:solidFill>
          <a:schemeClr val="tx1"/>
        </a:solidFill>
        <a:latin typeface="Arial" panose="02080604020202020204" pitchFamily="34" charset="0"/>
        <a:ea typeface="SimSun" charset="0"/>
        <a:cs typeface="Arial" panose="02080604020202020204" pitchFamily="34" charset="0"/>
      </a:defRPr>
    </a:lvl8pPr>
    <a:lvl9pPr marL="3200400" lvl="8" indent="0" algn="l" defTabSz="914400" eaLnBrk="1" fontAlgn="auto" latinLnBrk="0" hangingPunct="1">
      <a:buNone/>
      <a:defRPr sz="1800" kern="1200">
        <a:solidFill>
          <a:schemeClr val="tx1"/>
        </a:solidFill>
        <a:latin typeface="Arial" panose="02080604020202020204" pitchFamily="34" charset="0"/>
        <a:ea typeface="SimSun" charset="0"/>
        <a:cs typeface="Arial" panose="0208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EA93845-FF6C-4639-B188-192F8DE0F836}"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marL="0" indent="0" algn="l" eaLnBrk="1" fontAlgn="auto" hangingPunct="1">
              <a:lnSpc>
                <a:spcPct val="100000"/>
              </a:lnSpc>
              <a:spcBef>
                <a:spcPts val="0"/>
              </a:spcBef>
              <a:spcAft>
                <a:spcPts val="0"/>
              </a:spcAft>
              <a:buNone/>
            </a:pPr>
            <a:endParaRPr lang="zh-CN" altLang="en-US" sz="1200" b="0" i="0" u="none" strike="noStrike" kern="1200" cap="none" spc="0" baseline="0">
              <a:solidFill>
                <a:srgbClr val="898989"/>
              </a:solidFill>
              <a:latin typeface="Calibri" charset="0"/>
              <a:ea typeface="SimSun" charset="0"/>
              <a:cs typeface="Calibri" charset="0"/>
            </a:endParaRPr>
          </a:p>
        </p:txBody>
      </p:sp>
      <p:sp>
        <p:nvSpPr>
          <p:cNvPr id="5" name="Footer Placeholder 4"/>
          <p:cNvSpPr>
            <a:spLocks noGrp="1"/>
          </p:cNvSpPr>
          <p:nvPr>
            <p:ph type="ftr" sz="quarter" idx="11"/>
          </p:nvPr>
        </p:nvSpPr>
        <p:spPr/>
        <p:txBody>
          <a:bodyPr/>
          <a:lstStyle/>
          <a:p>
            <a:pPr marL="0" indent="0" algn="ctr" eaLnBrk="1" fontAlgn="auto" hangingPunct="1">
              <a:lnSpc>
                <a:spcPct val="100000"/>
              </a:lnSpc>
              <a:spcBef>
                <a:spcPts val="0"/>
              </a:spcBef>
              <a:spcAft>
                <a:spcPts val="0"/>
              </a:spcAft>
              <a:buNone/>
            </a:pPr>
            <a:endParaRPr lang="zh-CN" altLang="en-US" sz="1200" b="0" i="0" u="none" strike="noStrike" kern="1200" cap="none" spc="0" baseline="0">
              <a:solidFill>
                <a:srgbClr val="898989"/>
              </a:solidFill>
              <a:latin typeface="Calibri" charset="0"/>
              <a:ea typeface="SimSun" charset="0"/>
              <a:cs typeface="Calibri" charset="0"/>
            </a:endParaRPr>
          </a:p>
        </p:txBody>
      </p:sp>
      <p:sp>
        <p:nvSpPr>
          <p:cNvPr id="6" name="Slide Number Placeholder 5"/>
          <p:cNvSpPr>
            <a:spLocks noGrp="1"/>
          </p:cNvSpPr>
          <p:nvPr>
            <p:ph type="sldNum" sz="quarter" idx="12"/>
          </p:nvPr>
        </p:nvSpPr>
        <p:spPr/>
        <p:txBody>
          <a:bodyPr/>
          <a:lstStyle/>
          <a:p>
            <a:pPr marL="0" indent="0" algn="r" eaLnBrk="1" hangingPunct="1">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charset="0"/>
                <a:ea typeface="SimSun" charset="0"/>
                <a:cs typeface="Arial" panose="02080604020202020204" pitchFamily="34" charset="0"/>
              </a:rPr>
              <a:t>‹#›</a:t>
            </a:fld>
            <a:endParaRPr lang="zh-CN" altLang="en-US" sz="1200" b="0" i="0" u="none" strike="noStrike" kern="1200" cap="none" spc="0" baseline="0">
              <a:solidFill>
                <a:srgbClr val="898989"/>
              </a:solidFill>
              <a:latin typeface="Calibri" charset="0"/>
              <a:ea typeface="SimSun" charset="0"/>
              <a:cs typeface="Arial" panose="0208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514870-5082-4025-BC8A-5E070B8EB77D}" type="datetimeFigureOut">
              <a:rPr lang="zh-CN" altLang="en-US" smtClean="0"/>
              <a:t>2024/5/4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514870-5082-4025-BC8A-5E070B8EB77D}" type="datetimeFigureOut">
              <a:rPr lang="zh-CN" altLang="en-US" smtClean="0"/>
              <a:t>2024/5/4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514870-5082-4025-BC8A-5E070B8EB77D}" type="datetimeFigureOut">
              <a:rPr lang="zh-CN" altLang="en-US" smtClean="0"/>
              <a:t>2024/5/4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14870-5082-4025-BC8A-5E070B8EB77D}" type="datetimeFigureOut">
              <a:rPr lang="zh-CN" altLang="en-US" smtClean="0"/>
              <a:t>2024/5/4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514870-5082-4025-BC8A-5E070B8EB77D}" type="datetimeFigureOut">
              <a:rPr lang="zh-CN" altLang="en-US" smtClean="0"/>
              <a:t>2024/5/4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514870-5082-4025-BC8A-5E070B8EB77D}" type="datetimeFigureOut">
              <a:rPr lang="zh-CN" altLang="en-US" smtClean="0"/>
              <a:t>2024/5/4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514870-5082-4025-BC8A-5E070B8EB77D}" type="datetimeFigureOut">
              <a:rPr lang="zh-CN" altLang="en-US" smtClean="0"/>
              <a:t>2024/5/4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14870-5082-4025-BC8A-5E070B8EB77D}" type="datetimeFigureOut">
              <a:rPr lang="zh-CN" altLang="en-US" smtClean="0"/>
              <a:t>2024/5/4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2514870-5082-4025-BC8A-5E070B8EB77D}" type="datetimeFigureOut">
              <a:rPr lang="zh-CN" altLang="en-US" smtClean="0"/>
              <a:t>2024/5/4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2514870-5082-4025-BC8A-5E070B8EB77D}" type="datetimeFigureOut">
              <a:rPr lang="zh-CN" altLang="en-US" smtClean="0"/>
              <a:t>2024/5/4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algn="l" eaLnBrk="1" fontAlgn="auto" hangingPunct="1">
              <a:spcBef>
                <a:spcPts val="0"/>
              </a:spcBef>
              <a:spcAft>
                <a:spcPts val="0"/>
              </a:spcAft>
            </a:pPr>
            <a:fld id="{CAD2D6BD-DE1B-4B5F-8B41-2702339687B9}" type="datetime1">
              <a:rPr lang="en-US" altLang="zh-CN" sz="1200">
                <a:solidFill>
                  <a:srgbClr val="898989"/>
                </a:solidFill>
                <a:latin typeface="Calibri" charset="0"/>
                <a:ea typeface="SimSun" charset="0"/>
                <a:cs typeface="Calibri" charset="0"/>
              </a:rPr>
              <a:t>5/4/2024</a:t>
            </a:fld>
            <a:endParaRPr lang="zh-CN" altLang="en-US" sz="1200">
              <a:solidFill>
                <a:srgbClr val="898989"/>
              </a:solidFill>
              <a:latin typeface="Calibri" charset="0"/>
              <a:ea typeface="SimSun" charset="0"/>
              <a:cs typeface="Calibri" charset="0"/>
            </a:endParaRPr>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algn="ctr" eaLnBrk="1" fontAlgn="auto" hangingPunct="1">
              <a:spcBef>
                <a:spcPts val="0"/>
              </a:spcBef>
              <a:spcAft>
                <a:spcPts val="0"/>
              </a:spcAft>
            </a:pPr>
            <a:endParaRPr lang="zh-CN" altLang="en-US" sz="1200">
              <a:solidFill>
                <a:srgbClr val="898989"/>
              </a:solidFill>
              <a:latin typeface="Calibri" charset="0"/>
              <a:ea typeface="SimSun" charset="0"/>
              <a:cs typeface="Calibri" charset="0"/>
            </a:endParaRPr>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algn="r" eaLnBrk="1" hangingPunct="1"/>
            <a:fld id="{CAD2D6BD-DE1B-4B5F-8B41-2702339687B9}" type="slidenum">
              <a:rPr lang="en-US" altLang="zh-CN" sz="1200" b="0" i="0" u="none" strike="noStrike" kern="1200" cap="none" spc="0" baseline="0">
                <a:solidFill>
                  <a:srgbClr val="898989"/>
                </a:solidFill>
                <a:latin typeface="Calibri" charset="0"/>
                <a:ea typeface="SimSun" charset="0"/>
                <a:cs typeface="Arial" panose="02080604020202020204" pitchFamily="34" charset="0"/>
              </a:rPr>
              <a:t>‹#›</a:t>
            </a:fld>
            <a:endParaRPr lang="zh-CN" altLang="en-US" sz="1200">
              <a:solidFill>
                <a:srgbClr val="898989"/>
              </a:solidFill>
              <a:latin typeface="Calibri" charset="0"/>
              <a:ea typeface="SimSun" charset="0"/>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8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arduino.cc/" TargetMode="External"/><Relationship Id="rId2" Type="http://schemas.openxmlformats.org/officeDocument/2006/relationships/hyperlink" Target="https://scikit-learn.org/0.21/documentation.html"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1"/>
          <p:cNvSpPr/>
          <p:nvPr/>
        </p:nvSpPr>
        <p:spPr>
          <a:xfrm>
            <a:off x="0" y="0"/>
            <a:ext cx="12192000" cy="4572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7" name="Google Shape;147;p1"/>
          <p:cNvSpPr/>
          <p:nvPr/>
        </p:nvSpPr>
        <p:spPr>
          <a:xfrm>
            <a:off x="788833" y="3152547"/>
            <a:ext cx="10031400" cy="3429000"/>
          </a:xfrm>
          <a:prstGeom prst="rect">
            <a:avLst/>
          </a:prstGeom>
          <a:noFill/>
          <a:ln>
            <a:noFill/>
          </a:ln>
        </p:spPr>
        <p:txBody>
          <a:bodyPr spcFirstLastPara="1" wrap="square" lIns="91425" tIns="45700" rIns="91425" bIns="45700" anchor="t" anchorCtr="0">
            <a:noAutofit/>
          </a:bodyPr>
          <a:lstStyle/>
          <a:p>
            <a:pPr marL="274320" marR="0" lvl="0" indent="-274320" algn="ctr" rtl="0">
              <a:lnSpc>
                <a:spcPct val="80000"/>
              </a:lnSpc>
              <a:spcBef>
                <a:spcPts val="0"/>
              </a:spcBef>
              <a:spcAft>
                <a:spcPts val="0"/>
              </a:spcAft>
              <a:buClr>
                <a:schemeClr val="dk1"/>
              </a:buClr>
              <a:buSzPts val="1000"/>
              <a:buFont typeface="Arial"/>
              <a:buNone/>
            </a:pPr>
            <a:endParaRPr sz="1000" b="1" i="0" u="sng" strike="noStrike" cap="none" dirty="0">
              <a:solidFill>
                <a:schemeClr val="dk1"/>
              </a:solidFill>
              <a:latin typeface="Times New Roman"/>
              <a:ea typeface="Times New Roman"/>
              <a:cs typeface="Times New Roman"/>
              <a:sym typeface="Times New Roman"/>
            </a:endParaRPr>
          </a:p>
          <a:p>
            <a:pPr marL="274320" marR="0" lvl="0" indent="-274320" algn="l" rtl="0">
              <a:lnSpc>
                <a:spcPct val="80000"/>
              </a:lnSpc>
              <a:spcBef>
                <a:spcPts val="36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                           </a:t>
            </a:r>
            <a:r>
              <a:rPr lang="en-US" b="1" dirty="0">
                <a:solidFill>
                  <a:schemeClr val="dk1"/>
                </a:solidFill>
                <a:latin typeface="Times New Roman"/>
                <a:ea typeface="Times New Roman"/>
                <a:cs typeface="Times New Roman"/>
                <a:sym typeface="Times New Roman"/>
              </a:rPr>
              <a:t> </a:t>
            </a:r>
          </a:p>
          <a:p>
            <a:pPr marL="274320" lvl="0" indent="-274320" rtl="0">
              <a:lnSpc>
                <a:spcPct val="80000"/>
              </a:lnSpc>
              <a:spcBef>
                <a:spcPts val="360"/>
              </a:spcBef>
              <a:buClr>
                <a:schemeClr val="dk1"/>
              </a:buClr>
              <a:buSzPts val="1800"/>
            </a:pPr>
            <a:r>
              <a:rPr lang="en-US" sz="1800" b="1" i="0" u="none" strike="noStrike" cap="none" dirty="0">
                <a:solidFill>
                  <a:schemeClr val="dk1"/>
                </a:solidFill>
                <a:latin typeface="Times New Roman"/>
                <a:ea typeface="Times New Roman"/>
                <a:cs typeface="Times New Roman"/>
                <a:sym typeface="Times New Roman"/>
              </a:rPr>
              <a:t>		                              </a:t>
            </a:r>
            <a:endParaRPr sz="1800" b="1" i="0" u="none" strike="noStrike" cap="none" dirty="0">
              <a:solidFill>
                <a:schemeClr val="dk1"/>
              </a:solidFill>
              <a:latin typeface="Times New Roman"/>
              <a:ea typeface="Times New Roman"/>
              <a:cs typeface="Times New Roman"/>
              <a:sym typeface="Times New Roman"/>
            </a:endParaRPr>
          </a:p>
          <a:p>
            <a:pPr marL="274320" marR="0" lvl="0" indent="-274320" algn="ctr" rtl="0">
              <a:lnSpc>
                <a:spcPct val="80000"/>
              </a:lnSpc>
              <a:spcBef>
                <a:spcPts val="48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	</a:t>
            </a:r>
            <a:r>
              <a:rPr lang="en-US" sz="1800" b="1" i="1" u="none" strike="noStrike" cap="none" dirty="0">
                <a:solidFill>
                  <a:schemeClr val="dk1"/>
                </a:solidFill>
                <a:latin typeface="Times New Roman"/>
                <a:ea typeface="Times New Roman"/>
                <a:cs typeface="Times New Roman"/>
                <a:sym typeface="Times New Roman"/>
              </a:rPr>
              <a:t>          </a:t>
            </a:r>
            <a:r>
              <a:rPr lang="en-US" sz="2400" b="1" i="1" u="none" strike="noStrike" cap="none" dirty="0">
                <a:solidFill>
                  <a:schemeClr val="dk1"/>
                </a:solidFill>
                <a:latin typeface="Times New Roman"/>
                <a:ea typeface="Times New Roman"/>
                <a:cs typeface="Times New Roman"/>
                <a:sym typeface="Times New Roman"/>
              </a:rPr>
              <a:t>            	                    </a:t>
            </a:r>
            <a:endParaRPr sz="2400" b="1" i="1" u="none" strike="noStrike" cap="none" dirty="0">
              <a:solidFill>
                <a:schemeClr val="dk1"/>
              </a:solidFill>
              <a:latin typeface="Times New Roman"/>
              <a:ea typeface="Times New Roman"/>
              <a:cs typeface="Times New Roman"/>
              <a:sym typeface="Times New Roman"/>
            </a:endParaRPr>
          </a:p>
          <a:p>
            <a:pPr marL="0" marR="0" lvl="0" indent="0" algn="ctr" rtl="0">
              <a:lnSpc>
                <a:spcPct val="80000"/>
              </a:lnSpc>
              <a:spcBef>
                <a:spcPts val="360"/>
              </a:spcBef>
              <a:spcAft>
                <a:spcPts val="0"/>
              </a:spcAft>
              <a:buClr>
                <a:schemeClr val="dk1"/>
              </a:buClr>
              <a:buSzPts val="1800"/>
              <a:buFont typeface="Times New Roman"/>
              <a:buNone/>
            </a:pPr>
            <a:r>
              <a:rPr lang="en-US" sz="1800" b="1" i="0" u="sng" strike="noStrike" cap="none" dirty="0">
                <a:solidFill>
                  <a:schemeClr val="dk1"/>
                </a:solidFill>
                <a:latin typeface="Times New Roman"/>
                <a:ea typeface="Times New Roman"/>
                <a:cs typeface="Times New Roman"/>
                <a:sym typeface="Times New Roman"/>
              </a:rPr>
              <a:t>By: - </a:t>
            </a:r>
            <a:endParaRPr sz="1800" b="1" i="0" u="sng" strike="noStrike" cap="none" dirty="0">
              <a:solidFill>
                <a:schemeClr val="dk1"/>
              </a:solidFill>
              <a:latin typeface="Times New Roman"/>
              <a:ea typeface="Times New Roman"/>
              <a:cs typeface="Times New Roman"/>
              <a:sym typeface="Times New Roman"/>
            </a:endParaRPr>
          </a:p>
          <a:p>
            <a:pPr marL="0" marR="0" lvl="0" indent="0" algn="ctr" rtl="0">
              <a:lnSpc>
                <a:spcPct val="80000"/>
              </a:lnSpc>
              <a:spcBef>
                <a:spcPts val="360"/>
              </a:spcBef>
              <a:spcAft>
                <a:spcPts val="0"/>
              </a:spcAft>
              <a:buClr>
                <a:schemeClr val="dk1"/>
              </a:buClr>
              <a:buSzPts val="1800"/>
              <a:buFont typeface="Arial"/>
              <a:buNone/>
            </a:pPr>
            <a:endParaRPr lang="en-US" sz="1800" b="1" i="0" u="sng" strike="noStrike" cap="none" dirty="0">
              <a:solidFill>
                <a:schemeClr val="dk1"/>
              </a:solidFill>
              <a:latin typeface="Times New Roman"/>
              <a:ea typeface="Times New Roman"/>
              <a:cs typeface="Times New Roman"/>
              <a:sym typeface="Times New Roman"/>
            </a:endParaRPr>
          </a:p>
          <a:p>
            <a:pPr algn="ctr">
              <a:lnSpc>
                <a:spcPts val="2363"/>
              </a:lnSpc>
            </a:pPr>
            <a:r>
              <a:rPr lang="en-US" b="1" spc="66" dirty="0">
                <a:latin typeface="Times New Roman" panose="02020603050405020304"/>
                <a:cs typeface="Times New Roman" panose="02020603050405020304"/>
              </a:rPr>
              <a:t>ADARSH SONKUSARE</a:t>
            </a:r>
          </a:p>
          <a:p>
            <a:pPr marL="0" marR="0" lvl="0" indent="0" algn="ctr" rtl="0">
              <a:lnSpc>
                <a:spcPct val="80000"/>
              </a:lnSpc>
              <a:spcBef>
                <a:spcPts val="360"/>
              </a:spcBef>
              <a:spcAft>
                <a:spcPts val="0"/>
              </a:spcAft>
              <a:buClr>
                <a:schemeClr val="dk1"/>
              </a:buClr>
              <a:buSzPts val="1800"/>
              <a:buFont typeface="Arial"/>
              <a:buNone/>
            </a:pPr>
            <a:endParaRPr lang="en-US" sz="1800" b="1" i="0" u="sng" strike="noStrike" cap="none" dirty="0">
              <a:solidFill>
                <a:schemeClr val="dk1"/>
              </a:solidFill>
              <a:latin typeface="Times New Roman"/>
              <a:ea typeface="Times New Roman"/>
              <a:cs typeface="Times New Roman"/>
              <a:sym typeface="Times New Roman"/>
            </a:endParaRPr>
          </a:p>
          <a:p>
            <a:pPr marL="0" marR="0" lvl="0" indent="0" algn="ctr" rtl="0">
              <a:lnSpc>
                <a:spcPct val="80000"/>
              </a:lnSpc>
              <a:spcBef>
                <a:spcPts val="360"/>
              </a:spcBef>
              <a:spcAft>
                <a:spcPts val="0"/>
              </a:spcAft>
              <a:buClr>
                <a:schemeClr val="dk1"/>
              </a:buClr>
              <a:buSzPts val="1800"/>
              <a:buFont typeface="Arial"/>
              <a:buNone/>
            </a:pPr>
            <a:endParaRPr sz="1800" b="1" i="0" u="sng" strike="noStrike" cap="none" dirty="0">
              <a:solidFill>
                <a:schemeClr val="dk1"/>
              </a:solidFill>
              <a:latin typeface="Times New Roman"/>
              <a:ea typeface="Times New Roman"/>
              <a:cs typeface="Times New Roman"/>
              <a:sym typeface="Times New Roman"/>
            </a:endParaRPr>
          </a:p>
          <a:p>
            <a:pPr marL="274320" marR="0" lvl="0" indent="-274320" algn="ctr" rtl="0">
              <a:lnSpc>
                <a:spcPct val="80000"/>
              </a:lnSpc>
              <a:spcBef>
                <a:spcPts val="360"/>
              </a:spcBef>
              <a:spcAft>
                <a:spcPts val="0"/>
              </a:spcAft>
              <a:buClr>
                <a:schemeClr val="dk1"/>
              </a:buClr>
              <a:buSzPts val="1800"/>
              <a:buFont typeface="Times New Roman"/>
              <a:buNone/>
            </a:pPr>
            <a:r>
              <a:rPr lang="en-US" sz="1800" b="1" i="1" u="none" strike="noStrike" cap="none" dirty="0">
                <a:solidFill>
                  <a:schemeClr val="dk1"/>
                </a:solidFill>
                <a:latin typeface="Times New Roman"/>
                <a:ea typeface="Times New Roman"/>
                <a:cs typeface="Times New Roman"/>
                <a:sym typeface="Times New Roman"/>
              </a:rPr>
              <a:t>           </a:t>
            </a:r>
            <a:endParaRPr sz="1000" b="0" i="0" u="none" strike="noStrike" cap="none" dirty="0">
              <a:solidFill>
                <a:schemeClr val="dk1"/>
              </a:solidFill>
              <a:latin typeface="Times New Roman"/>
              <a:ea typeface="Times New Roman"/>
              <a:cs typeface="Times New Roman"/>
              <a:sym typeface="Times New Roman"/>
            </a:endParaRPr>
          </a:p>
        </p:txBody>
      </p:sp>
      <p:graphicFrame>
        <p:nvGraphicFramePr>
          <p:cNvPr id="149" name="Google Shape;149;p1"/>
          <p:cNvGraphicFramePr/>
          <p:nvPr/>
        </p:nvGraphicFramePr>
        <p:xfrm>
          <a:off x="0" y="80963"/>
          <a:ext cx="12191925" cy="1524000"/>
        </p:xfrm>
        <a:graphic>
          <a:graphicData uri="http://schemas.openxmlformats.org/drawingml/2006/table">
            <a:tbl>
              <a:tblPr>
                <a:noFill/>
                <a:tableStyleId>{9EA93845-FF6C-4639-B188-192F8DE0F836}</a:tableStyleId>
              </a:tblPr>
              <a:tblGrid>
                <a:gridCol w="1334100">
                  <a:extLst>
                    <a:ext uri="{9D8B030D-6E8A-4147-A177-3AD203B41FA5}">
                      <a16:colId xmlns:a16="http://schemas.microsoft.com/office/drawing/2014/main" val="20000"/>
                    </a:ext>
                  </a:extLst>
                </a:gridCol>
                <a:gridCol w="9593675">
                  <a:extLst>
                    <a:ext uri="{9D8B030D-6E8A-4147-A177-3AD203B41FA5}">
                      <a16:colId xmlns:a16="http://schemas.microsoft.com/office/drawing/2014/main" val="20001"/>
                    </a:ext>
                  </a:extLst>
                </a:gridCol>
                <a:gridCol w="1264150">
                  <a:extLst>
                    <a:ext uri="{9D8B030D-6E8A-4147-A177-3AD203B41FA5}">
                      <a16:colId xmlns:a16="http://schemas.microsoft.com/office/drawing/2014/main" val="20002"/>
                    </a:ext>
                  </a:extLst>
                </a:gridCol>
              </a:tblGrid>
              <a:tr h="1524000">
                <a:tc>
                  <a:txBody>
                    <a:bodyPr/>
                    <a:lstStyle/>
                    <a:p>
                      <a:pPr marL="0" marR="0" lvl="0" indent="0" algn="just" rtl="0">
                        <a:lnSpc>
                          <a:spcPct val="100000"/>
                        </a:lnSpc>
                        <a:spcBef>
                          <a:spcPts val="0"/>
                        </a:spcBef>
                        <a:spcAft>
                          <a:spcPts val="0"/>
                        </a:spcAft>
                        <a:buClr>
                          <a:srgbClr val="000000"/>
                        </a:buClr>
                        <a:buSzPts val="1200"/>
                        <a:buFont typeface="Arial"/>
                        <a:buNone/>
                        <a:defRPr sz="1400" u="none" strike="noStrike" cap="none"/>
                      </a:pPr>
                      <a:endParaRPr sz="1200" b="0" i="0" u="none" strike="noStrike" cap="none">
                        <a:solidFill>
                          <a:srgbClr val="000000"/>
                        </a:solidFill>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3200"/>
                        <a:buFont typeface="Times New Roman"/>
                        <a:buNone/>
                        <a:defRPr sz="1400" u="none" strike="noStrike" cap="none"/>
                      </a:pPr>
                      <a:r>
                        <a:rPr sz="2800" b="0" i="0" u="none" strike="noStrike" cap="none">
                          <a:solidFill>
                            <a:srgbClr val="000000"/>
                          </a:solidFill>
                          <a:latin typeface="Times New Roman"/>
                          <a:ea typeface="Times New Roman"/>
                          <a:cs typeface="Times New Roman"/>
                          <a:sym typeface="Times New Roman"/>
                        </a:rPr>
                        <a:t>PRIYADARSHINI COLLEGE OF ENGINEERING, NAGPUR</a:t>
                      </a:r>
                    </a:p>
                    <a:p>
                      <a:pPr marL="0" marR="0" lvl="0" indent="0" algn="ctr" rtl="0">
                        <a:lnSpc>
                          <a:spcPct val="100000"/>
                        </a:lnSpc>
                        <a:spcBef>
                          <a:spcPts val="0"/>
                        </a:spcBef>
                        <a:spcAft>
                          <a:spcPts val="0"/>
                        </a:spcAft>
                        <a:buClr>
                          <a:srgbClr val="000000"/>
                        </a:buClr>
                        <a:buSzPts val="3200"/>
                        <a:buFont typeface="Times New Roman"/>
                        <a:buNone/>
                        <a:defRPr sz="1400" u="none" strike="noStrike" cap="none"/>
                      </a:pPr>
                      <a:r>
                        <a:rPr sz="2400" b="0" i="0" u="none" strike="noStrike" cap="none">
                          <a:solidFill>
                            <a:srgbClr val="000000"/>
                          </a:solidFill>
                          <a:latin typeface="Times New Roman"/>
                          <a:ea typeface="Times New Roman"/>
                          <a:cs typeface="Times New Roman"/>
                          <a:sym typeface="Times New Roman"/>
                        </a:rPr>
                        <a:t>DEPARTMENT OF ARTIFICIAL INTELLIGENCE AND DATA SCIENCE</a:t>
                      </a:r>
                    </a:p>
                    <a:p>
                      <a:pPr marL="0" marR="0" lvl="0" indent="0" algn="ctr" rtl="0">
                        <a:lnSpc>
                          <a:spcPct val="100000"/>
                        </a:lnSpc>
                        <a:spcBef>
                          <a:spcPts val="0"/>
                        </a:spcBef>
                        <a:spcAft>
                          <a:spcPts val="0"/>
                        </a:spcAft>
                        <a:buClr>
                          <a:srgbClr val="000000"/>
                        </a:buClr>
                        <a:buSzPts val="3200"/>
                        <a:buFont typeface="Times New Roman"/>
                        <a:buNone/>
                        <a:defRPr sz="1400" u="none" strike="noStrike" cap="none"/>
                      </a:pPr>
                      <a:endParaRPr sz="2400" b="0" i="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Arial"/>
                        <a:buNone/>
                        <a:defRPr sz="1400" u="none" strike="noStrike" cap="none"/>
                      </a:pPr>
                      <a:endParaRPr sz="1200" b="0" i="0" u="none" strike="noStrike" cap="none">
                        <a:solidFill>
                          <a:srgbClr val="000000"/>
                        </a:solidFill>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7" name="Picture 2"/>
          <p:cNvPicPr>
            <a:picLocks noChangeAspect="1" noChangeArrowheads="1"/>
          </p:cNvPicPr>
          <p:nvPr/>
        </p:nvPicPr>
        <p:blipFill>
          <a:blip r:embed="rId2" cstate="print"/>
          <a:srcRect/>
          <a:stretch>
            <a:fillRect/>
          </a:stretch>
        </p:blipFill>
        <p:spPr>
          <a:xfrm>
            <a:off x="157480" y="289560"/>
            <a:ext cx="922020" cy="1046480"/>
          </a:xfrm>
          <a:prstGeom prst="rect">
            <a:avLst/>
          </a:prstGeom>
          <a:solidFill>
            <a:srgbClr val="FFFFFF"/>
          </a:solidFill>
          <a:ln w="9525">
            <a:noFill/>
            <a:miter lim="800000"/>
            <a:headEnd/>
            <a:tailEnd/>
          </a:ln>
        </p:spPr>
      </p:pic>
      <p:pic>
        <p:nvPicPr>
          <p:cNvPr id="8" name="Picture 668"/>
          <p:cNvPicPr>
            <a:picLocks noChangeAspect="1" noChangeArrowheads="1"/>
          </p:cNvPicPr>
          <p:nvPr/>
        </p:nvPicPr>
        <p:blipFill>
          <a:blip r:embed="rId3" cstate="print"/>
          <a:srcRect/>
          <a:stretch>
            <a:fillRect/>
          </a:stretch>
        </p:blipFill>
        <p:spPr>
          <a:xfrm>
            <a:off x="11214735" y="289560"/>
            <a:ext cx="826770" cy="909955"/>
          </a:xfrm>
          <a:prstGeom prst="rect">
            <a:avLst/>
          </a:prstGeom>
          <a:noFill/>
          <a:ln w="9525">
            <a:noFill/>
            <a:miter lim="800000"/>
            <a:headEnd/>
            <a:tailEnd/>
          </a:ln>
        </p:spPr>
      </p:pic>
      <p:sp>
        <p:nvSpPr>
          <p:cNvPr id="2" name="Text Box 1"/>
          <p:cNvSpPr txBox="1"/>
          <p:nvPr/>
        </p:nvSpPr>
        <p:spPr>
          <a:xfrm>
            <a:off x="4021455" y="1895247"/>
            <a:ext cx="3215005" cy="1533753"/>
          </a:xfrm>
          <a:prstGeom prst="rect">
            <a:avLst/>
          </a:prstGeom>
          <a:noFill/>
        </p:spPr>
        <p:txBody>
          <a:bodyPr wrap="square" rtlCol="0">
            <a:spAutoFit/>
          </a:bodyPr>
          <a:lstStyle/>
          <a:p>
            <a:pPr algn="ctr">
              <a:lnSpc>
                <a:spcPct val="100000"/>
              </a:lnSpc>
            </a:pPr>
            <a:r>
              <a:rPr lang="en-US" sz="3200" dirty="0"/>
              <a:t>Seminar on</a:t>
            </a:r>
          </a:p>
          <a:p>
            <a:pPr algn="ctr">
              <a:lnSpc>
                <a:spcPts val="3741"/>
              </a:lnSpc>
            </a:pPr>
            <a:r>
              <a:rPr lang="en-US" sz="3200" b="1" spc="-9" dirty="0">
                <a:latin typeface="Times New Roman" panose="02020603050405020304"/>
                <a:cs typeface="Times New Roman" panose="02020603050405020304"/>
              </a:rPr>
              <a:t>“MORSE CODE DETECTOR</a:t>
            </a:r>
            <a:r>
              <a:rPr lang="en-US" sz="3200" b="1" spc="28" dirty="0">
                <a:latin typeface="Times New Roman" panose="02020603050405020304"/>
                <a:cs typeface="Times New Roman" panose="02020603050405020304"/>
              </a:rPr>
              <a:t>”</a:t>
            </a:r>
            <a:endParaRPr lang="en-US" sz="2000" b="1" spc="66" dirty="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751-2E1B-445A-FFDE-1BB22E717FFD}"/>
              </a:ext>
            </a:extLst>
          </p:cNvPr>
          <p:cNvSpPr>
            <a:spLocks noGrp="1"/>
          </p:cNvSpPr>
          <p:nvPr>
            <p:ph type="title"/>
          </p:nvPr>
        </p:nvSpPr>
        <p:spPr>
          <a:xfrm>
            <a:off x="391885" y="0"/>
            <a:ext cx="10972800" cy="1143000"/>
          </a:xfrm>
        </p:spPr>
        <p:txBody>
          <a:bodyPr/>
          <a:lstStyle/>
          <a:p>
            <a:r>
              <a:rPr lang="en-US" dirty="0"/>
              <a:t>Output</a:t>
            </a:r>
          </a:p>
        </p:txBody>
      </p:sp>
      <p:pic>
        <p:nvPicPr>
          <p:cNvPr id="2050" name="Picture 2">
            <a:extLst>
              <a:ext uri="{FF2B5EF4-FFF2-40B4-BE49-F238E27FC236}">
                <a16:creationId xmlns:a16="http://schemas.microsoft.com/office/drawing/2014/main" id="{09AD1884-9582-8870-01C0-B3B075D1A9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1885" y="1020006"/>
            <a:ext cx="11408229" cy="559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870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矩形"/>
          <p:cNvSpPr/>
          <p:nvPr/>
        </p:nvSpPr>
        <p:spPr>
          <a:xfrm>
            <a:off x="0" y="0"/>
            <a:ext cx="12192000" cy="457200"/>
          </a:xfrm>
          <a:prstGeom prst="rect">
            <a:avLst/>
          </a:prstGeom>
          <a:noFill/>
          <a:ln w="12700" cap="flat" cmpd="sng">
            <a:noFill/>
            <a:prstDash val="solid"/>
            <a:round/>
          </a:ln>
        </p:spPr>
        <p:txBody>
          <a:bodyPr/>
          <a:lstStyle/>
          <a:p>
            <a:endParaRPr lang="en-US"/>
          </a:p>
        </p:txBody>
      </p:sp>
      <p:sp>
        <p:nvSpPr>
          <p:cNvPr id="40" name="矩形"/>
          <p:cNvSpPr/>
          <p:nvPr/>
        </p:nvSpPr>
        <p:spPr>
          <a:xfrm>
            <a:off x="2476500" y="4098925"/>
            <a:ext cx="7239000" cy="908050"/>
          </a:xfrm>
          <a:prstGeom prst="rect">
            <a:avLst/>
          </a:prstGeom>
          <a:noFill/>
          <a:ln w="12700" cap="flat" cmpd="sng">
            <a:noFill/>
            <a:prstDash val="solid"/>
            <a:round/>
          </a:ln>
        </p:spPr>
        <p:txBody>
          <a:bodyPr/>
          <a:lstStyle/>
          <a:p>
            <a:endParaRPr lang="en-US"/>
          </a:p>
        </p:txBody>
      </p:sp>
      <p:sp>
        <p:nvSpPr>
          <p:cNvPr id="42" name="矩形"/>
          <p:cNvSpPr/>
          <p:nvPr/>
        </p:nvSpPr>
        <p:spPr>
          <a:xfrm>
            <a:off x="0" y="0"/>
            <a:ext cx="12192000" cy="639763"/>
          </a:xfrm>
          <a:prstGeom prst="rect">
            <a:avLst/>
          </a:prstGeom>
          <a:solidFill>
            <a:schemeClr val="accent2"/>
          </a:solidFill>
          <a:ln w="12700" cap="flat" cmpd="sng">
            <a:solidFill>
              <a:srgbClr val="000000"/>
            </a:solidFill>
            <a:prstDash val="solid"/>
            <a:round/>
          </a:ln>
        </p:spPr>
        <p:txBody>
          <a:bodyPr vert="horz" wrap="square" lIns="91440" tIns="45720" rIns="91440" bIns="45720" anchor="ctr" anchorCtr="0"/>
          <a:lstStyle/>
          <a:p>
            <a:pPr marL="274320" indent="-274320" algn="ctr" eaLnBrk="1" fontAlgn="auto" hangingPunct="1">
              <a:lnSpc>
                <a:spcPct val="90000"/>
              </a:lnSpc>
              <a:spcBef>
                <a:spcPts val="1000"/>
              </a:spcBef>
              <a:spcAft>
                <a:spcPts val="0"/>
              </a:spcAft>
              <a:buClr>
                <a:schemeClr val="accent3"/>
              </a:buClr>
              <a:buFont typeface="Wingdings 2" charset="0"/>
              <a:buChar char=""/>
            </a:pPr>
            <a:endParaRPr lang="en-US" altLang="zh-CN" sz="3100" dirty="0">
              <a:latin typeface="Times New Roman" pitchFamily="18" charset="0"/>
              <a:cs typeface="Times New Roman" pitchFamily="18" charset="0"/>
              <a:sym typeface="+mn-ea"/>
            </a:endParaRPr>
          </a:p>
          <a:p>
            <a:pPr marL="274320" indent="-274320" algn="ctr" eaLnBrk="1" fontAlgn="auto" hangingPunct="1">
              <a:lnSpc>
                <a:spcPct val="90000"/>
              </a:lnSpc>
              <a:spcBef>
                <a:spcPts val="1000"/>
              </a:spcBef>
              <a:spcAft>
                <a:spcPts val="0"/>
              </a:spcAft>
              <a:buClr>
                <a:schemeClr val="accent3"/>
              </a:buClr>
              <a:buFont typeface="Wingdings 2" charset="0"/>
              <a:buChar char=""/>
            </a:pPr>
            <a:r>
              <a:rPr lang="en-US" altLang="zh-CN" sz="3100" dirty="0">
                <a:latin typeface="Times New Roman" pitchFamily="18" charset="0"/>
                <a:cs typeface="Times New Roman" pitchFamily="18" charset="0"/>
                <a:sym typeface="+mn-ea"/>
              </a:rPr>
              <a:t> References</a:t>
            </a:r>
            <a:endParaRPr lang="zh-CN" altLang="en-US" sz="3100" b="0" i="0" u="none" strike="noStrike" kern="1200" cap="none" spc="0" baseline="0" dirty="0">
              <a:solidFill>
                <a:schemeClr val="tx1"/>
              </a:solidFill>
              <a:latin typeface="Times New Roman" pitchFamily="18" charset="0"/>
              <a:ea typeface="SimSun" charset="0"/>
              <a:cs typeface="Times New Roman" pitchFamily="18" charset="0"/>
            </a:endParaRPr>
          </a:p>
          <a:p>
            <a:pPr marL="274320" indent="-274320" algn="ctr" eaLnBrk="1" fontAlgn="auto" hangingPunct="1">
              <a:lnSpc>
                <a:spcPct val="90000"/>
              </a:lnSpc>
              <a:spcBef>
                <a:spcPts val="1000"/>
              </a:spcBef>
              <a:spcAft>
                <a:spcPts val="0"/>
              </a:spcAft>
              <a:buClr>
                <a:schemeClr val="accent3"/>
              </a:buClr>
              <a:buFont typeface="Wingdings 2" charset="0"/>
              <a:buChar char=""/>
            </a:pPr>
            <a:endParaRPr lang="zh-CN" altLang="en-US" sz="3100" b="1" i="0" u="none" strike="noStrike" kern="1200" cap="none" spc="0" baseline="0" dirty="0">
              <a:solidFill>
                <a:schemeClr val="tx1"/>
              </a:solidFill>
              <a:latin typeface="Times New Roman" pitchFamily="18" charset="0"/>
              <a:ea typeface="SimSun" charset="0"/>
              <a:cs typeface="Times New Roman" pitchFamily="18" charset="0"/>
            </a:endParaRPr>
          </a:p>
        </p:txBody>
      </p:sp>
      <p:sp>
        <p:nvSpPr>
          <p:cNvPr id="2" name="Text Box 1"/>
          <p:cNvSpPr txBox="1"/>
          <p:nvPr/>
        </p:nvSpPr>
        <p:spPr>
          <a:xfrm>
            <a:off x="572770" y="1029335"/>
            <a:ext cx="10815320" cy="3785652"/>
          </a:xfrm>
          <a:prstGeom prst="rect">
            <a:avLst/>
          </a:prstGeom>
          <a:noFill/>
        </p:spPr>
        <p:txBody>
          <a:bodyPr wrap="square" rtlCol="0">
            <a:spAutoFit/>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[1]</a:t>
            </a:r>
            <a:r>
              <a:rPr lang="en-US" sz="2400" i="1"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Hundred-Page Machine Learning Book by Andriy </a:t>
            </a:r>
            <a:r>
              <a:rPr lang="en-US" sz="2400" dirty="0" err="1">
                <a:effectLst/>
                <a:latin typeface="Times New Roman" panose="02020603050405020304" pitchFamily="18" charset="0"/>
                <a:ea typeface="Times New Roman" panose="02020603050405020304" pitchFamily="18" charset="0"/>
              </a:rPr>
              <a:t>Burko</a:t>
            </a:r>
            <a:r>
              <a:rPr lang="en-US" sz="2400" dirty="0">
                <a:effectLst/>
                <a:latin typeface="Times New Roman" panose="02020603050405020304" pitchFamily="18" charset="0"/>
                <a:ea typeface="Times New Roman" panose="02020603050405020304" pitchFamily="18" charset="0"/>
              </a:rPr>
              <a:t> 1096-1101. </a:t>
            </a:r>
          </a:p>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[2]</a:t>
            </a:r>
            <a:r>
              <a:rPr lang="en-US" sz="2400" i="1"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Hands-On Machine Learning with Scikit-Learn, </a:t>
            </a:r>
            <a:r>
              <a:rPr lang="en-US" sz="2400" dirty="0" err="1">
                <a:effectLst/>
                <a:latin typeface="Times New Roman" panose="02020603050405020304" pitchFamily="18" charset="0"/>
                <a:ea typeface="Times New Roman" panose="02020603050405020304" pitchFamily="18" charset="0"/>
              </a:rPr>
              <a:t>Keras</a:t>
            </a:r>
            <a:r>
              <a:rPr lang="en-US" sz="2400" dirty="0">
                <a:effectLst/>
                <a:latin typeface="Times New Roman" panose="02020603050405020304" pitchFamily="18" charset="0"/>
                <a:ea typeface="Times New Roman" panose="02020603050405020304" pitchFamily="18" charset="0"/>
              </a:rPr>
              <a:t>, and TensorFlow by </a:t>
            </a:r>
            <a:r>
              <a:rPr lang="en-US" sz="2400" dirty="0" err="1">
                <a:effectLst/>
                <a:latin typeface="Times New Roman" panose="02020603050405020304" pitchFamily="18" charset="0"/>
                <a:ea typeface="Times New Roman" panose="02020603050405020304" pitchFamily="18" charset="0"/>
              </a:rPr>
              <a:t>Geron</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Aurelien</a:t>
            </a:r>
            <a:endParaRPr lang="en-US" sz="2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[3]Scikit-Learn Documentation: - </a:t>
            </a:r>
            <a:r>
              <a:rPr lang="en-US" sz="2400" u="sng" dirty="0">
                <a:solidFill>
                  <a:srgbClr val="0000FF"/>
                </a:solidFill>
                <a:effectLst/>
                <a:latin typeface="Times New Roman" panose="02020603050405020304" pitchFamily="18" charset="0"/>
                <a:ea typeface="Times New Roman" panose="02020603050405020304" pitchFamily="18" charset="0"/>
                <a:hlinkClick r:id="rId2"/>
              </a:rPr>
              <a:t>Documentation scikit-learn: machine learning in Python — scikit-learn 0.21.3 documentation</a:t>
            </a:r>
            <a:endParaRPr lang="en-US" sz="2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[4]Arduino Documentation: - </a:t>
            </a:r>
            <a:r>
              <a:rPr lang="en-US" sz="2400" u="sng" dirty="0">
                <a:solidFill>
                  <a:srgbClr val="0000FF"/>
                </a:solidFill>
                <a:effectLst/>
                <a:latin typeface="Times New Roman" panose="02020603050405020304" pitchFamily="18" charset="0"/>
                <a:ea typeface="Times New Roman" panose="02020603050405020304" pitchFamily="18" charset="0"/>
                <a:hlinkClick r:id="rId3"/>
              </a:rPr>
              <a:t>Arduino Docs | Arduino Documentation</a:t>
            </a:r>
            <a:endParaRPr lang="en-US" sz="24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400" b="1" dirty="0">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矩形"/>
          <p:cNvSpPr/>
          <p:nvPr/>
        </p:nvSpPr>
        <p:spPr>
          <a:xfrm>
            <a:off x="0" y="0"/>
            <a:ext cx="12192000" cy="457200"/>
          </a:xfrm>
          <a:prstGeom prst="rect">
            <a:avLst/>
          </a:prstGeom>
          <a:noFill/>
          <a:ln w="12700" cap="flat" cmpd="sng">
            <a:noFill/>
            <a:prstDash val="solid"/>
            <a:round/>
          </a:ln>
        </p:spPr>
        <p:txBody>
          <a:bodyPr/>
          <a:lstStyle/>
          <a:p>
            <a:endParaRPr lang="en-US"/>
          </a:p>
        </p:txBody>
      </p:sp>
      <p:sp>
        <p:nvSpPr>
          <p:cNvPr id="123" name="矩形"/>
          <p:cNvSpPr/>
          <p:nvPr/>
        </p:nvSpPr>
        <p:spPr>
          <a:xfrm>
            <a:off x="2251075" y="1069975"/>
            <a:ext cx="7239000" cy="908050"/>
          </a:xfrm>
          <a:prstGeom prst="rect">
            <a:avLst/>
          </a:prstGeom>
          <a:noFill/>
          <a:ln w="12700" cap="flat" cmpd="sng">
            <a:noFill/>
            <a:prstDash val="solid"/>
            <a:round/>
          </a:ln>
        </p:spPr>
        <p:txBody>
          <a:bodyPr/>
          <a:lstStyle/>
          <a:p>
            <a:endParaRPr lang="en-US"/>
          </a:p>
        </p:txBody>
      </p:sp>
      <p:sp>
        <p:nvSpPr>
          <p:cNvPr id="124" name="矩形"/>
          <p:cNvSpPr/>
          <p:nvPr/>
        </p:nvSpPr>
        <p:spPr>
          <a:xfrm>
            <a:off x="1766888" y="1978025"/>
            <a:ext cx="8207375" cy="1568450"/>
          </a:xfrm>
          <a:prstGeom prst="rect">
            <a:avLst/>
          </a:prstGeom>
          <a:noFill/>
          <a:ln w="12700" cap="flat" cmpd="sng">
            <a:noFill/>
            <a:prstDash val="solid"/>
            <a:miter/>
          </a:ln>
        </p:spPr>
        <p:txBody>
          <a:bodyPr vert="horz" wrap="square" lIns="91440" tIns="45720" rIns="91440" bIns="45720" anchor="t" anchorCtr="0">
            <a:spAutoFit/>
          </a:bodyPr>
          <a:lstStyle/>
          <a:p>
            <a:pPr marL="0" indent="0" algn="ctr" fontAlgn="auto">
              <a:lnSpc>
                <a:spcPct val="100000"/>
              </a:lnSpc>
              <a:spcBef>
                <a:spcPts val="0"/>
              </a:spcBef>
              <a:spcAft>
                <a:spcPts val="0"/>
              </a:spcAft>
              <a:buNone/>
            </a:pPr>
            <a:r>
              <a:rPr lang="en-US" altLang="zh-CN" sz="9600" b="1" i="1" u="none" strike="noStrike" kern="1200" cap="none" spc="0" baseline="0">
                <a:ln w="22225">
                  <a:solidFill>
                    <a:schemeClr val="accent2"/>
                  </a:solidFill>
                  <a:prstDash val="solid"/>
                </a:ln>
                <a:solidFill>
                  <a:schemeClr val="accent2">
                    <a:lumMod val="40000"/>
                    <a:lumOff val="60000"/>
                  </a:schemeClr>
                </a:solidFill>
                <a:effectLst/>
                <a:latin typeface="Bodoni MT" pitchFamily="18" charset="0"/>
                <a:ea typeface="SimSun" charset="0"/>
                <a:cs typeface="Calibri" charset="0"/>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矩形"/>
          <p:cNvSpPr/>
          <p:nvPr/>
        </p:nvSpPr>
        <p:spPr>
          <a:xfrm>
            <a:off x="0" y="0"/>
            <a:ext cx="12192000" cy="457200"/>
          </a:xfrm>
          <a:prstGeom prst="rect">
            <a:avLst/>
          </a:prstGeom>
          <a:noFill/>
          <a:ln w="12700" cap="flat" cmpd="sng">
            <a:noFill/>
            <a:prstDash val="solid"/>
            <a:round/>
          </a:ln>
        </p:spPr>
        <p:txBody>
          <a:bodyPr/>
          <a:lstStyle/>
          <a:p>
            <a:endParaRPr lang="en-US"/>
          </a:p>
        </p:txBody>
      </p:sp>
      <p:sp>
        <p:nvSpPr>
          <p:cNvPr id="24" name="矩形"/>
          <p:cNvSpPr/>
          <p:nvPr/>
        </p:nvSpPr>
        <p:spPr>
          <a:xfrm>
            <a:off x="428625" y="5343525"/>
            <a:ext cx="10445750" cy="639762"/>
          </a:xfrm>
          <a:prstGeom prst="rect">
            <a:avLst/>
          </a:prstGeom>
          <a:noFill/>
          <a:ln w="12700" cap="flat" cmpd="sng">
            <a:noFill/>
            <a:prstDash val="solid"/>
            <a:round/>
          </a:ln>
        </p:spPr>
        <p:txBody>
          <a:bodyPr/>
          <a:lstStyle/>
          <a:p>
            <a:endParaRPr lang="en-US"/>
          </a:p>
        </p:txBody>
      </p:sp>
      <p:sp>
        <p:nvSpPr>
          <p:cNvPr id="25" name="矩形"/>
          <p:cNvSpPr/>
          <p:nvPr/>
        </p:nvSpPr>
        <p:spPr>
          <a:xfrm>
            <a:off x="428625" y="1041400"/>
            <a:ext cx="10445750" cy="4121150"/>
          </a:xfrm>
          <a:prstGeom prst="rect">
            <a:avLst/>
          </a:prstGeom>
          <a:noFill/>
          <a:ln w="9525" cap="flat" cmpd="sng">
            <a:noFill/>
            <a:prstDash val="solid"/>
            <a:miter/>
          </a:ln>
        </p:spPr>
        <p:txBody>
          <a:bodyPr vert="horz" wrap="square" lIns="91440" tIns="45720" rIns="91440" bIns="45720" anchor="t" anchorCtr="0"/>
          <a:lstStyle/>
          <a:p>
            <a:pPr marL="342900" indent="-342900" algn="just" eaLnBrk="1" fontAlgn="auto" hangingPunct="1">
              <a:lnSpc>
                <a:spcPct val="90000"/>
              </a:lnSpc>
              <a:spcBef>
                <a:spcPts val="1000"/>
              </a:spcBef>
              <a:spcAft>
                <a:spcPts val="0"/>
              </a:spcAft>
              <a:buClr>
                <a:srgbClr val="AC4744"/>
              </a:buClr>
              <a:buSzPct val="55000"/>
              <a:buFont typeface="东文宋体" charset="0"/>
              <a:buChar char="■"/>
            </a:pPr>
            <a:r>
              <a:rPr lang="en-US" altLang="zh-CN" sz="2400" b="0" i="0" u="none" strike="noStrike" kern="1200" cap="none" spc="0" baseline="0" dirty="0">
                <a:solidFill>
                  <a:schemeClr val="tx1"/>
                </a:solidFill>
                <a:latin typeface="Times New Roman" pitchFamily="18" charset="0"/>
                <a:ea typeface="SimSun" charset="0"/>
                <a:cs typeface="Times New Roman" pitchFamily="18" charset="0"/>
              </a:rPr>
              <a:t>Introduction</a:t>
            </a:r>
          </a:p>
          <a:p>
            <a:pPr marL="342900" indent="-342900" algn="just" eaLnBrk="1" fontAlgn="auto" hangingPunct="1">
              <a:lnSpc>
                <a:spcPct val="90000"/>
              </a:lnSpc>
              <a:spcBef>
                <a:spcPts val="1000"/>
              </a:spcBef>
              <a:spcAft>
                <a:spcPts val="0"/>
              </a:spcAft>
              <a:buClr>
                <a:srgbClr val="AC4744"/>
              </a:buClr>
              <a:buSzPct val="55000"/>
              <a:buFont typeface="东文宋体" charset="0"/>
              <a:buChar char="■"/>
            </a:pPr>
            <a:r>
              <a:rPr lang="x-none" altLang="en-US" sz="2400" b="0" i="0" u="none" strike="noStrike" kern="1200" cap="none" spc="0" baseline="0" dirty="0">
                <a:solidFill>
                  <a:schemeClr val="tx1"/>
                </a:solidFill>
                <a:latin typeface="Times New Roman" pitchFamily="18" charset="0"/>
                <a:ea typeface="SimSun" charset="0"/>
                <a:cs typeface="Times New Roman" pitchFamily="18" charset="0"/>
              </a:rPr>
              <a:t>Aim and Objective </a:t>
            </a:r>
          </a:p>
          <a:p>
            <a:pPr marL="342900" indent="-342900" algn="just" eaLnBrk="1" fontAlgn="auto" hangingPunct="1">
              <a:lnSpc>
                <a:spcPct val="90000"/>
              </a:lnSpc>
              <a:spcBef>
                <a:spcPts val="1000"/>
              </a:spcBef>
              <a:spcAft>
                <a:spcPts val="0"/>
              </a:spcAft>
              <a:buClr>
                <a:srgbClr val="AC4744"/>
              </a:buClr>
              <a:buSzPct val="55000"/>
              <a:buFont typeface="东文宋体" charset="0"/>
              <a:buChar char="■"/>
            </a:pPr>
            <a:r>
              <a:rPr lang="en-US" altLang="zh-CN" sz="2400" b="0" i="0" u="none" strike="noStrike" kern="1200" cap="none" spc="0" baseline="0" dirty="0">
                <a:solidFill>
                  <a:schemeClr val="tx1"/>
                </a:solidFill>
                <a:latin typeface="Times New Roman" pitchFamily="18" charset="0"/>
                <a:ea typeface="SimSun" charset="0"/>
                <a:cs typeface="Times New Roman" pitchFamily="18" charset="0"/>
              </a:rPr>
              <a:t>Literature Survey or Literature Review</a:t>
            </a:r>
          </a:p>
          <a:p>
            <a:pPr marL="342900" indent="-342900" algn="just" eaLnBrk="1" fontAlgn="auto" hangingPunct="1">
              <a:lnSpc>
                <a:spcPct val="90000"/>
              </a:lnSpc>
              <a:spcBef>
                <a:spcPts val="1000"/>
              </a:spcBef>
              <a:spcAft>
                <a:spcPts val="0"/>
              </a:spcAft>
              <a:buClr>
                <a:srgbClr val="AC4744"/>
              </a:buClr>
              <a:buSzPct val="55000"/>
              <a:buFont typeface="东文宋体" charset="0"/>
              <a:buChar char="■"/>
            </a:pPr>
            <a:r>
              <a:rPr lang="en-US" altLang="zh-CN" sz="2400" dirty="0">
                <a:latin typeface="Times New Roman" pitchFamily="18" charset="0"/>
                <a:cs typeface="Times New Roman" pitchFamily="18" charset="0"/>
                <a:sym typeface="+mn-ea"/>
              </a:rPr>
              <a:t>Problem Statement</a:t>
            </a:r>
          </a:p>
          <a:p>
            <a:pPr marL="342900" indent="-342900" algn="just" eaLnBrk="1" fontAlgn="auto" hangingPunct="1">
              <a:lnSpc>
                <a:spcPct val="90000"/>
              </a:lnSpc>
              <a:spcBef>
                <a:spcPts val="1000"/>
              </a:spcBef>
              <a:spcAft>
                <a:spcPts val="0"/>
              </a:spcAft>
              <a:buClr>
                <a:srgbClr val="AC4744"/>
              </a:buClr>
              <a:buSzPct val="55000"/>
              <a:buFont typeface="东文宋体" charset="0"/>
              <a:buChar char="■"/>
            </a:pPr>
            <a:r>
              <a:rPr lang="en-US" altLang="zh-CN" sz="2400" b="0" i="0" u="none" strike="noStrike" kern="1200" cap="none" spc="0" baseline="0" dirty="0">
                <a:solidFill>
                  <a:schemeClr val="tx1"/>
                </a:solidFill>
                <a:latin typeface="Times New Roman" pitchFamily="18" charset="0"/>
                <a:ea typeface="SimSun" charset="0"/>
                <a:cs typeface="Times New Roman" pitchFamily="18" charset="0"/>
              </a:rPr>
              <a:t>Block Diagram</a:t>
            </a:r>
          </a:p>
          <a:p>
            <a:pPr marL="342900" indent="-342900" algn="just" eaLnBrk="1" fontAlgn="auto" hangingPunct="1">
              <a:lnSpc>
                <a:spcPct val="90000"/>
              </a:lnSpc>
              <a:spcBef>
                <a:spcPts val="1000"/>
              </a:spcBef>
              <a:spcAft>
                <a:spcPts val="0"/>
              </a:spcAft>
              <a:buClr>
                <a:srgbClr val="AC4744"/>
              </a:buClr>
              <a:buSzPct val="55000"/>
              <a:buFont typeface="东文宋体" charset="0"/>
              <a:buChar char="■"/>
            </a:pPr>
            <a:r>
              <a:rPr lang="en-US" altLang="zh-CN" sz="2400" b="0" i="0" u="none" strike="noStrike" kern="1200" cap="none" spc="0" baseline="0" dirty="0">
                <a:solidFill>
                  <a:schemeClr val="tx1"/>
                </a:solidFill>
                <a:latin typeface="Times New Roman" pitchFamily="18" charset="0"/>
                <a:ea typeface="SimSun" charset="0"/>
                <a:cs typeface="Times New Roman" pitchFamily="18" charset="0"/>
              </a:rPr>
              <a:t>Methodology</a:t>
            </a:r>
          </a:p>
          <a:p>
            <a:pPr marL="342900" indent="-342900" algn="just" eaLnBrk="1" fontAlgn="auto" hangingPunct="1">
              <a:lnSpc>
                <a:spcPct val="90000"/>
              </a:lnSpc>
              <a:spcBef>
                <a:spcPts val="1000"/>
              </a:spcBef>
              <a:spcAft>
                <a:spcPts val="0"/>
              </a:spcAft>
              <a:buClr>
                <a:srgbClr val="AC4744"/>
              </a:buClr>
              <a:buSzPct val="55000"/>
              <a:buFont typeface="东文宋体" charset="0"/>
              <a:buChar char="■"/>
            </a:pPr>
            <a:r>
              <a:rPr lang="en-US" altLang="zh-CN" sz="2400" b="0" i="0" u="none" strike="noStrike" kern="1200" cap="none" spc="0" baseline="0" dirty="0">
                <a:solidFill>
                  <a:schemeClr val="tx1"/>
                </a:solidFill>
                <a:latin typeface="Times New Roman" pitchFamily="18" charset="0"/>
                <a:ea typeface="SimSun" charset="0"/>
                <a:cs typeface="Times New Roman" pitchFamily="18" charset="0"/>
              </a:rPr>
              <a:t>Work plan</a:t>
            </a:r>
          </a:p>
          <a:p>
            <a:pPr marL="342900" indent="-342900" algn="just" eaLnBrk="1" fontAlgn="auto" hangingPunct="1">
              <a:lnSpc>
                <a:spcPct val="90000"/>
              </a:lnSpc>
              <a:spcBef>
                <a:spcPts val="1000"/>
              </a:spcBef>
              <a:spcAft>
                <a:spcPts val="0"/>
              </a:spcAft>
              <a:buClr>
                <a:srgbClr val="AC4744"/>
              </a:buClr>
              <a:buSzPct val="55000"/>
              <a:buFont typeface="东文宋体" charset="0"/>
              <a:buChar char="■"/>
            </a:pPr>
            <a:r>
              <a:rPr lang="en-US" altLang="zh-CN" sz="2400" b="0" i="0" u="none" strike="noStrike" kern="1200" cap="none" spc="0" baseline="0" dirty="0">
                <a:solidFill>
                  <a:schemeClr val="tx1"/>
                </a:solidFill>
                <a:latin typeface="Times New Roman" pitchFamily="18" charset="0"/>
                <a:ea typeface="SimSun" charset="0"/>
                <a:cs typeface="Times New Roman" pitchFamily="18" charset="0"/>
              </a:rPr>
              <a:t>References</a:t>
            </a:r>
            <a:endParaRPr lang="zh-CN" altLang="en-US" sz="2400" b="0" i="0" u="none" strike="noStrike" kern="1200" cap="none" spc="0" baseline="0" dirty="0">
              <a:solidFill>
                <a:schemeClr val="tx1"/>
              </a:solidFill>
              <a:latin typeface="Times New Roman" pitchFamily="18" charset="0"/>
              <a:ea typeface="SimSun" charset="0"/>
              <a:cs typeface="Times New Roman" pitchFamily="18" charset="0"/>
            </a:endParaRPr>
          </a:p>
        </p:txBody>
      </p:sp>
      <p:sp>
        <p:nvSpPr>
          <p:cNvPr id="26" name="矩形"/>
          <p:cNvSpPr/>
          <p:nvPr/>
        </p:nvSpPr>
        <p:spPr>
          <a:xfrm>
            <a:off x="0" y="0"/>
            <a:ext cx="12192000" cy="639763"/>
          </a:xfrm>
          <a:prstGeom prst="rect">
            <a:avLst/>
          </a:prstGeom>
          <a:solidFill>
            <a:schemeClr val="accent2"/>
          </a:solidFill>
          <a:ln w="12700" cap="flat" cmpd="sng">
            <a:solidFill>
              <a:srgbClr val="000000"/>
            </a:solidFill>
            <a:prstDash val="solid"/>
            <a:round/>
          </a:ln>
        </p:spPr>
        <p:txBody>
          <a:bodyPr vert="horz" wrap="square" lIns="91440" tIns="45720" rIns="91440" bIns="45720" anchor="ctr" anchorCtr="0"/>
          <a:lstStyle/>
          <a:p>
            <a:pPr marL="0" indent="0" algn="ctr" eaLnBrk="1" fontAlgn="auto" hangingPunct="1">
              <a:lnSpc>
                <a:spcPct val="90000"/>
              </a:lnSpc>
              <a:spcBef>
                <a:spcPts val="0"/>
              </a:spcBef>
              <a:spcAft>
                <a:spcPts val="0"/>
              </a:spcAft>
              <a:buNone/>
            </a:pPr>
            <a:r>
              <a:rPr lang="en-US" altLang="zh-CN" sz="3100" b="1" i="0" u="none" strike="noStrike" kern="1200" cap="none" spc="0" baseline="0">
                <a:solidFill>
                  <a:schemeClr val="tx1"/>
                </a:solidFill>
                <a:latin typeface="Times New Roman" pitchFamily="18" charset="0"/>
                <a:ea typeface="SimSun" charset="0"/>
                <a:cs typeface="Times New Roman" pitchFamily="18" charset="0"/>
              </a:rPr>
              <a:t>Contents</a:t>
            </a:r>
            <a:endParaRPr lang="zh-CN" altLang="en-US" sz="3100" b="1" i="0" u="none" strike="noStrike" kern="1200" cap="none" spc="0" baseline="0">
              <a:solidFill>
                <a:schemeClr val="tx1"/>
              </a:solidFill>
              <a:latin typeface="Times New Roman" pitchFamily="18" charset="0"/>
              <a:ea typeface="SimSun"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452928" y="427968"/>
            <a:ext cx="3157538" cy="621629"/>
          </a:xfrm>
          <a:prstGeom prst="rect">
            <a:avLst/>
          </a:prstGeom>
        </p:spPr>
        <p:txBody>
          <a:bodyPr vert="horz" wrap="square" lIns="0" tIns="72628" rIns="0" bIns="0" rtlCol="0" anchor="ctr" anchorCtr="0">
            <a:spAutoFit/>
          </a:bodyPr>
          <a:lstStyle/>
          <a:p>
            <a:pPr>
              <a:spcBef>
                <a:spcPts val="572"/>
              </a:spcBef>
            </a:pPr>
            <a:r>
              <a:rPr sz="3563" spc="-80" dirty="0"/>
              <a:t>Introduction</a:t>
            </a:r>
            <a:endParaRPr sz="1781" dirty="0">
              <a:latin typeface="Times New Roman" panose="02020603050405020304"/>
              <a:cs typeface="Times New Roman" panose="02020603050405020304"/>
            </a:endParaRPr>
          </a:p>
        </p:txBody>
      </p:sp>
      <p:sp>
        <p:nvSpPr>
          <p:cNvPr id="5" name="Text Box 4"/>
          <p:cNvSpPr txBox="1"/>
          <p:nvPr/>
        </p:nvSpPr>
        <p:spPr>
          <a:xfrm>
            <a:off x="486063" y="1447089"/>
            <a:ext cx="7933730" cy="4247317"/>
          </a:xfrm>
          <a:prstGeom prst="rect">
            <a:avLst/>
          </a:prstGeom>
          <a:noFill/>
        </p:spPr>
        <p:txBody>
          <a:bodyPr wrap="square" rtlCol="0" anchor="t">
            <a:spAutoFit/>
          </a:bodyPr>
          <a:lstStyle/>
          <a:p>
            <a:r>
              <a:rPr lang="en-US" sz="3000" b="1" dirty="0">
                <a:sym typeface="+mn-ea"/>
              </a:rPr>
              <a:t>What is Morse code?</a:t>
            </a:r>
            <a:br>
              <a:rPr lang="en-US" sz="3000" b="1" dirty="0">
                <a:sym typeface="+mn-ea"/>
              </a:rPr>
            </a:br>
            <a:r>
              <a:rPr lang="en-US" sz="3000" dirty="0">
                <a:sym typeface="+mn-ea"/>
              </a:rPr>
              <a:t>Morse code is a system of communication that uses a series of dots and dashes to represent letters, numbers, and punctuation. Each letter is represented by a unique combination of dots and dashes, with the length of the dot or dash indicating the duration of the signal.</a:t>
            </a:r>
            <a:br>
              <a:rPr lang="en-US" sz="3000" dirty="0">
                <a:sym typeface="+mn-ea"/>
              </a:rPr>
            </a:br>
            <a:endParaRPr lang="en-US" sz="3000"/>
          </a:p>
        </p:txBody>
      </p:sp>
      <p:pic>
        <p:nvPicPr>
          <p:cNvPr id="1026" name="Picture 2" descr="810+ Morse Code Illustrations, Royalty-Free Vector Graphics &amp; Clip Art -  iStock | Morse code alphabet, Morse code pattern, Morse code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6685" y="656096"/>
            <a:ext cx="3848100" cy="582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09665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6058" y="200573"/>
            <a:ext cx="3388519" cy="565123"/>
          </a:xfrm>
          <a:prstGeom prst="rect">
            <a:avLst/>
          </a:prstGeom>
        </p:spPr>
        <p:txBody>
          <a:bodyPr vert="horz" wrap="square" lIns="0" tIns="16669" rIns="0" bIns="0" rtlCol="0" anchor="ctr" anchorCtr="0">
            <a:spAutoFit/>
          </a:bodyPr>
          <a:lstStyle/>
          <a:p>
            <a:pPr marL="11906">
              <a:spcBef>
                <a:spcPts val="131"/>
              </a:spcBef>
            </a:pPr>
            <a:r>
              <a:rPr sz="3563" spc="-61" dirty="0"/>
              <a:t>Literature</a:t>
            </a:r>
            <a:r>
              <a:rPr sz="3563" spc="-23" dirty="0"/>
              <a:t> </a:t>
            </a:r>
            <a:r>
              <a:rPr sz="3563" spc="-70" dirty="0"/>
              <a:t>Survey</a:t>
            </a:r>
            <a:endParaRPr sz="3563"/>
          </a:p>
        </p:txBody>
      </p:sp>
      <p:sp>
        <p:nvSpPr>
          <p:cNvPr id="6" name="Title 1"/>
          <p:cNvSpPr>
            <a:spLocks noGrp="1"/>
          </p:cNvSpPr>
          <p:nvPr/>
        </p:nvSpPr>
        <p:spPr>
          <a:xfrm>
            <a:off x="5097506" y="1185615"/>
            <a:ext cx="7094494" cy="2549458"/>
          </a:xfrm>
          <a:prstGeom prst="rect">
            <a:avLst/>
          </a:prstGeom>
        </p:spPr>
        <p:txBody>
          <a:bodyPr vert="horz" lIns="85725" tIns="42863" rIns="85725" bIns="42863"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375" b="1" dirty="0"/>
              <a:t>How Blinking the Word T-O-R-T-U-R-E on TV Saved the Life of this </a:t>
            </a:r>
            <a:r>
              <a:rPr lang="en-US" sz="3375" b="1" dirty="0" err="1"/>
              <a:t>PoW</a:t>
            </a:r>
            <a:endParaRPr lang="en-US" sz="3375" b="1" dirty="0"/>
          </a:p>
        </p:txBody>
      </p:sp>
      <p:sp>
        <p:nvSpPr>
          <p:cNvPr id="7" name="TextBox 2"/>
          <p:cNvSpPr txBox="1"/>
          <p:nvPr/>
        </p:nvSpPr>
        <p:spPr>
          <a:xfrm>
            <a:off x="5516986" y="3237015"/>
            <a:ext cx="4310743" cy="21698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50" dirty="0"/>
              <a:t>Jeremiah Denton, an American prisoner of war in Vietnam blinked the word “torture” using </a:t>
            </a:r>
            <a:r>
              <a:rPr lang="en-US" sz="2250" dirty="0" err="1"/>
              <a:t>morse</a:t>
            </a:r>
            <a:r>
              <a:rPr lang="en-US" sz="2250" dirty="0"/>
              <a:t> code in a TV interview.</a:t>
            </a:r>
          </a:p>
          <a:p>
            <a:br>
              <a:rPr lang="en-US" sz="2250" dirty="0"/>
            </a:br>
            <a:endParaRPr lang="en-US" sz="2250" dirty="0"/>
          </a:p>
        </p:txBody>
      </p:sp>
      <p:pic>
        <p:nvPicPr>
          <p:cNvPr id="8" name="Picture 7" descr="How Blinking the Word T-O-R-T-U-R-E on TV Saved the Life of this PoW | by  Sal | Lessons from History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94" y="1458178"/>
            <a:ext cx="4616648" cy="33618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31794" y="5222174"/>
            <a:ext cx="10932075" cy="1200329"/>
          </a:xfrm>
          <a:prstGeom prst="rect">
            <a:avLst/>
          </a:prstGeom>
          <a:noFill/>
        </p:spPr>
        <p:txBody>
          <a:bodyPr wrap="square" rtlCol="0">
            <a:spAutoFit/>
          </a:bodyPr>
          <a:lstStyle/>
          <a:p>
            <a:r>
              <a:rPr lang="en-US" dirty="0"/>
              <a:t>Courtesy:- New York times May 17,1966</a:t>
            </a:r>
          </a:p>
          <a:p>
            <a:endParaRPr lang="en-US" dirty="0"/>
          </a:p>
          <a:p>
            <a:endParaRPr lang="en-US" dirty="0"/>
          </a:p>
          <a:p>
            <a:endParaRPr lang="en-US" dirty="0"/>
          </a:p>
        </p:txBody>
      </p:sp>
    </p:spTree>
    <p:extLst>
      <p:ext uri="{BB962C8B-B14F-4D97-AF65-F5344CB8AC3E}">
        <p14:creationId xmlns:p14="http://schemas.microsoft.com/office/powerpoint/2010/main" val="4261681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93556" y="-11838"/>
            <a:ext cx="3693319" cy="1170520"/>
          </a:xfrm>
          <a:prstGeom prst="rect">
            <a:avLst/>
          </a:prstGeom>
        </p:spPr>
        <p:txBody>
          <a:bodyPr vert="horz" wrap="square" lIns="0" tIns="73223" rIns="0" bIns="0" rtlCol="0" anchor="ctr" anchorCtr="0">
            <a:spAutoFit/>
          </a:bodyPr>
          <a:lstStyle/>
          <a:p>
            <a:pPr>
              <a:spcBef>
                <a:spcPts val="577"/>
              </a:spcBef>
            </a:pPr>
            <a:r>
              <a:rPr sz="3563" spc="-56" dirty="0"/>
              <a:t>Problem</a:t>
            </a:r>
            <a:r>
              <a:rPr sz="3563" spc="-23" dirty="0"/>
              <a:t> Statement</a:t>
            </a:r>
            <a:endParaRPr sz="3563" dirty="0"/>
          </a:p>
        </p:txBody>
      </p:sp>
      <p:sp>
        <p:nvSpPr>
          <p:cNvPr id="10" name="TextBox 9"/>
          <p:cNvSpPr txBox="1"/>
          <p:nvPr/>
        </p:nvSpPr>
        <p:spPr>
          <a:xfrm>
            <a:off x="1666875" y="1536351"/>
            <a:ext cx="9237686" cy="5286062"/>
          </a:xfrm>
          <a:prstGeom prst="rect">
            <a:avLst/>
          </a:prstGeom>
          <a:noFill/>
        </p:spPr>
        <p:txBody>
          <a:bodyPr wrap="square" rtlCol="0">
            <a:spAutoFit/>
          </a:bodyPr>
          <a:lstStyle/>
          <a:p>
            <a:pPr marL="535781" indent="-535781">
              <a:buFont typeface="Arial" panose="020B0604020202020204" pitchFamily="34" charset="0"/>
              <a:buChar char="•"/>
            </a:pPr>
            <a:r>
              <a:rPr lang="en-US" sz="3375" b="1" dirty="0"/>
              <a:t>Morse code can’t be understood by a common person</a:t>
            </a:r>
          </a:p>
          <a:p>
            <a:pPr marL="535781" indent="-535781">
              <a:buFont typeface="Arial" panose="020B0604020202020204" pitchFamily="34" charset="0"/>
              <a:buChar char="•"/>
            </a:pPr>
            <a:endParaRPr lang="en-US" sz="3375" b="1" dirty="0"/>
          </a:p>
          <a:p>
            <a:pPr marL="535781" indent="-535781">
              <a:buFont typeface="Arial" panose="020B0604020202020204" pitchFamily="34" charset="0"/>
              <a:buChar char="•"/>
            </a:pPr>
            <a:r>
              <a:rPr lang="en-US" sz="3375" b="1" dirty="0"/>
              <a:t>Task is to build a Machine Learning model to </a:t>
            </a:r>
          </a:p>
          <a:p>
            <a:pPr marL="535781" indent="-535781">
              <a:buFont typeface="Arial" panose="020B0604020202020204" pitchFamily="34" charset="0"/>
              <a:buChar char="•"/>
            </a:pPr>
            <a:endParaRPr lang="en-US" sz="3375" b="1" dirty="0"/>
          </a:p>
          <a:p>
            <a:pPr marL="535781" indent="-535781">
              <a:buFont typeface="Arial" panose="020B0604020202020204" pitchFamily="34" charset="0"/>
              <a:buChar char="•"/>
            </a:pPr>
            <a:r>
              <a:rPr lang="en-US" sz="3375" b="1" dirty="0"/>
              <a:t>understand and translate </a:t>
            </a:r>
            <a:r>
              <a:rPr lang="en-US" sz="3375" b="1" dirty="0" err="1"/>
              <a:t>morse</a:t>
            </a:r>
            <a:r>
              <a:rPr lang="en-US" sz="3375" b="1" dirty="0"/>
              <a:t> code</a:t>
            </a:r>
          </a:p>
          <a:p>
            <a:pPr marL="535781" indent="-535781">
              <a:buFont typeface="Arial" panose="020B0604020202020204" pitchFamily="34" charset="0"/>
              <a:buChar char="•"/>
            </a:pPr>
            <a:endParaRPr lang="en-US" sz="3375" b="1" dirty="0"/>
          </a:p>
          <a:p>
            <a:pPr marL="535781" indent="-535781">
              <a:buFont typeface="Arial" panose="020B0604020202020204" pitchFamily="34" charset="0"/>
              <a:buChar char="•"/>
            </a:pPr>
            <a:r>
              <a:rPr lang="en-US" sz="3375" b="1" dirty="0"/>
              <a:t>The model needs to have maximum accuracy</a:t>
            </a:r>
          </a:p>
        </p:txBody>
      </p:sp>
    </p:spTree>
    <p:extLst>
      <p:ext uri="{BB962C8B-B14F-4D97-AF65-F5344CB8AC3E}">
        <p14:creationId xmlns:p14="http://schemas.microsoft.com/office/powerpoint/2010/main" val="2934383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836" y="3597089"/>
            <a:ext cx="3687961" cy="1113414"/>
          </a:xfrm>
          <a:prstGeom prst="rect">
            <a:avLst/>
          </a:prstGeom>
        </p:spPr>
        <p:txBody>
          <a:bodyPr vert="horz" wrap="square" lIns="0" tIns="16669" rIns="0" bIns="0" rtlCol="0" anchor="ctr" anchorCtr="0">
            <a:spAutoFit/>
          </a:bodyPr>
          <a:lstStyle/>
          <a:p>
            <a:pPr marL="11906">
              <a:spcBef>
                <a:spcPts val="131"/>
              </a:spcBef>
            </a:pPr>
            <a:r>
              <a:rPr sz="3563" dirty="0"/>
              <a:t>System</a:t>
            </a:r>
            <a:r>
              <a:rPr sz="3563" spc="-70" dirty="0"/>
              <a:t> </a:t>
            </a:r>
            <a:r>
              <a:rPr sz="3563" spc="-38" dirty="0"/>
              <a:t>Description</a:t>
            </a:r>
            <a:endParaRPr sz="3563" dirty="0"/>
          </a:p>
        </p:txBody>
      </p:sp>
      <p:sp>
        <p:nvSpPr>
          <p:cNvPr id="9" name="Text Box 8"/>
          <p:cNvSpPr txBox="1"/>
          <p:nvPr/>
        </p:nvSpPr>
        <p:spPr>
          <a:xfrm>
            <a:off x="3952875" y="500062"/>
            <a:ext cx="3108127" cy="438582"/>
          </a:xfrm>
          <a:prstGeom prst="rect">
            <a:avLst/>
          </a:prstGeom>
          <a:noFill/>
        </p:spPr>
        <p:txBody>
          <a:bodyPr wrap="square" rtlCol="0">
            <a:spAutoFit/>
          </a:bodyPr>
          <a:lstStyle/>
          <a:p>
            <a:r>
              <a:rPr lang="en-US" sz="2250" b="1"/>
              <a:t>Block Diagram</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9374" t="9723" r="19531" b="11111"/>
          <a:stretch/>
        </p:blipFill>
        <p:spPr>
          <a:xfrm>
            <a:off x="3667125" y="909795"/>
            <a:ext cx="7000875" cy="3355993"/>
          </a:xfrm>
          <a:prstGeom prst="rect">
            <a:avLst/>
          </a:prstGeom>
        </p:spPr>
      </p:pic>
      <p:sp>
        <p:nvSpPr>
          <p:cNvPr id="10" name="object 2"/>
          <p:cNvSpPr txBox="1"/>
          <p:nvPr/>
        </p:nvSpPr>
        <p:spPr>
          <a:xfrm>
            <a:off x="6872172" y="4446211"/>
            <a:ext cx="4430316" cy="2245808"/>
          </a:xfrm>
          <a:prstGeom prst="rect">
            <a:avLst/>
          </a:prstGeom>
        </p:spPr>
        <p:txBody>
          <a:bodyPr vert="horz" wrap="square" lIns="0" tIns="14288" rIns="0" bIns="0" rtlCol="0">
            <a:spAutoFit/>
          </a:bodyPr>
          <a:lstStyle/>
          <a:p>
            <a:pPr marL="11906">
              <a:lnSpc>
                <a:spcPts val="2123"/>
              </a:lnSpc>
              <a:spcBef>
                <a:spcPts val="113"/>
              </a:spcBef>
            </a:pPr>
            <a:r>
              <a:rPr lang="en-US" sz="1781" dirty="0">
                <a:latin typeface="Times New Roman" panose="02020603050405020304"/>
                <a:cs typeface="Times New Roman" panose="02020603050405020304"/>
              </a:rPr>
              <a:t>HARDWARE REQUIRED:-</a:t>
            </a:r>
          </a:p>
          <a:p>
            <a:pPr marL="11906">
              <a:lnSpc>
                <a:spcPts val="2123"/>
              </a:lnSpc>
              <a:spcBef>
                <a:spcPts val="113"/>
              </a:spcBef>
            </a:pPr>
            <a:r>
              <a:rPr lang="en-US" sz="1781" dirty="0">
                <a:latin typeface="Times New Roman" panose="02020603050405020304"/>
                <a:cs typeface="Times New Roman" panose="02020603050405020304"/>
              </a:rPr>
              <a:t>	</a:t>
            </a:r>
          </a:p>
          <a:p>
            <a:pPr marL="11906">
              <a:lnSpc>
                <a:spcPts val="2123"/>
              </a:lnSpc>
              <a:spcBef>
                <a:spcPts val="113"/>
              </a:spcBef>
            </a:pPr>
            <a:r>
              <a:rPr lang="en-US" sz="1781" dirty="0">
                <a:latin typeface="Times New Roman" panose="02020603050405020304"/>
                <a:cs typeface="Times New Roman" panose="02020603050405020304"/>
              </a:rPr>
              <a:t>	MORSE CODE DETECTOR:-	</a:t>
            </a:r>
          </a:p>
          <a:p>
            <a:pPr marL="11906">
              <a:lnSpc>
                <a:spcPts val="2123"/>
              </a:lnSpc>
              <a:spcBef>
                <a:spcPts val="113"/>
              </a:spcBef>
            </a:pPr>
            <a:r>
              <a:rPr lang="en-US" sz="1781" dirty="0">
                <a:latin typeface="Times New Roman" panose="02020603050405020304"/>
                <a:cs typeface="Times New Roman" panose="02020603050405020304"/>
              </a:rPr>
              <a:t>		        	ESP32</a:t>
            </a:r>
          </a:p>
          <a:p>
            <a:pPr marL="11906">
              <a:lnSpc>
                <a:spcPts val="2123"/>
              </a:lnSpc>
              <a:spcBef>
                <a:spcPts val="113"/>
              </a:spcBef>
            </a:pPr>
            <a:r>
              <a:rPr lang="en-US" sz="1781" dirty="0">
                <a:latin typeface="Times New Roman" panose="02020603050405020304"/>
                <a:cs typeface="Times New Roman" panose="02020603050405020304"/>
              </a:rPr>
              <a:t>		        	5V BUZZER</a:t>
            </a:r>
          </a:p>
          <a:p>
            <a:pPr marL="11906">
              <a:lnSpc>
                <a:spcPts val="2123"/>
              </a:lnSpc>
              <a:spcBef>
                <a:spcPts val="113"/>
              </a:spcBef>
            </a:pPr>
            <a:r>
              <a:rPr lang="en-US" sz="1781" dirty="0">
                <a:latin typeface="Times New Roman" panose="02020603050405020304"/>
                <a:cs typeface="Times New Roman" panose="02020603050405020304"/>
              </a:rPr>
              <a:t>		        	TAP SWITCH</a:t>
            </a:r>
          </a:p>
          <a:p>
            <a:pPr marL="11906">
              <a:lnSpc>
                <a:spcPts val="2123"/>
              </a:lnSpc>
              <a:spcBef>
                <a:spcPts val="113"/>
              </a:spcBef>
            </a:pPr>
            <a:r>
              <a:rPr lang="en-US" sz="1781" dirty="0">
                <a:latin typeface="Times New Roman" panose="02020603050405020304"/>
                <a:cs typeface="Times New Roman" panose="02020603050405020304"/>
              </a:rPr>
              <a:t>	</a:t>
            </a:r>
            <a:endParaRPr sz="1781" dirty="0">
              <a:latin typeface="Times New Roman" panose="02020603050405020304"/>
              <a:cs typeface="Times New Roman" panose="02020603050405020304"/>
            </a:endParaRPr>
          </a:p>
        </p:txBody>
      </p:sp>
      <p:sp>
        <p:nvSpPr>
          <p:cNvPr id="11" name="Text Box 5"/>
          <p:cNvSpPr txBox="1"/>
          <p:nvPr/>
        </p:nvSpPr>
        <p:spPr>
          <a:xfrm>
            <a:off x="2559844" y="4710503"/>
            <a:ext cx="2958108" cy="1391086"/>
          </a:xfrm>
          <a:prstGeom prst="rect">
            <a:avLst/>
          </a:prstGeom>
          <a:noFill/>
        </p:spPr>
        <p:txBody>
          <a:bodyPr wrap="square" rtlCol="0">
            <a:spAutoFit/>
          </a:bodyPr>
          <a:lstStyle/>
          <a:p>
            <a:r>
              <a:rPr lang="en-US" sz="1688" dirty="0"/>
              <a:t>SOFTWARE REQUIRED :-</a:t>
            </a:r>
          </a:p>
          <a:p>
            <a:endParaRPr lang="en-US" sz="1688" dirty="0"/>
          </a:p>
          <a:p>
            <a:r>
              <a:rPr lang="en-US" sz="1688" dirty="0"/>
              <a:t>                     ARDIUNO IDE</a:t>
            </a:r>
          </a:p>
          <a:p>
            <a:r>
              <a:rPr lang="en-US" sz="1688" dirty="0"/>
              <a:t>                     PYTHON IDLE</a:t>
            </a:r>
          </a:p>
          <a:p>
            <a:endParaRPr lang="en-US" sz="1688" dirty="0"/>
          </a:p>
        </p:txBody>
      </p:sp>
    </p:spTree>
    <p:extLst>
      <p:ext uri="{BB962C8B-B14F-4D97-AF65-F5344CB8AC3E}">
        <p14:creationId xmlns:p14="http://schemas.microsoft.com/office/powerpoint/2010/main" val="216196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0" name="Group 5">
            <a:extLst>
              <a:ext uri="{FF2B5EF4-FFF2-40B4-BE49-F238E27FC236}">
                <a16:creationId xmlns:a16="http://schemas.microsoft.com/office/drawing/2014/main" id="{0FB94796-81D4-4EF2-B2D8-CF66C3108783}"/>
              </a:ext>
            </a:extLst>
          </p:cNvPr>
          <p:cNvGrpSpPr/>
          <p:nvPr/>
        </p:nvGrpSpPr>
        <p:grpSpPr>
          <a:xfrm>
            <a:off x="8665741" y="1903180"/>
            <a:ext cx="2706608" cy="4118440"/>
            <a:chOff x="3052558" y="488760"/>
            <a:chExt cx="2706608" cy="4118440"/>
          </a:xfrm>
        </p:grpSpPr>
        <p:sp>
          <p:nvSpPr>
            <p:cNvPr id="1051" name="Rounded Rectangle 3">
              <a:extLst>
                <a:ext uri="{FF2B5EF4-FFF2-40B4-BE49-F238E27FC236}">
                  <a16:creationId xmlns:a16="http://schemas.microsoft.com/office/drawing/2014/main" id="{9AE880A9-BF6E-4A75-A3DC-8946BCE6F546}"/>
                </a:ext>
              </a:extLst>
            </p:cNvPr>
            <p:cNvSpPr/>
            <p:nvPr/>
          </p:nvSpPr>
          <p:spPr>
            <a:xfrm>
              <a:off x="3052558" y="488760"/>
              <a:ext cx="2706608" cy="4118440"/>
            </a:xfrm>
            <a:custGeom>
              <a:avLst/>
              <a:gdLst>
                <a:gd name="connsiteX0" fmla="*/ 130869 w 1881086"/>
                <a:gd name="connsiteY0" fmla="*/ 0 h 3024336"/>
                <a:gd name="connsiteX1" fmla="*/ 1453307 w 1881086"/>
                <a:gd name="connsiteY1" fmla="*/ 0 h 3024336"/>
                <a:gd name="connsiteX2" fmla="*/ 1584176 w 1881086"/>
                <a:gd name="connsiteY2" fmla="*/ 130869 h 3024336"/>
                <a:gd name="connsiteX3" fmla="*/ 1584176 w 1881086"/>
                <a:gd name="connsiteY3" fmla="*/ 131000 h 3024336"/>
                <a:gd name="connsiteX4" fmla="*/ 1881086 w 1881086"/>
                <a:gd name="connsiteY4" fmla="*/ 1538919 h 3024336"/>
                <a:gd name="connsiteX5" fmla="*/ 1574806 w 1881086"/>
                <a:gd name="connsiteY5" fmla="*/ 2939881 h 3024336"/>
                <a:gd name="connsiteX6" fmla="*/ 1453307 w 1881086"/>
                <a:gd name="connsiteY6" fmla="*/ 3024336 h 3024336"/>
                <a:gd name="connsiteX7" fmla="*/ 130869 w 1881086"/>
                <a:gd name="connsiteY7" fmla="*/ 3024336 h 3024336"/>
                <a:gd name="connsiteX8" fmla="*/ 0 w 1881086"/>
                <a:gd name="connsiteY8" fmla="*/ 2893467 h 3024336"/>
                <a:gd name="connsiteX9" fmla="*/ 0 w 1881086"/>
                <a:gd name="connsiteY9" fmla="*/ 130869 h 3024336"/>
                <a:gd name="connsiteX10" fmla="*/ 130869 w 1881086"/>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78588" h="3024336">
                  <a:moveTo>
                    <a:pt x="130869" y="0"/>
                  </a:moveTo>
                  <a:lnTo>
                    <a:pt x="1453307" y="0"/>
                  </a:lnTo>
                  <a:cubicBezTo>
                    <a:pt x="1525584" y="0"/>
                    <a:pt x="1584176" y="58592"/>
                    <a:pt x="1584176" y="130869"/>
                  </a:cubicBezTo>
                  <a:lnTo>
                    <a:pt x="1584176" y="131000"/>
                  </a:lnTo>
                  <a:lnTo>
                    <a:pt x="2078588" y="1531925"/>
                  </a:lnTo>
                  <a:cubicBezTo>
                    <a:pt x="1925291" y="2033885"/>
                    <a:pt x="1742733" y="2465900"/>
                    <a:pt x="1574806" y="2939881"/>
                  </a:cubicBezTo>
                  <a:cubicBezTo>
                    <a:pt x="1556783" y="2989390"/>
                    <a:pt x="1509126" y="3024336"/>
                    <a:pt x="1453307" y="3024336"/>
                  </a:cubicBezTo>
                  <a:lnTo>
                    <a:pt x="130869" y="3024336"/>
                  </a:lnTo>
                  <a:cubicBezTo>
                    <a:pt x="58592" y="3024336"/>
                    <a:pt x="0" y="2965744"/>
                    <a:pt x="0" y="2893467"/>
                  </a:cubicBezTo>
                  <a:lnTo>
                    <a:pt x="0" y="130869"/>
                  </a:lnTo>
                  <a:cubicBezTo>
                    <a:pt x="0" y="58592"/>
                    <a:pt x="58592" y="0"/>
                    <a:pt x="130869" y="0"/>
                  </a:cubicBezTo>
                  <a:close/>
                </a:path>
              </a:pathLst>
            </a:custGeom>
            <a:solidFill>
              <a:schemeClr val="bg1"/>
            </a:solidFill>
            <a:ln w="28575">
              <a:solidFill>
                <a:schemeClr val="accent4"/>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1"/>
                </a:solidFill>
              </a:endParaRPr>
            </a:p>
          </p:txBody>
        </p:sp>
        <p:sp>
          <p:nvSpPr>
            <p:cNvPr id="1052" name="Diamond 2">
              <a:extLst>
                <a:ext uri="{FF2B5EF4-FFF2-40B4-BE49-F238E27FC236}">
                  <a16:creationId xmlns:a16="http://schemas.microsoft.com/office/drawing/2014/main" id="{C5E4787E-7297-4D51-BF62-A9B6AD89C224}"/>
                </a:ext>
              </a:extLst>
            </p:cNvPr>
            <p:cNvSpPr/>
            <p:nvPr/>
          </p:nvSpPr>
          <p:spPr>
            <a:xfrm>
              <a:off x="4869947" y="1250150"/>
              <a:ext cx="889219" cy="2677657"/>
            </a:xfrm>
            <a:prstGeom prst="diamond">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3" name="Group 4">
              <a:extLst>
                <a:ext uri="{FF2B5EF4-FFF2-40B4-BE49-F238E27FC236}">
                  <a16:creationId xmlns:a16="http://schemas.microsoft.com/office/drawing/2014/main" id="{A0643995-A270-43F1-982B-1BCC4E6D76F1}"/>
                </a:ext>
              </a:extLst>
            </p:cNvPr>
            <p:cNvGrpSpPr/>
            <p:nvPr/>
          </p:nvGrpSpPr>
          <p:grpSpPr>
            <a:xfrm>
              <a:off x="3237370" y="689297"/>
              <a:ext cx="1646701" cy="2132317"/>
              <a:chOff x="3237370" y="850578"/>
              <a:chExt cx="1646701" cy="2132317"/>
            </a:xfrm>
          </p:grpSpPr>
          <p:sp>
            <p:nvSpPr>
              <p:cNvPr id="1055" name="TextBox 1054">
                <a:extLst>
                  <a:ext uri="{FF2B5EF4-FFF2-40B4-BE49-F238E27FC236}">
                    <a16:creationId xmlns:a16="http://schemas.microsoft.com/office/drawing/2014/main" id="{B6E614F5-0A70-487B-84FB-8E1934ACA56B}"/>
                  </a:ext>
                </a:extLst>
              </p:cNvPr>
              <p:cNvSpPr txBox="1"/>
              <p:nvPr/>
            </p:nvSpPr>
            <p:spPr>
              <a:xfrm>
                <a:off x="3237370" y="1413235"/>
                <a:ext cx="1632577" cy="1569660"/>
              </a:xfrm>
              <a:prstGeom prst="rect">
                <a:avLst/>
              </a:prstGeom>
              <a:noFill/>
            </p:spPr>
            <p:txBody>
              <a:bodyPr wrap="square" rtlCol="0">
                <a:spAutoFit/>
              </a:bodyPr>
              <a:lstStyle/>
              <a:p>
                <a:r>
                  <a:rPr lang="en-US" altLang="ko-KR" sz="1200" dirty="0">
                    <a:solidFill>
                      <a:schemeClr val="tx1">
                        <a:lumMod val="85000"/>
                        <a:lumOff val="15000"/>
                      </a:schemeClr>
                    </a:solidFill>
                  </a:rPr>
                  <a:t>After the process of creating header files</a:t>
                </a:r>
              </a:p>
              <a:p>
                <a:r>
                  <a:rPr lang="en-US" altLang="ko-KR" sz="1200" dirty="0">
                    <a:solidFill>
                      <a:schemeClr val="tx1">
                        <a:lumMod val="85000"/>
                        <a:lumOff val="15000"/>
                      </a:schemeClr>
                    </a:solidFill>
                  </a:rPr>
                  <a:t>We are required to build another code to program the hardware also by summarizing the header files</a:t>
                </a:r>
                <a:endParaRPr lang="ko-KR" altLang="en-US" sz="1200" dirty="0">
                  <a:solidFill>
                    <a:schemeClr val="tx1">
                      <a:lumMod val="85000"/>
                      <a:lumOff val="15000"/>
                    </a:schemeClr>
                  </a:solidFill>
                </a:endParaRPr>
              </a:p>
            </p:txBody>
          </p:sp>
          <p:sp>
            <p:nvSpPr>
              <p:cNvPr id="1056" name="TextBox 1055">
                <a:extLst>
                  <a:ext uri="{FF2B5EF4-FFF2-40B4-BE49-F238E27FC236}">
                    <a16:creationId xmlns:a16="http://schemas.microsoft.com/office/drawing/2014/main" id="{B6D79671-A0BA-422D-B5BE-9E65EAB05D0C}"/>
                  </a:ext>
                </a:extLst>
              </p:cNvPr>
              <p:cNvSpPr txBox="1"/>
              <p:nvPr/>
            </p:nvSpPr>
            <p:spPr>
              <a:xfrm>
                <a:off x="3251494" y="850578"/>
                <a:ext cx="1632577" cy="523220"/>
              </a:xfrm>
              <a:prstGeom prst="rect">
                <a:avLst/>
              </a:prstGeom>
              <a:noFill/>
            </p:spPr>
            <p:txBody>
              <a:bodyPr wrap="square" rtlCol="0">
                <a:spAutoFit/>
              </a:bodyPr>
              <a:lstStyle/>
              <a:p>
                <a:r>
                  <a:rPr lang="en-US" altLang="ko-KR" sz="1400" b="1" dirty="0">
                    <a:solidFill>
                      <a:schemeClr val="accent4"/>
                    </a:solidFill>
                  </a:rPr>
                  <a:t>Programming the hardware</a:t>
                </a:r>
                <a:endParaRPr lang="ko-KR" altLang="en-US" sz="1400" b="1" dirty="0">
                  <a:solidFill>
                    <a:schemeClr val="accent4"/>
                  </a:solidFill>
                </a:endParaRPr>
              </a:p>
            </p:txBody>
          </p:sp>
        </p:grpSp>
        <p:sp>
          <p:nvSpPr>
            <p:cNvPr id="1054" name="TextBox 1053">
              <a:extLst>
                <a:ext uri="{FF2B5EF4-FFF2-40B4-BE49-F238E27FC236}">
                  <a16:creationId xmlns:a16="http://schemas.microsoft.com/office/drawing/2014/main" id="{B3134B8E-5B89-4F50-89AA-91D1DD7A87CA}"/>
                </a:ext>
              </a:extLst>
            </p:cNvPr>
            <p:cNvSpPr txBox="1"/>
            <p:nvPr/>
          </p:nvSpPr>
          <p:spPr>
            <a:xfrm>
              <a:off x="4927255" y="2373534"/>
              <a:ext cx="808194" cy="430887"/>
            </a:xfrm>
            <a:prstGeom prst="rect">
              <a:avLst/>
            </a:prstGeom>
            <a:noFill/>
          </p:spPr>
          <p:txBody>
            <a:bodyPr wrap="square" lIns="72000" tIns="0" rIns="72000" bIns="0" rtlCol="0" anchor="ctr">
              <a:spAutoFit/>
            </a:bodyPr>
            <a:lstStyle/>
            <a:p>
              <a:pPr algn="ctr"/>
              <a:r>
                <a:rPr lang="en-US" altLang="ko-KR" sz="2800" b="1" dirty="0">
                  <a:solidFill>
                    <a:schemeClr val="bg1"/>
                  </a:solidFill>
                </a:rPr>
                <a:t>04</a:t>
              </a:r>
              <a:endParaRPr lang="ko-KR" altLang="en-US" sz="2800" b="1" dirty="0">
                <a:solidFill>
                  <a:schemeClr val="bg1"/>
                </a:solidFill>
              </a:endParaRPr>
            </a:p>
          </p:txBody>
        </p:sp>
      </p:grpSp>
      <p:grpSp>
        <p:nvGrpSpPr>
          <p:cNvPr id="1057" name="Group 59">
            <a:extLst>
              <a:ext uri="{FF2B5EF4-FFF2-40B4-BE49-F238E27FC236}">
                <a16:creationId xmlns:a16="http://schemas.microsoft.com/office/drawing/2014/main" id="{140717E9-A1B0-48E7-80DC-CF2BBD31DBF3}"/>
              </a:ext>
            </a:extLst>
          </p:cNvPr>
          <p:cNvGrpSpPr/>
          <p:nvPr/>
        </p:nvGrpSpPr>
        <p:grpSpPr>
          <a:xfrm>
            <a:off x="6120228" y="1903180"/>
            <a:ext cx="2706608" cy="4118440"/>
            <a:chOff x="3052558" y="488760"/>
            <a:chExt cx="2706608" cy="4118440"/>
          </a:xfrm>
        </p:grpSpPr>
        <p:sp>
          <p:nvSpPr>
            <p:cNvPr id="1058" name="Rounded Rectangle 3">
              <a:extLst>
                <a:ext uri="{FF2B5EF4-FFF2-40B4-BE49-F238E27FC236}">
                  <a16:creationId xmlns:a16="http://schemas.microsoft.com/office/drawing/2014/main" id="{C1CD2675-5E34-4C6F-8A14-5730DC0E4DBC}"/>
                </a:ext>
              </a:extLst>
            </p:cNvPr>
            <p:cNvSpPr/>
            <p:nvPr/>
          </p:nvSpPr>
          <p:spPr>
            <a:xfrm>
              <a:off x="3052558" y="488760"/>
              <a:ext cx="2706608" cy="4118440"/>
            </a:xfrm>
            <a:custGeom>
              <a:avLst/>
              <a:gdLst>
                <a:gd name="connsiteX0" fmla="*/ 130869 w 1881086"/>
                <a:gd name="connsiteY0" fmla="*/ 0 h 3024336"/>
                <a:gd name="connsiteX1" fmla="*/ 1453307 w 1881086"/>
                <a:gd name="connsiteY1" fmla="*/ 0 h 3024336"/>
                <a:gd name="connsiteX2" fmla="*/ 1584176 w 1881086"/>
                <a:gd name="connsiteY2" fmla="*/ 130869 h 3024336"/>
                <a:gd name="connsiteX3" fmla="*/ 1584176 w 1881086"/>
                <a:gd name="connsiteY3" fmla="*/ 131000 h 3024336"/>
                <a:gd name="connsiteX4" fmla="*/ 1881086 w 1881086"/>
                <a:gd name="connsiteY4" fmla="*/ 1538919 h 3024336"/>
                <a:gd name="connsiteX5" fmla="*/ 1574806 w 1881086"/>
                <a:gd name="connsiteY5" fmla="*/ 2939881 h 3024336"/>
                <a:gd name="connsiteX6" fmla="*/ 1453307 w 1881086"/>
                <a:gd name="connsiteY6" fmla="*/ 3024336 h 3024336"/>
                <a:gd name="connsiteX7" fmla="*/ 130869 w 1881086"/>
                <a:gd name="connsiteY7" fmla="*/ 3024336 h 3024336"/>
                <a:gd name="connsiteX8" fmla="*/ 0 w 1881086"/>
                <a:gd name="connsiteY8" fmla="*/ 2893467 h 3024336"/>
                <a:gd name="connsiteX9" fmla="*/ 0 w 1881086"/>
                <a:gd name="connsiteY9" fmla="*/ 130869 h 3024336"/>
                <a:gd name="connsiteX10" fmla="*/ 130869 w 1881086"/>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78588" h="3024336">
                  <a:moveTo>
                    <a:pt x="130869" y="0"/>
                  </a:moveTo>
                  <a:lnTo>
                    <a:pt x="1453307" y="0"/>
                  </a:lnTo>
                  <a:cubicBezTo>
                    <a:pt x="1525584" y="0"/>
                    <a:pt x="1584176" y="58592"/>
                    <a:pt x="1584176" y="130869"/>
                  </a:cubicBezTo>
                  <a:lnTo>
                    <a:pt x="1584176" y="131000"/>
                  </a:lnTo>
                  <a:lnTo>
                    <a:pt x="2078588" y="1531925"/>
                  </a:lnTo>
                  <a:cubicBezTo>
                    <a:pt x="1925291" y="2033885"/>
                    <a:pt x="1742733" y="2465900"/>
                    <a:pt x="1574806" y="2939881"/>
                  </a:cubicBezTo>
                  <a:cubicBezTo>
                    <a:pt x="1556783" y="2989390"/>
                    <a:pt x="1509126" y="3024336"/>
                    <a:pt x="1453307" y="3024336"/>
                  </a:cubicBezTo>
                  <a:lnTo>
                    <a:pt x="130869" y="3024336"/>
                  </a:lnTo>
                  <a:cubicBezTo>
                    <a:pt x="58592" y="3024336"/>
                    <a:pt x="0" y="2965744"/>
                    <a:pt x="0" y="2893467"/>
                  </a:cubicBezTo>
                  <a:lnTo>
                    <a:pt x="0" y="130869"/>
                  </a:lnTo>
                  <a:cubicBezTo>
                    <a:pt x="0" y="58592"/>
                    <a:pt x="58592" y="0"/>
                    <a:pt x="130869" y="0"/>
                  </a:cubicBezTo>
                  <a:close/>
                </a:path>
              </a:pathLst>
            </a:custGeom>
            <a:solidFill>
              <a:schemeClr val="bg1"/>
            </a:solidFill>
            <a:ln w="28575">
              <a:solidFill>
                <a:schemeClr val="accent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1"/>
                </a:solidFill>
              </a:endParaRPr>
            </a:p>
          </p:txBody>
        </p:sp>
        <p:sp>
          <p:nvSpPr>
            <p:cNvPr id="1059" name="Diamond 61">
              <a:extLst>
                <a:ext uri="{FF2B5EF4-FFF2-40B4-BE49-F238E27FC236}">
                  <a16:creationId xmlns:a16="http://schemas.microsoft.com/office/drawing/2014/main" id="{800703D8-1982-49D9-BF5F-0419BB9CC01D}"/>
                </a:ext>
              </a:extLst>
            </p:cNvPr>
            <p:cNvSpPr/>
            <p:nvPr/>
          </p:nvSpPr>
          <p:spPr>
            <a:xfrm>
              <a:off x="4869947" y="1250150"/>
              <a:ext cx="889219" cy="2677657"/>
            </a:xfrm>
            <a:prstGeom prst="diamond">
              <a:avLst/>
            </a:prstGeom>
            <a:solidFill>
              <a:schemeClr val="accent3"/>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0" name="Group 62">
              <a:extLst>
                <a:ext uri="{FF2B5EF4-FFF2-40B4-BE49-F238E27FC236}">
                  <a16:creationId xmlns:a16="http://schemas.microsoft.com/office/drawing/2014/main" id="{49B7BB73-6933-4709-8A40-A273B143F635}"/>
                </a:ext>
              </a:extLst>
            </p:cNvPr>
            <p:cNvGrpSpPr/>
            <p:nvPr/>
          </p:nvGrpSpPr>
          <p:grpSpPr>
            <a:xfrm>
              <a:off x="3237370" y="797019"/>
              <a:ext cx="1632577" cy="3501923"/>
              <a:chOff x="3237370" y="958300"/>
              <a:chExt cx="1632577" cy="3501923"/>
            </a:xfrm>
          </p:grpSpPr>
          <p:sp>
            <p:nvSpPr>
              <p:cNvPr id="1062" name="TextBox 1061">
                <a:extLst>
                  <a:ext uri="{FF2B5EF4-FFF2-40B4-BE49-F238E27FC236}">
                    <a16:creationId xmlns:a16="http://schemas.microsoft.com/office/drawing/2014/main" id="{0C312440-4EF3-427F-9F46-B522401BDAB7}"/>
                  </a:ext>
                </a:extLst>
              </p:cNvPr>
              <p:cNvSpPr txBox="1"/>
              <p:nvPr/>
            </p:nvSpPr>
            <p:spPr>
              <a:xfrm>
                <a:off x="3237370" y="1413235"/>
                <a:ext cx="1632577" cy="3046988"/>
              </a:xfrm>
              <a:prstGeom prst="rect">
                <a:avLst/>
              </a:prstGeom>
              <a:noFill/>
            </p:spPr>
            <p:txBody>
              <a:bodyPr wrap="square" rtlCol="0">
                <a:spAutoFit/>
              </a:bodyPr>
              <a:lstStyle/>
              <a:p>
                <a:r>
                  <a:rPr lang="en-US" altLang="ko-KR" sz="1200" dirty="0">
                    <a:solidFill>
                      <a:schemeClr val="tx1">
                        <a:lumMod val="85000"/>
                        <a:lumOff val="15000"/>
                      </a:schemeClr>
                    </a:solidFill>
                  </a:rPr>
                  <a:t>Get a modern PowerPoint  Presentation that is beautifully designed. I hope and I believe that this Template will your Time, Money and Reputation. Easy to change colors, photos and Text. You can simply impress your audience and add a unique zing and appeal to your Presentations. </a:t>
                </a:r>
                <a:endParaRPr lang="ko-KR" altLang="en-US" sz="1200" dirty="0">
                  <a:solidFill>
                    <a:schemeClr val="tx1">
                      <a:lumMod val="85000"/>
                      <a:lumOff val="15000"/>
                    </a:schemeClr>
                  </a:solidFill>
                </a:endParaRPr>
              </a:p>
            </p:txBody>
          </p:sp>
          <p:sp>
            <p:nvSpPr>
              <p:cNvPr id="1063" name="TextBox 1062">
                <a:extLst>
                  <a:ext uri="{FF2B5EF4-FFF2-40B4-BE49-F238E27FC236}">
                    <a16:creationId xmlns:a16="http://schemas.microsoft.com/office/drawing/2014/main" id="{FC322E6D-0EA8-4351-B2F3-7D1CE3868A77}"/>
                  </a:ext>
                </a:extLst>
              </p:cNvPr>
              <p:cNvSpPr txBox="1"/>
              <p:nvPr/>
            </p:nvSpPr>
            <p:spPr>
              <a:xfrm>
                <a:off x="3237370" y="958300"/>
                <a:ext cx="1632577" cy="307777"/>
              </a:xfrm>
              <a:prstGeom prst="rect">
                <a:avLst/>
              </a:prstGeom>
              <a:noFill/>
            </p:spPr>
            <p:txBody>
              <a:bodyPr wrap="square" rtlCol="0">
                <a:spAutoFit/>
              </a:bodyPr>
              <a:lstStyle/>
              <a:p>
                <a:r>
                  <a:rPr lang="en-US" altLang="ko-KR" sz="1400" dirty="0">
                    <a:solidFill>
                      <a:schemeClr val="accent3"/>
                    </a:solidFill>
                  </a:rPr>
                  <a:t>Contents Title</a:t>
                </a:r>
                <a:endParaRPr lang="ko-KR" altLang="en-US" sz="1400" dirty="0">
                  <a:solidFill>
                    <a:schemeClr val="accent3"/>
                  </a:solidFill>
                </a:endParaRPr>
              </a:p>
            </p:txBody>
          </p:sp>
        </p:grpSp>
        <p:sp>
          <p:nvSpPr>
            <p:cNvPr id="1061" name="TextBox 1060">
              <a:extLst>
                <a:ext uri="{FF2B5EF4-FFF2-40B4-BE49-F238E27FC236}">
                  <a16:creationId xmlns:a16="http://schemas.microsoft.com/office/drawing/2014/main" id="{3C4ABD26-F3D5-4C5C-85C0-2F19B8F36871}"/>
                </a:ext>
              </a:extLst>
            </p:cNvPr>
            <p:cNvSpPr txBox="1"/>
            <p:nvPr/>
          </p:nvSpPr>
          <p:spPr>
            <a:xfrm>
              <a:off x="4927255" y="2373534"/>
              <a:ext cx="808194" cy="430887"/>
            </a:xfrm>
            <a:prstGeom prst="rect">
              <a:avLst/>
            </a:prstGeom>
            <a:noFill/>
          </p:spPr>
          <p:txBody>
            <a:bodyPr wrap="square" lIns="72000" tIns="0" rIns="72000" bIns="0" rtlCol="0" anchor="ctr">
              <a:spAutoFit/>
            </a:bodyPr>
            <a:lstStyle/>
            <a:p>
              <a:pPr algn="ctr"/>
              <a:r>
                <a:rPr lang="en-US" altLang="ko-KR" sz="2800" dirty="0">
                  <a:solidFill>
                    <a:schemeClr val="bg1"/>
                  </a:solidFill>
                </a:rPr>
                <a:t>03</a:t>
              </a:r>
              <a:endParaRPr lang="ko-KR" altLang="en-US" sz="2800" dirty="0">
                <a:solidFill>
                  <a:schemeClr val="bg1"/>
                </a:solidFill>
              </a:endParaRPr>
            </a:p>
          </p:txBody>
        </p:sp>
      </p:grpSp>
      <p:grpSp>
        <p:nvGrpSpPr>
          <p:cNvPr id="1071" name="Group 73">
            <a:extLst>
              <a:ext uri="{FF2B5EF4-FFF2-40B4-BE49-F238E27FC236}">
                <a16:creationId xmlns:a16="http://schemas.microsoft.com/office/drawing/2014/main" id="{CFA8D676-3E4F-45FC-A605-CDAAE30AEE43}"/>
              </a:ext>
            </a:extLst>
          </p:cNvPr>
          <p:cNvGrpSpPr/>
          <p:nvPr/>
        </p:nvGrpSpPr>
        <p:grpSpPr>
          <a:xfrm>
            <a:off x="1059670" y="1903180"/>
            <a:ext cx="2706608" cy="4118440"/>
            <a:chOff x="3052558" y="488760"/>
            <a:chExt cx="2706608" cy="4118440"/>
          </a:xfrm>
        </p:grpSpPr>
        <p:sp>
          <p:nvSpPr>
            <p:cNvPr id="1072" name="Rounded Rectangle 3">
              <a:extLst>
                <a:ext uri="{FF2B5EF4-FFF2-40B4-BE49-F238E27FC236}">
                  <a16:creationId xmlns:a16="http://schemas.microsoft.com/office/drawing/2014/main" id="{D9A94960-AEF9-4F15-B95F-594CFBC58EBD}"/>
                </a:ext>
              </a:extLst>
            </p:cNvPr>
            <p:cNvSpPr/>
            <p:nvPr/>
          </p:nvSpPr>
          <p:spPr>
            <a:xfrm>
              <a:off x="3052558" y="488760"/>
              <a:ext cx="2706608" cy="4118440"/>
            </a:xfrm>
            <a:custGeom>
              <a:avLst/>
              <a:gdLst>
                <a:gd name="connsiteX0" fmla="*/ 130869 w 1881086"/>
                <a:gd name="connsiteY0" fmla="*/ 0 h 3024336"/>
                <a:gd name="connsiteX1" fmla="*/ 1453307 w 1881086"/>
                <a:gd name="connsiteY1" fmla="*/ 0 h 3024336"/>
                <a:gd name="connsiteX2" fmla="*/ 1584176 w 1881086"/>
                <a:gd name="connsiteY2" fmla="*/ 130869 h 3024336"/>
                <a:gd name="connsiteX3" fmla="*/ 1584176 w 1881086"/>
                <a:gd name="connsiteY3" fmla="*/ 131000 h 3024336"/>
                <a:gd name="connsiteX4" fmla="*/ 1881086 w 1881086"/>
                <a:gd name="connsiteY4" fmla="*/ 1538919 h 3024336"/>
                <a:gd name="connsiteX5" fmla="*/ 1574806 w 1881086"/>
                <a:gd name="connsiteY5" fmla="*/ 2939881 h 3024336"/>
                <a:gd name="connsiteX6" fmla="*/ 1453307 w 1881086"/>
                <a:gd name="connsiteY6" fmla="*/ 3024336 h 3024336"/>
                <a:gd name="connsiteX7" fmla="*/ 130869 w 1881086"/>
                <a:gd name="connsiteY7" fmla="*/ 3024336 h 3024336"/>
                <a:gd name="connsiteX8" fmla="*/ 0 w 1881086"/>
                <a:gd name="connsiteY8" fmla="*/ 2893467 h 3024336"/>
                <a:gd name="connsiteX9" fmla="*/ 0 w 1881086"/>
                <a:gd name="connsiteY9" fmla="*/ 130869 h 3024336"/>
                <a:gd name="connsiteX10" fmla="*/ 130869 w 1881086"/>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78588" h="3024336">
                  <a:moveTo>
                    <a:pt x="130869" y="0"/>
                  </a:moveTo>
                  <a:lnTo>
                    <a:pt x="1453307" y="0"/>
                  </a:lnTo>
                  <a:cubicBezTo>
                    <a:pt x="1525584" y="0"/>
                    <a:pt x="1584176" y="58592"/>
                    <a:pt x="1584176" y="130869"/>
                  </a:cubicBezTo>
                  <a:lnTo>
                    <a:pt x="1584176" y="131000"/>
                  </a:lnTo>
                  <a:lnTo>
                    <a:pt x="2078588" y="1531925"/>
                  </a:lnTo>
                  <a:cubicBezTo>
                    <a:pt x="1925291" y="2033885"/>
                    <a:pt x="1742733" y="2465900"/>
                    <a:pt x="1574806" y="2939881"/>
                  </a:cubicBezTo>
                  <a:cubicBezTo>
                    <a:pt x="1556783" y="2989390"/>
                    <a:pt x="1509126" y="3024336"/>
                    <a:pt x="1453307" y="3024336"/>
                  </a:cubicBezTo>
                  <a:lnTo>
                    <a:pt x="130869" y="3024336"/>
                  </a:lnTo>
                  <a:cubicBezTo>
                    <a:pt x="58592" y="3024336"/>
                    <a:pt x="0" y="2965744"/>
                    <a:pt x="0" y="2893467"/>
                  </a:cubicBezTo>
                  <a:lnTo>
                    <a:pt x="0" y="130869"/>
                  </a:lnTo>
                  <a:cubicBezTo>
                    <a:pt x="0" y="58592"/>
                    <a:pt x="58592" y="0"/>
                    <a:pt x="130869" y="0"/>
                  </a:cubicBezTo>
                  <a:close/>
                </a:path>
              </a:pathLst>
            </a:custGeom>
            <a:solidFill>
              <a:schemeClr val="bg1"/>
            </a:solidFill>
            <a:ln w="28575">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accent1"/>
                </a:solidFill>
              </a:endParaRPr>
            </a:p>
          </p:txBody>
        </p:sp>
        <p:sp>
          <p:nvSpPr>
            <p:cNvPr id="1073" name="Diamond 75">
              <a:extLst>
                <a:ext uri="{FF2B5EF4-FFF2-40B4-BE49-F238E27FC236}">
                  <a16:creationId xmlns:a16="http://schemas.microsoft.com/office/drawing/2014/main" id="{2508B57B-01B9-478E-9E24-1658BF116F94}"/>
                </a:ext>
              </a:extLst>
            </p:cNvPr>
            <p:cNvSpPr/>
            <p:nvPr/>
          </p:nvSpPr>
          <p:spPr>
            <a:xfrm>
              <a:off x="4869947" y="1250150"/>
              <a:ext cx="889219" cy="2677657"/>
            </a:xfrm>
            <a:prstGeom prst="diamond">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4" name="Group 76">
              <a:extLst>
                <a:ext uri="{FF2B5EF4-FFF2-40B4-BE49-F238E27FC236}">
                  <a16:creationId xmlns:a16="http://schemas.microsoft.com/office/drawing/2014/main" id="{D22844E5-639B-4EAD-9A3B-4E1C49E0CEE9}"/>
                </a:ext>
              </a:extLst>
            </p:cNvPr>
            <p:cNvGrpSpPr/>
            <p:nvPr/>
          </p:nvGrpSpPr>
          <p:grpSpPr>
            <a:xfrm>
              <a:off x="3109005" y="714665"/>
              <a:ext cx="1979562" cy="2660947"/>
              <a:chOff x="3109005" y="875946"/>
              <a:chExt cx="1979562" cy="2660947"/>
            </a:xfrm>
          </p:grpSpPr>
          <p:sp>
            <p:nvSpPr>
              <p:cNvPr id="1076" name="TextBox 1075">
                <a:extLst>
                  <a:ext uri="{FF2B5EF4-FFF2-40B4-BE49-F238E27FC236}">
                    <a16:creationId xmlns:a16="http://schemas.microsoft.com/office/drawing/2014/main" id="{C588EC85-0348-4A7E-838E-A442D9462CAA}"/>
                  </a:ext>
                </a:extLst>
              </p:cNvPr>
              <p:cNvSpPr txBox="1"/>
              <p:nvPr/>
            </p:nvSpPr>
            <p:spPr>
              <a:xfrm>
                <a:off x="3237370" y="1413235"/>
                <a:ext cx="1632577" cy="2123658"/>
              </a:xfrm>
              <a:prstGeom prst="rect">
                <a:avLst/>
              </a:prstGeom>
              <a:noFill/>
            </p:spPr>
            <p:txBody>
              <a:bodyPr wrap="square" rtlCol="0">
                <a:spAutoFit/>
              </a:bodyPr>
              <a:lstStyle/>
              <a:p>
                <a:r>
                  <a:rPr lang="en-US" altLang="ko-KR" sz="1200" dirty="0">
                    <a:solidFill>
                      <a:schemeClr val="tx1">
                        <a:lumMod val="85000"/>
                        <a:lumOff val="15000"/>
                      </a:schemeClr>
                    </a:solidFill>
                  </a:rPr>
                  <a:t>We are required to build an machine learning algorithm with maximum accuracy.</a:t>
                </a:r>
              </a:p>
              <a:p>
                <a:r>
                  <a:rPr lang="en-US" altLang="ko-KR" sz="1200" dirty="0">
                    <a:solidFill>
                      <a:schemeClr val="tx1">
                        <a:lumMod val="85000"/>
                        <a:lumOff val="15000"/>
                      </a:schemeClr>
                    </a:solidFill>
                  </a:rPr>
                  <a:t>The algorithm is required to have the highest accuracy possible since we are dealing with the confidential data</a:t>
                </a:r>
              </a:p>
            </p:txBody>
          </p:sp>
          <p:sp>
            <p:nvSpPr>
              <p:cNvPr id="1077" name="TextBox 1076">
                <a:extLst>
                  <a:ext uri="{FF2B5EF4-FFF2-40B4-BE49-F238E27FC236}">
                    <a16:creationId xmlns:a16="http://schemas.microsoft.com/office/drawing/2014/main" id="{5AB95303-A5DB-4D15-8620-39FCB5EC2819}"/>
                  </a:ext>
                </a:extLst>
              </p:cNvPr>
              <p:cNvSpPr txBox="1"/>
              <p:nvPr/>
            </p:nvSpPr>
            <p:spPr>
              <a:xfrm>
                <a:off x="3109005" y="875946"/>
                <a:ext cx="1979562" cy="307777"/>
              </a:xfrm>
              <a:prstGeom prst="rect">
                <a:avLst/>
              </a:prstGeom>
              <a:noFill/>
            </p:spPr>
            <p:txBody>
              <a:bodyPr wrap="square" rtlCol="0">
                <a:spAutoFit/>
              </a:bodyPr>
              <a:lstStyle/>
              <a:p>
                <a:r>
                  <a:rPr lang="en-US" altLang="ko-KR" sz="1400" b="1" dirty="0">
                    <a:solidFill>
                      <a:schemeClr val="accent1"/>
                    </a:solidFill>
                  </a:rPr>
                  <a:t>Build The Algorithm</a:t>
                </a:r>
                <a:endParaRPr lang="ko-KR" altLang="en-US" sz="1400" b="1" dirty="0">
                  <a:solidFill>
                    <a:schemeClr val="accent1"/>
                  </a:solidFill>
                </a:endParaRPr>
              </a:p>
            </p:txBody>
          </p:sp>
        </p:grpSp>
        <p:sp>
          <p:nvSpPr>
            <p:cNvPr id="1075" name="TextBox 1074">
              <a:extLst>
                <a:ext uri="{FF2B5EF4-FFF2-40B4-BE49-F238E27FC236}">
                  <a16:creationId xmlns:a16="http://schemas.microsoft.com/office/drawing/2014/main" id="{AFCFF8BF-D824-483A-ABF0-41A01895A6BF}"/>
                </a:ext>
              </a:extLst>
            </p:cNvPr>
            <p:cNvSpPr txBox="1"/>
            <p:nvPr/>
          </p:nvSpPr>
          <p:spPr>
            <a:xfrm>
              <a:off x="4927255" y="2373534"/>
              <a:ext cx="808194" cy="430887"/>
            </a:xfrm>
            <a:prstGeom prst="rect">
              <a:avLst/>
            </a:prstGeom>
            <a:noFill/>
          </p:spPr>
          <p:txBody>
            <a:bodyPr wrap="square" lIns="72000" tIns="0" rIns="72000" bIns="0" rtlCol="0" anchor="ctr">
              <a:spAutoFit/>
            </a:bodyPr>
            <a:lstStyle/>
            <a:p>
              <a:pPr algn="ctr"/>
              <a:r>
                <a:rPr lang="en-US" altLang="ko-KR" sz="2800" b="1" dirty="0">
                  <a:solidFill>
                    <a:schemeClr val="bg1"/>
                  </a:solidFill>
                </a:rPr>
                <a:t>01</a:t>
              </a:r>
              <a:endParaRPr lang="ko-KR" altLang="en-US" sz="2800" b="1" dirty="0">
                <a:solidFill>
                  <a:schemeClr val="bg1"/>
                </a:solidFill>
              </a:endParaRPr>
            </a:p>
          </p:txBody>
        </p:sp>
      </p:grpSp>
      <p:sp>
        <p:nvSpPr>
          <p:cNvPr id="33" name="Diamond 68">
            <a:extLst>
              <a:ext uri="{FF2B5EF4-FFF2-40B4-BE49-F238E27FC236}">
                <a16:creationId xmlns:a16="http://schemas.microsoft.com/office/drawing/2014/main" id="{A4AC4068-E878-4F5B-9B96-8FE2CF558354}"/>
              </a:ext>
            </a:extLst>
          </p:cNvPr>
          <p:cNvSpPr/>
          <p:nvPr/>
        </p:nvSpPr>
        <p:spPr>
          <a:xfrm>
            <a:off x="7949475" y="2649554"/>
            <a:ext cx="889219" cy="2677657"/>
          </a:xfrm>
          <a:prstGeom prst="diamond">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
            <a:extLst>
              <a:ext uri="{FF2B5EF4-FFF2-40B4-BE49-F238E27FC236}">
                <a16:creationId xmlns:a16="http://schemas.microsoft.com/office/drawing/2014/main" id="{BF89BF4D-7123-42D9-B6BB-C85617BA8729}"/>
              </a:ext>
            </a:extLst>
          </p:cNvPr>
          <p:cNvSpPr/>
          <p:nvPr/>
        </p:nvSpPr>
        <p:spPr>
          <a:xfrm>
            <a:off x="6132086" y="1878170"/>
            <a:ext cx="2706608" cy="4118440"/>
          </a:xfrm>
          <a:custGeom>
            <a:avLst/>
            <a:gdLst>
              <a:gd name="connsiteX0" fmla="*/ 130869 w 1881086"/>
              <a:gd name="connsiteY0" fmla="*/ 0 h 3024336"/>
              <a:gd name="connsiteX1" fmla="*/ 1453307 w 1881086"/>
              <a:gd name="connsiteY1" fmla="*/ 0 h 3024336"/>
              <a:gd name="connsiteX2" fmla="*/ 1584176 w 1881086"/>
              <a:gd name="connsiteY2" fmla="*/ 130869 h 3024336"/>
              <a:gd name="connsiteX3" fmla="*/ 1584176 w 1881086"/>
              <a:gd name="connsiteY3" fmla="*/ 131000 h 3024336"/>
              <a:gd name="connsiteX4" fmla="*/ 1881086 w 1881086"/>
              <a:gd name="connsiteY4" fmla="*/ 1538919 h 3024336"/>
              <a:gd name="connsiteX5" fmla="*/ 1574806 w 1881086"/>
              <a:gd name="connsiteY5" fmla="*/ 2939881 h 3024336"/>
              <a:gd name="connsiteX6" fmla="*/ 1453307 w 1881086"/>
              <a:gd name="connsiteY6" fmla="*/ 3024336 h 3024336"/>
              <a:gd name="connsiteX7" fmla="*/ 130869 w 1881086"/>
              <a:gd name="connsiteY7" fmla="*/ 3024336 h 3024336"/>
              <a:gd name="connsiteX8" fmla="*/ 0 w 1881086"/>
              <a:gd name="connsiteY8" fmla="*/ 2893467 h 3024336"/>
              <a:gd name="connsiteX9" fmla="*/ 0 w 1881086"/>
              <a:gd name="connsiteY9" fmla="*/ 130869 h 3024336"/>
              <a:gd name="connsiteX10" fmla="*/ 130869 w 1881086"/>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78588" h="3024336">
                <a:moveTo>
                  <a:pt x="130869" y="0"/>
                </a:moveTo>
                <a:lnTo>
                  <a:pt x="1453307" y="0"/>
                </a:lnTo>
                <a:cubicBezTo>
                  <a:pt x="1525584" y="0"/>
                  <a:pt x="1584176" y="58592"/>
                  <a:pt x="1584176" y="130869"/>
                </a:cubicBezTo>
                <a:lnTo>
                  <a:pt x="1584176" y="131000"/>
                </a:lnTo>
                <a:lnTo>
                  <a:pt x="2078588" y="1531925"/>
                </a:lnTo>
                <a:cubicBezTo>
                  <a:pt x="1925291" y="2033885"/>
                  <a:pt x="1742733" y="2465900"/>
                  <a:pt x="1574806" y="2939881"/>
                </a:cubicBezTo>
                <a:cubicBezTo>
                  <a:pt x="1556783" y="2989390"/>
                  <a:pt x="1509126" y="3024336"/>
                  <a:pt x="1453307" y="3024336"/>
                </a:cubicBezTo>
                <a:lnTo>
                  <a:pt x="130869" y="3024336"/>
                </a:lnTo>
                <a:cubicBezTo>
                  <a:pt x="58592" y="3024336"/>
                  <a:pt x="0" y="2965744"/>
                  <a:pt x="0" y="2893467"/>
                </a:cubicBezTo>
                <a:lnTo>
                  <a:pt x="0" y="130869"/>
                </a:lnTo>
                <a:cubicBezTo>
                  <a:pt x="0" y="58592"/>
                  <a:pt x="58592" y="0"/>
                  <a:pt x="130869" y="0"/>
                </a:cubicBezTo>
                <a:close/>
              </a:path>
            </a:pathLst>
          </a:custGeom>
          <a:solidFill>
            <a:schemeClr val="bg1"/>
          </a:solidFill>
          <a:ln w="28575">
            <a:solidFill>
              <a:srgbClr val="00B0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1"/>
              </a:solidFill>
            </a:endParaRPr>
          </a:p>
        </p:txBody>
      </p:sp>
      <p:sp>
        <p:nvSpPr>
          <p:cNvPr id="35" name="Diamond 68">
            <a:extLst>
              <a:ext uri="{FF2B5EF4-FFF2-40B4-BE49-F238E27FC236}">
                <a16:creationId xmlns:a16="http://schemas.microsoft.com/office/drawing/2014/main" id="{A4AC4068-E878-4F5B-9B96-8FE2CF558354}"/>
              </a:ext>
            </a:extLst>
          </p:cNvPr>
          <p:cNvSpPr/>
          <p:nvPr/>
        </p:nvSpPr>
        <p:spPr>
          <a:xfrm>
            <a:off x="7947560" y="2634538"/>
            <a:ext cx="889219" cy="2677657"/>
          </a:xfrm>
          <a:prstGeom prst="diamond">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4" name="Group 66">
            <a:extLst>
              <a:ext uri="{FF2B5EF4-FFF2-40B4-BE49-F238E27FC236}">
                <a16:creationId xmlns:a16="http://schemas.microsoft.com/office/drawing/2014/main" id="{A8F166BF-B4DD-411B-82B8-ADC2CDC79A95}"/>
              </a:ext>
            </a:extLst>
          </p:cNvPr>
          <p:cNvGrpSpPr/>
          <p:nvPr/>
        </p:nvGrpSpPr>
        <p:grpSpPr>
          <a:xfrm>
            <a:off x="3574715" y="1903180"/>
            <a:ext cx="2706608" cy="4118440"/>
            <a:chOff x="3052558" y="488760"/>
            <a:chExt cx="2706608" cy="4118440"/>
          </a:xfrm>
        </p:grpSpPr>
        <p:sp>
          <p:nvSpPr>
            <p:cNvPr id="1065" name="Rounded Rectangle 3">
              <a:extLst>
                <a:ext uri="{FF2B5EF4-FFF2-40B4-BE49-F238E27FC236}">
                  <a16:creationId xmlns:a16="http://schemas.microsoft.com/office/drawing/2014/main" id="{BF89BF4D-7123-42D9-B6BB-C85617BA8729}"/>
                </a:ext>
              </a:extLst>
            </p:cNvPr>
            <p:cNvSpPr/>
            <p:nvPr/>
          </p:nvSpPr>
          <p:spPr>
            <a:xfrm>
              <a:off x="3052558" y="488760"/>
              <a:ext cx="2706608" cy="4118440"/>
            </a:xfrm>
            <a:custGeom>
              <a:avLst/>
              <a:gdLst>
                <a:gd name="connsiteX0" fmla="*/ 130869 w 1881086"/>
                <a:gd name="connsiteY0" fmla="*/ 0 h 3024336"/>
                <a:gd name="connsiteX1" fmla="*/ 1453307 w 1881086"/>
                <a:gd name="connsiteY1" fmla="*/ 0 h 3024336"/>
                <a:gd name="connsiteX2" fmla="*/ 1584176 w 1881086"/>
                <a:gd name="connsiteY2" fmla="*/ 130869 h 3024336"/>
                <a:gd name="connsiteX3" fmla="*/ 1584176 w 1881086"/>
                <a:gd name="connsiteY3" fmla="*/ 131000 h 3024336"/>
                <a:gd name="connsiteX4" fmla="*/ 1881086 w 1881086"/>
                <a:gd name="connsiteY4" fmla="*/ 1538919 h 3024336"/>
                <a:gd name="connsiteX5" fmla="*/ 1574806 w 1881086"/>
                <a:gd name="connsiteY5" fmla="*/ 2939881 h 3024336"/>
                <a:gd name="connsiteX6" fmla="*/ 1453307 w 1881086"/>
                <a:gd name="connsiteY6" fmla="*/ 3024336 h 3024336"/>
                <a:gd name="connsiteX7" fmla="*/ 130869 w 1881086"/>
                <a:gd name="connsiteY7" fmla="*/ 3024336 h 3024336"/>
                <a:gd name="connsiteX8" fmla="*/ 0 w 1881086"/>
                <a:gd name="connsiteY8" fmla="*/ 2893467 h 3024336"/>
                <a:gd name="connsiteX9" fmla="*/ 0 w 1881086"/>
                <a:gd name="connsiteY9" fmla="*/ 130869 h 3024336"/>
                <a:gd name="connsiteX10" fmla="*/ 130869 w 1881086"/>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 name="connsiteX0" fmla="*/ 130869 w 2078588"/>
                <a:gd name="connsiteY0" fmla="*/ 0 h 3024336"/>
                <a:gd name="connsiteX1" fmla="*/ 1453307 w 2078588"/>
                <a:gd name="connsiteY1" fmla="*/ 0 h 3024336"/>
                <a:gd name="connsiteX2" fmla="*/ 1584176 w 2078588"/>
                <a:gd name="connsiteY2" fmla="*/ 130869 h 3024336"/>
                <a:gd name="connsiteX3" fmla="*/ 1584176 w 2078588"/>
                <a:gd name="connsiteY3" fmla="*/ 131000 h 3024336"/>
                <a:gd name="connsiteX4" fmla="*/ 2078588 w 2078588"/>
                <a:gd name="connsiteY4" fmla="*/ 1531925 h 3024336"/>
                <a:gd name="connsiteX5" fmla="*/ 1574806 w 2078588"/>
                <a:gd name="connsiteY5" fmla="*/ 2939881 h 3024336"/>
                <a:gd name="connsiteX6" fmla="*/ 1453307 w 2078588"/>
                <a:gd name="connsiteY6" fmla="*/ 3024336 h 3024336"/>
                <a:gd name="connsiteX7" fmla="*/ 130869 w 2078588"/>
                <a:gd name="connsiteY7" fmla="*/ 3024336 h 3024336"/>
                <a:gd name="connsiteX8" fmla="*/ 0 w 2078588"/>
                <a:gd name="connsiteY8" fmla="*/ 2893467 h 3024336"/>
                <a:gd name="connsiteX9" fmla="*/ 0 w 2078588"/>
                <a:gd name="connsiteY9" fmla="*/ 130869 h 3024336"/>
                <a:gd name="connsiteX10" fmla="*/ 130869 w 2078588"/>
                <a:gd name="connsiteY10" fmla="*/ 0 h 302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78588" h="3024336">
                  <a:moveTo>
                    <a:pt x="130869" y="0"/>
                  </a:moveTo>
                  <a:lnTo>
                    <a:pt x="1453307" y="0"/>
                  </a:lnTo>
                  <a:cubicBezTo>
                    <a:pt x="1525584" y="0"/>
                    <a:pt x="1584176" y="58592"/>
                    <a:pt x="1584176" y="130869"/>
                  </a:cubicBezTo>
                  <a:lnTo>
                    <a:pt x="1584176" y="131000"/>
                  </a:lnTo>
                  <a:lnTo>
                    <a:pt x="2078588" y="1531925"/>
                  </a:lnTo>
                  <a:cubicBezTo>
                    <a:pt x="1925291" y="2033885"/>
                    <a:pt x="1742733" y="2465900"/>
                    <a:pt x="1574806" y="2939881"/>
                  </a:cubicBezTo>
                  <a:cubicBezTo>
                    <a:pt x="1556783" y="2989390"/>
                    <a:pt x="1509126" y="3024336"/>
                    <a:pt x="1453307" y="3024336"/>
                  </a:cubicBezTo>
                  <a:lnTo>
                    <a:pt x="130869" y="3024336"/>
                  </a:lnTo>
                  <a:cubicBezTo>
                    <a:pt x="58592" y="3024336"/>
                    <a:pt x="0" y="2965744"/>
                    <a:pt x="0" y="2893467"/>
                  </a:cubicBezTo>
                  <a:lnTo>
                    <a:pt x="0" y="130869"/>
                  </a:lnTo>
                  <a:cubicBezTo>
                    <a:pt x="0" y="58592"/>
                    <a:pt x="58592" y="0"/>
                    <a:pt x="130869" y="0"/>
                  </a:cubicBezTo>
                  <a:close/>
                </a:path>
              </a:pathLst>
            </a:custGeom>
            <a:solidFill>
              <a:schemeClr val="bg1"/>
            </a:solidFill>
            <a:ln w="28575">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1"/>
                </a:solidFill>
              </a:endParaRPr>
            </a:p>
          </p:txBody>
        </p:sp>
        <p:sp>
          <p:nvSpPr>
            <p:cNvPr id="1066" name="Diamond 68">
              <a:extLst>
                <a:ext uri="{FF2B5EF4-FFF2-40B4-BE49-F238E27FC236}">
                  <a16:creationId xmlns:a16="http://schemas.microsoft.com/office/drawing/2014/main" id="{A4AC4068-E878-4F5B-9B96-8FE2CF558354}"/>
                </a:ext>
              </a:extLst>
            </p:cNvPr>
            <p:cNvSpPr/>
            <p:nvPr/>
          </p:nvSpPr>
          <p:spPr>
            <a:xfrm>
              <a:off x="4869947" y="1250150"/>
              <a:ext cx="889219" cy="2677657"/>
            </a:xfrm>
            <a:prstGeom prst="diamond">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7" name="Group 69">
              <a:extLst>
                <a:ext uri="{FF2B5EF4-FFF2-40B4-BE49-F238E27FC236}">
                  <a16:creationId xmlns:a16="http://schemas.microsoft.com/office/drawing/2014/main" id="{F97CD4D1-2FEC-4215-A23C-1C7B8CA2D878}"/>
                </a:ext>
              </a:extLst>
            </p:cNvPr>
            <p:cNvGrpSpPr/>
            <p:nvPr/>
          </p:nvGrpSpPr>
          <p:grpSpPr>
            <a:xfrm>
              <a:off x="3223035" y="633209"/>
              <a:ext cx="1701097" cy="3694706"/>
              <a:chOff x="3223035" y="794490"/>
              <a:chExt cx="1701097" cy="3694706"/>
            </a:xfrm>
          </p:grpSpPr>
          <p:sp>
            <p:nvSpPr>
              <p:cNvPr id="1069" name="TextBox 1068">
                <a:extLst>
                  <a:ext uri="{FF2B5EF4-FFF2-40B4-BE49-F238E27FC236}">
                    <a16:creationId xmlns:a16="http://schemas.microsoft.com/office/drawing/2014/main" id="{9390C3E6-6A86-488E-952F-F1FDE4C5B879}"/>
                  </a:ext>
                </a:extLst>
              </p:cNvPr>
              <p:cNvSpPr txBox="1"/>
              <p:nvPr/>
            </p:nvSpPr>
            <p:spPr>
              <a:xfrm>
                <a:off x="3223035" y="1442208"/>
                <a:ext cx="1632577" cy="3046988"/>
              </a:xfrm>
              <a:prstGeom prst="rect">
                <a:avLst/>
              </a:prstGeom>
              <a:noFill/>
            </p:spPr>
            <p:txBody>
              <a:bodyPr wrap="square" rtlCol="0">
                <a:spAutoFit/>
              </a:bodyPr>
              <a:lstStyle/>
              <a:p>
                <a:r>
                  <a:rPr lang="en-US" altLang="ko-KR" sz="1200" dirty="0">
                    <a:solidFill>
                      <a:schemeClr val="tx1">
                        <a:lumMod val="85000"/>
                        <a:lumOff val="15000"/>
                      </a:schemeClr>
                    </a:solidFill>
                  </a:rPr>
                  <a:t>Since this is an machine learning algorithm we have no other choice but to use python as our primary programming language but the hardware that we are aiming for the build is using the </a:t>
                </a:r>
                <a:r>
                  <a:rPr lang="en-US" altLang="ko-KR" sz="1200" dirty="0" err="1">
                    <a:solidFill>
                      <a:schemeClr val="tx1">
                        <a:lumMod val="85000"/>
                        <a:lumOff val="15000"/>
                      </a:schemeClr>
                    </a:solidFill>
                  </a:rPr>
                  <a:t>c,c</a:t>
                </a:r>
                <a:r>
                  <a:rPr lang="en-US" altLang="ko-KR" sz="1200" dirty="0">
                    <a:solidFill>
                      <a:schemeClr val="tx1">
                        <a:lumMod val="85000"/>
                        <a:lumOff val="15000"/>
                      </a:schemeClr>
                    </a:solidFill>
                  </a:rPr>
                  <a:t>++ language </a:t>
                </a:r>
              </a:p>
              <a:p>
                <a:endParaRPr lang="en-US" altLang="ko-KR" sz="1200" dirty="0">
                  <a:solidFill>
                    <a:schemeClr val="tx1">
                      <a:lumMod val="85000"/>
                      <a:lumOff val="15000"/>
                    </a:schemeClr>
                  </a:solidFill>
                </a:endParaRPr>
              </a:p>
              <a:p>
                <a:r>
                  <a:rPr lang="en-US" altLang="ko-KR" sz="1200" dirty="0">
                    <a:solidFill>
                      <a:schemeClr val="tx1">
                        <a:lumMod val="85000"/>
                        <a:lumOff val="15000"/>
                      </a:schemeClr>
                    </a:solidFill>
                  </a:rPr>
                  <a:t>So we are required to find a way to convert the python code into </a:t>
                </a:r>
                <a:r>
                  <a:rPr lang="en-US" altLang="ko-KR" sz="1200" dirty="0" err="1">
                    <a:solidFill>
                      <a:schemeClr val="tx1">
                        <a:lumMod val="85000"/>
                        <a:lumOff val="15000"/>
                      </a:schemeClr>
                    </a:solidFill>
                  </a:rPr>
                  <a:t>c,c</a:t>
                </a:r>
                <a:r>
                  <a:rPr lang="en-US" altLang="ko-KR" sz="1200" dirty="0">
                    <a:solidFill>
                      <a:schemeClr val="tx1">
                        <a:lumMod val="85000"/>
                        <a:lumOff val="15000"/>
                      </a:schemeClr>
                    </a:solidFill>
                  </a:rPr>
                  <a:t>++ code </a:t>
                </a:r>
                <a:endParaRPr lang="ko-KR" altLang="en-US" sz="1200" dirty="0">
                  <a:solidFill>
                    <a:schemeClr val="tx1">
                      <a:lumMod val="85000"/>
                      <a:lumOff val="15000"/>
                    </a:schemeClr>
                  </a:solidFill>
                </a:endParaRPr>
              </a:p>
            </p:txBody>
          </p:sp>
          <p:sp>
            <p:nvSpPr>
              <p:cNvPr id="1070" name="TextBox 1069">
                <a:extLst>
                  <a:ext uri="{FF2B5EF4-FFF2-40B4-BE49-F238E27FC236}">
                    <a16:creationId xmlns:a16="http://schemas.microsoft.com/office/drawing/2014/main" id="{993AF33A-4746-4AC8-BCDD-F473B046F81F}"/>
                  </a:ext>
                </a:extLst>
              </p:cNvPr>
              <p:cNvSpPr txBox="1"/>
              <p:nvPr/>
            </p:nvSpPr>
            <p:spPr>
              <a:xfrm>
                <a:off x="3244121" y="794490"/>
                <a:ext cx="1680011" cy="523220"/>
              </a:xfrm>
              <a:prstGeom prst="rect">
                <a:avLst/>
              </a:prstGeom>
              <a:noFill/>
            </p:spPr>
            <p:txBody>
              <a:bodyPr wrap="square" rtlCol="0">
                <a:spAutoFit/>
              </a:bodyPr>
              <a:lstStyle/>
              <a:p>
                <a:r>
                  <a:rPr lang="en-US" altLang="ko-KR" sz="1400" b="1" dirty="0">
                    <a:solidFill>
                      <a:schemeClr val="accent2"/>
                    </a:solidFill>
                  </a:rPr>
                  <a:t>Compatibility issue</a:t>
                </a:r>
                <a:endParaRPr lang="ko-KR" altLang="en-US" sz="1400" b="1" dirty="0">
                  <a:solidFill>
                    <a:schemeClr val="accent2"/>
                  </a:solidFill>
                </a:endParaRPr>
              </a:p>
            </p:txBody>
          </p:sp>
        </p:grpSp>
        <p:sp>
          <p:nvSpPr>
            <p:cNvPr id="1068" name="TextBox 1067">
              <a:extLst>
                <a:ext uri="{FF2B5EF4-FFF2-40B4-BE49-F238E27FC236}">
                  <a16:creationId xmlns:a16="http://schemas.microsoft.com/office/drawing/2014/main" id="{FD086966-AC97-4E46-B158-0FF30B409E32}"/>
                </a:ext>
              </a:extLst>
            </p:cNvPr>
            <p:cNvSpPr txBox="1"/>
            <p:nvPr/>
          </p:nvSpPr>
          <p:spPr>
            <a:xfrm>
              <a:off x="4927255" y="2373534"/>
              <a:ext cx="808194" cy="430887"/>
            </a:xfrm>
            <a:prstGeom prst="rect">
              <a:avLst/>
            </a:prstGeom>
            <a:noFill/>
          </p:spPr>
          <p:txBody>
            <a:bodyPr wrap="square" lIns="72000" tIns="0" rIns="72000" bIns="0" rtlCol="0" anchor="ctr">
              <a:spAutoFit/>
            </a:bodyPr>
            <a:lstStyle/>
            <a:p>
              <a:pPr algn="ctr"/>
              <a:r>
                <a:rPr lang="en-US" altLang="ko-KR" sz="2800" b="1" dirty="0">
                  <a:solidFill>
                    <a:schemeClr val="bg1"/>
                  </a:solidFill>
                </a:rPr>
                <a:t>02</a:t>
              </a:r>
              <a:endParaRPr lang="ko-KR" altLang="en-US" sz="2800" b="1" dirty="0">
                <a:solidFill>
                  <a:schemeClr val="bg1"/>
                </a:solidFill>
              </a:endParaRPr>
            </a:p>
          </p:txBody>
        </p:sp>
      </p:grpSp>
      <p:sp>
        <p:nvSpPr>
          <p:cNvPr id="36" name="TextBox 35">
            <a:extLst>
              <a:ext uri="{FF2B5EF4-FFF2-40B4-BE49-F238E27FC236}">
                <a16:creationId xmlns:a16="http://schemas.microsoft.com/office/drawing/2014/main" id="{FD086966-AC97-4E46-B158-0FF30B409E32}"/>
              </a:ext>
            </a:extLst>
          </p:cNvPr>
          <p:cNvSpPr txBox="1"/>
          <p:nvPr/>
        </p:nvSpPr>
        <p:spPr>
          <a:xfrm>
            <a:off x="7978129" y="3746956"/>
            <a:ext cx="808194" cy="430887"/>
          </a:xfrm>
          <a:prstGeom prst="rect">
            <a:avLst/>
          </a:prstGeom>
          <a:noFill/>
        </p:spPr>
        <p:txBody>
          <a:bodyPr wrap="square" lIns="72000" tIns="0" rIns="72000" bIns="0" rtlCol="0" anchor="ctr">
            <a:spAutoFit/>
          </a:bodyPr>
          <a:lstStyle/>
          <a:p>
            <a:pPr algn="ctr"/>
            <a:r>
              <a:rPr lang="en-US" altLang="ko-KR" sz="2800" b="1" dirty="0">
                <a:solidFill>
                  <a:schemeClr val="bg1"/>
                </a:solidFill>
              </a:rPr>
              <a:t>03</a:t>
            </a:r>
            <a:endParaRPr lang="ko-KR" altLang="en-US" sz="2800" b="1" dirty="0">
              <a:solidFill>
                <a:schemeClr val="bg1"/>
              </a:solidFill>
            </a:endParaRPr>
          </a:p>
        </p:txBody>
      </p:sp>
      <p:sp>
        <p:nvSpPr>
          <p:cNvPr id="37" name="TextBox 36">
            <a:extLst>
              <a:ext uri="{FF2B5EF4-FFF2-40B4-BE49-F238E27FC236}">
                <a16:creationId xmlns:a16="http://schemas.microsoft.com/office/drawing/2014/main" id="{993AF33A-4746-4AC8-BCDD-F473B046F81F}"/>
              </a:ext>
            </a:extLst>
          </p:cNvPr>
          <p:cNvSpPr txBox="1"/>
          <p:nvPr/>
        </p:nvSpPr>
        <p:spPr>
          <a:xfrm>
            <a:off x="6394800" y="2050416"/>
            <a:ext cx="1632577" cy="523220"/>
          </a:xfrm>
          <a:prstGeom prst="rect">
            <a:avLst/>
          </a:prstGeom>
          <a:noFill/>
        </p:spPr>
        <p:txBody>
          <a:bodyPr wrap="square" rtlCol="0">
            <a:spAutoFit/>
          </a:bodyPr>
          <a:lstStyle/>
          <a:p>
            <a:r>
              <a:rPr lang="en-US" altLang="ko-KR" sz="1400" b="1" dirty="0">
                <a:solidFill>
                  <a:srgbClr val="00B050"/>
                </a:solidFill>
              </a:rPr>
              <a:t>Creating header files </a:t>
            </a:r>
            <a:endParaRPr lang="ko-KR" altLang="en-US" sz="1400" b="1" dirty="0">
              <a:solidFill>
                <a:srgbClr val="00B050"/>
              </a:solidFill>
            </a:endParaRPr>
          </a:p>
        </p:txBody>
      </p:sp>
      <p:sp>
        <p:nvSpPr>
          <p:cNvPr id="39" name="TextBox 38">
            <a:extLst>
              <a:ext uri="{FF2B5EF4-FFF2-40B4-BE49-F238E27FC236}">
                <a16:creationId xmlns:a16="http://schemas.microsoft.com/office/drawing/2014/main" id="{9390C3E6-6A86-488E-952F-F1FDE4C5B879}"/>
              </a:ext>
            </a:extLst>
          </p:cNvPr>
          <p:cNvSpPr txBox="1"/>
          <p:nvPr/>
        </p:nvSpPr>
        <p:spPr>
          <a:xfrm>
            <a:off x="6302563" y="2842475"/>
            <a:ext cx="1632577" cy="1569660"/>
          </a:xfrm>
          <a:prstGeom prst="rect">
            <a:avLst/>
          </a:prstGeom>
          <a:noFill/>
        </p:spPr>
        <p:txBody>
          <a:bodyPr wrap="square" rtlCol="0">
            <a:spAutoFit/>
          </a:bodyPr>
          <a:lstStyle/>
          <a:p>
            <a:r>
              <a:rPr lang="en-US" altLang="ko-KR" sz="1200" dirty="0">
                <a:solidFill>
                  <a:schemeClr val="tx1">
                    <a:lumMod val="85000"/>
                    <a:lumOff val="15000"/>
                  </a:schemeClr>
                </a:solidFill>
              </a:rPr>
              <a:t>After the conversion we have to create header files of the converted code.</a:t>
            </a:r>
          </a:p>
          <a:p>
            <a:r>
              <a:rPr lang="en-US" altLang="ko-KR" sz="1200" dirty="0">
                <a:solidFill>
                  <a:schemeClr val="tx1">
                    <a:lumMod val="85000"/>
                    <a:lumOff val="15000"/>
                  </a:schemeClr>
                </a:solidFill>
              </a:rPr>
              <a:t>In order to import the algorithm inside the </a:t>
            </a:r>
            <a:r>
              <a:rPr lang="en-US" altLang="ko-KR" sz="1200" dirty="0" err="1">
                <a:solidFill>
                  <a:schemeClr val="tx1">
                    <a:lumMod val="85000"/>
                    <a:lumOff val="15000"/>
                  </a:schemeClr>
                </a:solidFill>
              </a:rPr>
              <a:t>arduino</a:t>
            </a:r>
            <a:r>
              <a:rPr lang="en-US" altLang="ko-KR" sz="1200" dirty="0">
                <a:solidFill>
                  <a:schemeClr val="tx1">
                    <a:lumMod val="85000"/>
                    <a:lumOff val="15000"/>
                  </a:schemeClr>
                </a:solidFill>
              </a:rPr>
              <a:t> ide code</a:t>
            </a:r>
          </a:p>
          <a:p>
            <a:endParaRPr lang="ko-KR" altLang="en-US" sz="1200" dirty="0">
              <a:solidFill>
                <a:schemeClr val="tx1">
                  <a:lumMod val="85000"/>
                  <a:lumOff val="15000"/>
                </a:schemeClr>
              </a:solidFill>
            </a:endParaRPr>
          </a:p>
        </p:txBody>
      </p:sp>
      <p:sp>
        <p:nvSpPr>
          <p:cNvPr id="2" name="Title 1"/>
          <p:cNvSpPr>
            <a:spLocks noGrp="1"/>
          </p:cNvSpPr>
          <p:nvPr>
            <p:ph type="ctrTitle"/>
          </p:nvPr>
        </p:nvSpPr>
        <p:spPr>
          <a:xfrm>
            <a:off x="2002727" y="218861"/>
            <a:ext cx="7701563" cy="1246560"/>
          </a:xfrm>
        </p:spPr>
        <p:txBody>
          <a:bodyPr/>
          <a:lstStyle/>
          <a:p>
            <a:pPr>
              <a:lnSpc>
                <a:spcPct val="200000"/>
              </a:lnSpc>
            </a:pPr>
            <a:r>
              <a:rPr lang="en-US" dirty="0"/>
              <a:t>Work plan and Methodology</a:t>
            </a:r>
          </a:p>
        </p:txBody>
      </p:sp>
    </p:spTree>
    <p:extLst>
      <p:ext uri="{BB962C8B-B14F-4D97-AF65-F5344CB8AC3E}">
        <p14:creationId xmlns:p14="http://schemas.microsoft.com/office/powerpoint/2010/main" val="413889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309C-1751-E6A3-7A21-4F152EF8EEA4}"/>
              </a:ext>
            </a:extLst>
          </p:cNvPr>
          <p:cNvSpPr>
            <a:spLocks noGrp="1"/>
          </p:cNvSpPr>
          <p:nvPr>
            <p:ph type="title"/>
          </p:nvPr>
        </p:nvSpPr>
        <p:spPr/>
        <p:txBody>
          <a:bodyPr/>
          <a:lstStyle/>
          <a:p>
            <a:r>
              <a:rPr lang="en-US" dirty="0"/>
              <a:t>Expected Outcomes</a:t>
            </a:r>
          </a:p>
        </p:txBody>
      </p:sp>
      <p:sp>
        <p:nvSpPr>
          <p:cNvPr id="3" name="Content Placeholder 2">
            <a:extLst>
              <a:ext uri="{FF2B5EF4-FFF2-40B4-BE49-F238E27FC236}">
                <a16:creationId xmlns:a16="http://schemas.microsoft.com/office/drawing/2014/main" id="{96E36A8A-D03B-4777-1D2D-A4C3530116F9}"/>
              </a:ext>
            </a:extLst>
          </p:cNvPr>
          <p:cNvSpPr>
            <a:spLocks noGrp="1"/>
          </p:cNvSpPr>
          <p:nvPr>
            <p:ph idx="1"/>
          </p:nvPr>
        </p:nvSpPr>
        <p:spPr/>
        <p:txBody>
          <a:bodyPr/>
          <a:lstStyle/>
          <a:p>
            <a:r>
              <a:rPr lang="en-US" dirty="0"/>
              <a:t>A header file containing code that is converted from python program</a:t>
            </a:r>
          </a:p>
          <a:p>
            <a:r>
              <a:rPr lang="en-US" dirty="0"/>
              <a:t>The header format should support the syntax provided by Arduino.cc</a:t>
            </a:r>
          </a:p>
          <a:p>
            <a:r>
              <a:rPr lang="en-US" dirty="0"/>
              <a:t>The final program should be able to dump the algorithm to the hardware</a:t>
            </a:r>
          </a:p>
          <a:p>
            <a:r>
              <a:rPr lang="en-US" dirty="0"/>
              <a:t>Esp32 model should be able to convert </a:t>
            </a:r>
            <a:r>
              <a:rPr lang="en-US" dirty="0" err="1"/>
              <a:t>morsecode</a:t>
            </a:r>
            <a:r>
              <a:rPr lang="en-US" dirty="0"/>
              <a:t> input into English characters</a:t>
            </a:r>
          </a:p>
        </p:txBody>
      </p:sp>
    </p:spTree>
    <p:extLst>
      <p:ext uri="{BB962C8B-B14F-4D97-AF65-F5344CB8AC3E}">
        <p14:creationId xmlns:p14="http://schemas.microsoft.com/office/powerpoint/2010/main" val="1037028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012A66F4-1399-F8A0-30FD-E97367542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358" y="595211"/>
            <a:ext cx="11139284" cy="626278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719A66B-C909-9D48-7187-E975B2135DC0}"/>
              </a:ext>
            </a:extLst>
          </p:cNvPr>
          <p:cNvSpPr txBox="1"/>
          <p:nvPr/>
        </p:nvSpPr>
        <p:spPr>
          <a:xfrm>
            <a:off x="3969656" y="-36606"/>
            <a:ext cx="8055429" cy="646331"/>
          </a:xfrm>
          <a:prstGeom prst="rect">
            <a:avLst/>
          </a:prstGeom>
          <a:noFill/>
        </p:spPr>
        <p:txBody>
          <a:bodyPr wrap="square" rtlCol="0">
            <a:spAutoFit/>
          </a:bodyPr>
          <a:lstStyle/>
          <a:p>
            <a:r>
              <a:rPr lang="en-US" sz="3600" dirty="0"/>
              <a:t>Python Algorithm</a:t>
            </a:r>
          </a:p>
        </p:txBody>
      </p:sp>
    </p:spTree>
    <p:extLst>
      <p:ext uri="{BB962C8B-B14F-4D97-AF65-F5344CB8AC3E}">
        <p14:creationId xmlns:p14="http://schemas.microsoft.com/office/powerpoint/2010/main" val="1683274473"/>
      </p:ext>
    </p:extLst>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2106</TotalTime>
  <Words>565</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Bodoni MT</vt:lpstr>
      <vt:lpstr>Calibri</vt:lpstr>
      <vt:lpstr>Times New Roman</vt:lpstr>
      <vt:lpstr>Wingdings 2</vt:lpstr>
      <vt:lpstr>东文宋体</vt:lpstr>
      <vt:lpstr>Default Design</vt:lpstr>
      <vt:lpstr>PowerPoint Presentation</vt:lpstr>
      <vt:lpstr>PowerPoint Presentation</vt:lpstr>
      <vt:lpstr>Introduction</vt:lpstr>
      <vt:lpstr>Literature Survey</vt:lpstr>
      <vt:lpstr>Problem Statement</vt:lpstr>
      <vt:lpstr>System Description</vt:lpstr>
      <vt:lpstr>Work plan and Methodology</vt:lpstr>
      <vt:lpstr>Expected Outcomes</vt:lpstr>
      <vt:lpstr>PowerPoint Presentation</vt:lpstr>
      <vt:lpstr>Output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Adarsh</dc:creator>
  <cp:lastModifiedBy>ADARSH SONKUSRE</cp:lastModifiedBy>
  <cp:revision>24</cp:revision>
  <dcterms:created xsi:type="dcterms:W3CDTF">2023-07-24T05:39:05Z</dcterms:created>
  <dcterms:modified xsi:type="dcterms:W3CDTF">2024-05-04T06:49:09Z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1033-11.1.0.10976</vt:lpwstr>
  </property>
</Properties>
</file>