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1012D-BD80-42AB-944D-146A52C48D81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978E-1EFB-4BF6-8664-B0956FAE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4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E978E-1EFB-4BF6-8664-B0956FAEDC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0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697-15BC-0AF5-6074-81B66BE54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743E9-D9AC-9F7A-80F1-87DCC9E1B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6BAE-F271-31E8-07D2-F025EC08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4F2C-74DA-5362-0548-9C39BF50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3378-2D4F-0642-7743-AB92E5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848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079C-9D1E-8431-1354-FCDB025E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C0B2D-4B6D-C3CE-B135-A8BC6F61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8970-3A80-3F83-C43F-0C34D81B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4A26-BE98-D3F0-75B1-70774EDC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376D-281E-D2F2-5A0D-B3F1745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4786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34D6-ED0E-5F26-B419-6D123682B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2BA6-1FE1-F5EC-AEBE-2090F235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9C6C-1324-6666-61DD-E246B2C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F447-02BF-23F6-5BE3-E82250B5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3C35-ECF7-43B5-0288-5ADC2B94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353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0D08-14D7-2FAC-FEA7-86B84AF4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1A21-EE54-6CC6-F63A-1CC2E70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1D76-2BCF-6923-DA52-6D2774D0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0E53-530C-98DC-CA32-B5FC329B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F6F0-8B88-9575-9D20-74F163AD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361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3B73-61EF-2942-76FB-7AAE8E85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B5C8-A708-D4A7-67FA-B8D27453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62E6-DCD5-336C-F2FF-905C7177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6D1C-762C-AC2A-6C23-425977F8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501A-DED7-5FE7-B2A6-3DACDF58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05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7F4E-4475-706E-E24D-DBCA633C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9D72-1AAB-23BA-1A65-D3347EACB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F5074-32BC-C710-1F18-6AF874C3D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355B-37B4-AE10-755C-597F95C3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180AE-1E22-4DEF-B261-E7EE18A0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A0BD5-5940-452D-8FBC-810151D7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62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A2DB-0632-AFF6-5B9A-32DC7C2B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FB27-9C24-CE62-071F-32F490F8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E607-17A7-71FD-D2F1-CB9300AA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DBC4F-089B-6AE9-1821-B2B9F881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38398-1BCA-4C80-26EE-CF9D0749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0C8ED-0A34-4C72-1C62-C445568E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C7CE0-E72E-99C0-5C32-E24B7F93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DA845-81CE-9D70-FA70-70DD676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1710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2A83-1A13-76C3-2146-6153F998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2CC92-2F59-E915-3976-683FD0AC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14989-EF07-DD6D-9EEC-4964C7A0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79413-902D-DD86-A0E2-57A2A09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368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2EBD1-259C-5047-CAB1-332A768D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AC2F6-94AC-EDB5-C855-13C6A5B5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BB3A-757A-D1B4-4ECA-E3DFBC5B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997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5666-2745-0325-5822-C2806D86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CFFD-A4E3-6E88-F5C4-D55FE295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7BE0-B7A9-F951-B81D-E03019C7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CE82E-5617-6B63-5193-BD4F9791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EDBF7-3674-1E58-6F6E-462B5B6E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3E8C-99AA-C2CB-0C2A-99D32E05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358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D008-C3FD-DF5B-4F46-AB4F6B7B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AC373-FC06-98BF-7B17-1E9C52457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1AF42-D8B8-739A-20D4-E1132DF8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6E17E-99B8-1C5A-8AAC-F439BC37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A9DF-31D2-A086-6542-8C581F12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D14ED-3F60-7A29-6E83-B53FE6F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142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D2841-7F19-5683-644C-A37B9EE0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1B18E-3CA4-7EA2-5BF6-2579E614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FFAE-EEB8-9F53-2BA5-237A7D295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75C3-FFB7-4D68-B7E9-1B1BD90D39F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9655-79F1-2F1F-D886-65F28DBA6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0826-5A0C-6CB9-A89F-744A010FE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C2CA-EC01-41FF-955E-90201268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9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B96E11-399D-B02A-2BDA-C227F4CD8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7276" y="1615921"/>
            <a:ext cx="5034117" cy="3929471"/>
          </a:xfrm>
          <a:noFill/>
        </p:spPr>
        <p:txBody>
          <a:bodyPr>
            <a:normAutofit/>
          </a:bodyPr>
          <a:lstStyle/>
          <a:p>
            <a:endParaRPr lang="en-I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BCDA7-C068-BB0B-59A5-C789CF9DB63D}"/>
              </a:ext>
            </a:extLst>
          </p:cNvPr>
          <p:cNvSpPr txBox="1"/>
          <p:nvPr/>
        </p:nvSpPr>
        <p:spPr>
          <a:xfrm>
            <a:off x="2094269" y="188821"/>
            <a:ext cx="777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DA- Hospitality Analytics</a:t>
            </a:r>
            <a:endParaRPr lang="en-IN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FDE3C-A50E-73AB-DA76-59EAEC39F4A8}"/>
              </a:ext>
            </a:extLst>
          </p:cNvPr>
          <p:cNvSpPr txBox="1"/>
          <p:nvPr/>
        </p:nvSpPr>
        <p:spPr>
          <a:xfrm>
            <a:off x="8079656" y="1645243"/>
            <a:ext cx="3583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Group 6 – Team Members</a:t>
            </a:r>
          </a:p>
          <a:p>
            <a:pPr marL="342900" indent="-342900">
              <a:buAutoNum type="arabicPeriod"/>
            </a:pPr>
            <a:r>
              <a:rPr lang="en-US" sz="2000" dirty="0"/>
              <a:t>Muttamma</a:t>
            </a:r>
          </a:p>
          <a:p>
            <a:pPr marL="342900" indent="-342900">
              <a:buAutoNum type="arabicPeriod"/>
            </a:pPr>
            <a:r>
              <a:rPr lang="en-US" sz="2000" dirty="0"/>
              <a:t>Gargi Hrishikesh Sawant</a:t>
            </a:r>
          </a:p>
          <a:p>
            <a:pPr marL="342900" indent="-342900">
              <a:buAutoNum type="arabicPeriod"/>
            </a:pPr>
            <a:r>
              <a:rPr lang="en-US" sz="2000" dirty="0"/>
              <a:t>Mrs. Arati Gaurav Gujrathi</a:t>
            </a:r>
          </a:p>
          <a:p>
            <a:pPr marL="342900" indent="-342900">
              <a:buAutoNum type="arabicPeriod"/>
            </a:pPr>
            <a:r>
              <a:rPr lang="en-US" sz="2000" dirty="0"/>
              <a:t>Divya Jagdish Pukale</a:t>
            </a:r>
          </a:p>
          <a:p>
            <a:pPr marL="342900" indent="-342900">
              <a:buAutoNum type="arabicPeriod"/>
            </a:pPr>
            <a:r>
              <a:rPr lang="en-US" sz="2000" dirty="0"/>
              <a:t>Raj Rajoli</a:t>
            </a:r>
          </a:p>
          <a:p>
            <a:pPr marL="342900" indent="-342900">
              <a:buAutoNum type="arabicPeriod"/>
            </a:pPr>
            <a:r>
              <a:rPr lang="en-US" sz="2000" dirty="0"/>
              <a:t>Niraj Pradip Patil</a:t>
            </a:r>
          </a:p>
          <a:p>
            <a:pPr marL="342900" indent="-342900">
              <a:buAutoNum type="arabicPeriod"/>
            </a:pPr>
            <a:r>
              <a:rPr lang="en-US" sz="2000" dirty="0"/>
              <a:t>Mr. Adarsh Krishnadev Tiwari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59EB0-E23D-3C29-B126-FFE6F3E96220}"/>
              </a:ext>
            </a:extLst>
          </p:cNvPr>
          <p:cNvSpPr txBox="1"/>
          <p:nvPr/>
        </p:nvSpPr>
        <p:spPr>
          <a:xfrm>
            <a:off x="4463845" y="1755060"/>
            <a:ext cx="3264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Project Mentor :</a:t>
            </a:r>
          </a:p>
          <a:p>
            <a:r>
              <a:rPr lang="en-US" sz="2000" dirty="0"/>
              <a:t>Mr. Mahendra Singh</a:t>
            </a:r>
            <a:endParaRPr lang="en-IN" sz="2000" dirty="0"/>
          </a:p>
        </p:txBody>
      </p:sp>
      <p:pic>
        <p:nvPicPr>
          <p:cNvPr id="1026" name="Picture 2" descr="ExcelR Partners with FutureSkills Prime ...">
            <a:extLst>
              <a:ext uri="{FF2B5EF4-FFF2-40B4-BE49-F238E27FC236}">
                <a16:creationId xmlns:a16="http://schemas.microsoft.com/office/drawing/2014/main" id="{C6AAF67E-E9CA-0526-46C0-2D6D80C8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871" y="62902"/>
            <a:ext cx="1987651" cy="104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shboard - Dashboard Icon - CleanPNG / KissPNG">
            <a:extLst>
              <a:ext uri="{FF2B5EF4-FFF2-40B4-BE49-F238E27FC236}">
                <a16:creationId xmlns:a16="http://schemas.microsoft.com/office/drawing/2014/main" id="{54331327-FAF4-53B0-4D5B-680D2A94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7" y="188821"/>
            <a:ext cx="1709494" cy="12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344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3283F-584D-061D-2AC7-1EBF8D14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1052051"/>
            <a:ext cx="10677833" cy="5673214"/>
          </a:xfrm>
          <a:prstGeom prst="rect">
            <a:avLst/>
          </a:prstGeom>
        </p:spPr>
      </p:pic>
      <p:pic>
        <p:nvPicPr>
          <p:cNvPr id="10" name="Picture 2" descr="ExcelR Partners with FutureSkills Prime ...">
            <a:extLst>
              <a:ext uri="{FF2B5EF4-FFF2-40B4-BE49-F238E27FC236}">
                <a16:creationId xmlns:a16="http://schemas.microsoft.com/office/drawing/2014/main" id="{938B0772-E749-3E4D-DEBB-8C17DF8A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715" y="132735"/>
            <a:ext cx="1848465" cy="82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QL - Sql Server Logo - CleanPNG / KissPNG">
            <a:extLst>
              <a:ext uri="{FF2B5EF4-FFF2-40B4-BE49-F238E27FC236}">
                <a16:creationId xmlns:a16="http://schemas.microsoft.com/office/drawing/2014/main" id="{7B3931C3-685E-DAFD-8DB2-FA28E170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8" y="132736"/>
            <a:ext cx="1165841" cy="6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797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QL - Sql Server Logo - CleanPNG / KissPNG">
            <a:extLst>
              <a:ext uri="{FF2B5EF4-FFF2-40B4-BE49-F238E27FC236}">
                <a16:creationId xmlns:a16="http://schemas.microsoft.com/office/drawing/2014/main" id="{58666F3F-A8BB-B165-0118-8ECEF326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8" y="132736"/>
            <a:ext cx="1165841" cy="6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xcelR Partners with FutureSkills Prime ...">
            <a:extLst>
              <a:ext uri="{FF2B5EF4-FFF2-40B4-BE49-F238E27FC236}">
                <a16:creationId xmlns:a16="http://schemas.microsoft.com/office/drawing/2014/main" id="{FB38D4A6-4D55-723C-9AED-33CF6948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715" y="132736"/>
            <a:ext cx="1848465" cy="79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DC144-7D54-2F18-440F-398D6044A984}"/>
              </a:ext>
            </a:extLst>
          </p:cNvPr>
          <p:cNvSpPr txBox="1"/>
          <p:nvPr/>
        </p:nvSpPr>
        <p:spPr>
          <a:xfrm>
            <a:off x="1286159" y="81064"/>
            <a:ext cx="8929555" cy="669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: (Structured Query Language)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Description: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Developed and implemented a Hotel Booking Analysis system using SQL to analyze and extract insights from booking data.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Designed SQL queries to retrieve and manipulate data from the database, focusing on key metrics such as occupancy rates, booking trends, and revenue analysis.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Utilized SQL functions and joins to aggregate data and perform calculations necessary for analysis.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Created views and stored procedures to streamline data extraction and reporting processes.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Skills Demonstrated: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Proficiency in SQL querying, data manipulation, and database management.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 in optimizing SQL queries for performance and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Analytical thinking and problem-solving in leveraging SQL data to derive actionable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0309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celR Partners with FutureSkills Prime ...">
            <a:extLst>
              <a:ext uri="{FF2B5EF4-FFF2-40B4-BE49-F238E27FC236}">
                <a16:creationId xmlns:a16="http://schemas.microsoft.com/office/drawing/2014/main" id="{77CC6D3C-C142-9619-B8FC-4B9AB352C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407" y="132736"/>
            <a:ext cx="2064774" cy="79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otel Icon png images | PNGWing">
            <a:extLst>
              <a:ext uri="{FF2B5EF4-FFF2-40B4-BE49-F238E27FC236}">
                <a16:creationId xmlns:a16="http://schemas.microsoft.com/office/drawing/2014/main" id="{D4E3A7E1-0936-A28B-5DCB-BE795816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7" y="196645"/>
            <a:ext cx="927919" cy="92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Thank You Images - Free Download on Freepik">
            <a:extLst>
              <a:ext uri="{FF2B5EF4-FFF2-40B4-BE49-F238E27FC236}">
                <a16:creationId xmlns:a16="http://schemas.microsoft.com/office/drawing/2014/main" id="{58D8546D-E6D1-6B11-EA43-07DF2B14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72" y="1397872"/>
            <a:ext cx="4996938" cy="30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519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xcelR Partners with FutureSkills Prime ...">
            <a:extLst>
              <a:ext uri="{FF2B5EF4-FFF2-40B4-BE49-F238E27FC236}">
                <a16:creationId xmlns:a16="http://schemas.microsoft.com/office/drawing/2014/main" id="{E68A324F-FBE3-354A-AF68-FC113ADC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29" y="77974"/>
            <a:ext cx="1987651" cy="104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s excel&quot; Icon - Download for free – Iconduck">
            <a:extLst>
              <a:ext uri="{FF2B5EF4-FFF2-40B4-BE49-F238E27FC236}">
                <a16:creationId xmlns:a16="http://schemas.microsoft.com/office/drawing/2014/main" id="{141D8162-A355-4113-4260-E2AC45354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2" y="155948"/>
            <a:ext cx="901188" cy="8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115C87-7502-7B03-8D29-64635C7A8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044" y="155948"/>
            <a:ext cx="8868697" cy="65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79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20C6-4CEB-53AD-BD8D-47C44881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54141"/>
            <a:ext cx="10515600" cy="3650943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24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Description :</a:t>
            </a:r>
            <a:endParaRPr lang="en-IN" sz="24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Designed and developed a comprehensive Hotel Booking Analysis Dashboard using Advanced Excel to monitor and analyze key metrics including occupancy rates, revenue trends, and guest demographics.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In Advanced Excel, utilized advanced functions, pivot tables, and dynamic charts to manipulate and visualize data effectively.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6"/>
                </a:solidFill>
                <a:effectLst/>
                <a:ea typeface="Times New Roman" panose="02020603050405020304" pitchFamily="18" charset="0"/>
              </a:rPr>
              <a:t>Skills Demonstrated: </a:t>
            </a:r>
            <a:endParaRPr lang="en-IN" sz="2400" dirty="0">
              <a:solidFill>
                <a:schemeClr val="accent6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Proficiency in Advanced Excel features for data manipulation, analysis, and visualization.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Problem-solving and critical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thinking in leveraging data to drive business decisions.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ms excel&quot; Icon - Download for free – Iconduck">
            <a:extLst>
              <a:ext uri="{FF2B5EF4-FFF2-40B4-BE49-F238E27FC236}">
                <a16:creationId xmlns:a16="http://schemas.microsoft.com/office/drawing/2014/main" id="{1CEAA820-CDB1-D18D-31B9-57BDD355A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1" y="61296"/>
            <a:ext cx="755393" cy="7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xcelR Partners with FutureSkills Prime ...">
            <a:extLst>
              <a:ext uri="{FF2B5EF4-FFF2-40B4-BE49-F238E27FC236}">
                <a16:creationId xmlns:a16="http://schemas.microsoft.com/office/drawing/2014/main" id="{14166556-8C5D-5BA0-F73D-19140355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361" y="61296"/>
            <a:ext cx="1689458" cy="7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9CDBF-EAF1-EFA4-EF73-1348005F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76" y="3726426"/>
            <a:ext cx="4703891" cy="2977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8E3A9-5253-BEFC-482B-B107A67EE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672" y="3726425"/>
            <a:ext cx="5111597" cy="29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375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celR Partners with FutureSkills Prime ...">
            <a:extLst>
              <a:ext uri="{FF2B5EF4-FFF2-40B4-BE49-F238E27FC236}">
                <a16:creationId xmlns:a16="http://schemas.microsoft.com/office/drawing/2014/main" id="{8A4DC25D-2887-D8B7-3DFD-9D9E80F3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361" y="61296"/>
            <a:ext cx="1689458" cy="7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con-tableau - Best Institute for Data Analytics &amp; Data ...">
            <a:extLst>
              <a:ext uri="{FF2B5EF4-FFF2-40B4-BE49-F238E27FC236}">
                <a16:creationId xmlns:a16="http://schemas.microsoft.com/office/drawing/2014/main" id="{83DF68A6-C38F-561F-661E-DC11FA60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2" y="61296"/>
            <a:ext cx="1231470" cy="90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F9460-F117-8E12-BE28-2D7C56A47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249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87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celR Partners with FutureSkills Prime ...">
            <a:extLst>
              <a:ext uri="{FF2B5EF4-FFF2-40B4-BE49-F238E27FC236}">
                <a16:creationId xmlns:a16="http://schemas.microsoft.com/office/drawing/2014/main" id="{8BF0BE57-6B7C-21E0-028F-A0C794D7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032" y="130122"/>
            <a:ext cx="1689458" cy="7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EF8F9-815A-F654-8607-FE36B7BCE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7" y="639868"/>
            <a:ext cx="8927690" cy="5760933"/>
          </a:xfrm>
          <a:prstGeom prst="rect">
            <a:avLst/>
          </a:prstGeom>
        </p:spPr>
      </p:pic>
      <p:pic>
        <p:nvPicPr>
          <p:cNvPr id="7" name="Picture 2" descr="icon-tableau - Best Institute for Data Analytics &amp; Data ...">
            <a:extLst>
              <a:ext uri="{FF2B5EF4-FFF2-40B4-BE49-F238E27FC236}">
                <a16:creationId xmlns:a16="http://schemas.microsoft.com/office/drawing/2014/main" id="{512C4AE2-3CBE-2E1B-CC14-ACDF4A6E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0" y="61297"/>
            <a:ext cx="1192142" cy="8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856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celR Partners with FutureSkills Prime ...">
            <a:extLst>
              <a:ext uri="{FF2B5EF4-FFF2-40B4-BE49-F238E27FC236}">
                <a16:creationId xmlns:a16="http://schemas.microsoft.com/office/drawing/2014/main" id="{8BF0BE57-6B7C-21E0-028F-A0C794D7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032" y="130122"/>
            <a:ext cx="1689458" cy="7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con-tableau - Best Institute for Data Analytics &amp; Data ...">
            <a:extLst>
              <a:ext uri="{FF2B5EF4-FFF2-40B4-BE49-F238E27FC236}">
                <a16:creationId xmlns:a16="http://schemas.microsoft.com/office/drawing/2014/main" id="{512C4AE2-3CBE-2E1B-CC14-ACDF4A6E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0" y="61297"/>
            <a:ext cx="1192142" cy="8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969001-C543-C48D-D6F5-10F5165141A1}"/>
              </a:ext>
            </a:extLst>
          </p:cNvPr>
          <p:cNvSpPr txBox="1"/>
          <p:nvPr/>
        </p:nvSpPr>
        <p:spPr>
          <a:xfrm>
            <a:off x="1465006" y="392614"/>
            <a:ext cx="8681884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Description: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Developed a Hotel Booking Analysis Dashboard using Tableau to visualize and analyse key metrics such as occupancy rates, revenue trends, and guest demographics.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Extracted data from multiple sources and prepared it for analysis using Tableau’s data preparation tools.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Designed interactive dashboards and reports in Tableau to provide insights into booking patterns, occupancy trends, and revenue performance.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Implemented filters, parameters, and actions to allow for dynamic exploration and deeper analysis of the data.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Skills Demonstrated: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Proficiency in data visualization and dashboard development using Tableau.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Experience in data preparation, blending, and connecting data sources within Tableau.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Analytical thinking and problem-solving in using data to drive business decisions.</a:t>
            </a:r>
            <a:endParaRPr lang="en-IN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021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celR Partners with FutureSkills Prime ...">
            <a:extLst>
              <a:ext uri="{FF2B5EF4-FFF2-40B4-BE49-F238E27FC236}">
                <a16:creationId xmlns:a16="http://schemas.microsoft.com/office/drawing/2014/main" id="{8BF0BE57-6B7C-21E0-028F-A0C794D7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535" y="0"/>
            <a:ext cx="1689458" cy="6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0A353-9747-FA44-8E81-4323C0B11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8" y="823909"/>
            <a:ext cx="10137058" cy="5852434"/>
          </a:xfrm>
          <a:prstGeom prst="rect">
            <a:avLst/>
          </a:prstGeom>
        </p:spPr>
      </p:pic>
      <p:pic>
        <p:nvPicPr>
          <p:cNvPr id="5122" name="Picture 2" descr="How To Get Started with Power BI. Introduction: | by Jude ...">
            <a:extLst>
              <a:ext uri="{FF2B5EF4-FFF2-40B4-BE49-F238E27FC236}">
                <a16:creationId xmlns:a16="http://schemas.microsoft.com/office/drawing/2014/main" id="{5A7F6459-527D-B1E4-02E9-C9D0BE772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9" y="61366"/>
            <a:ext cx="1169576" cy="7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628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To Get Started with Power BI. Introduction: | by Jude ...">
            <a:extLst>
              <a:ext uri="{FF2B5EF4-FFF2-40B4-BE49-F238E27FC236}">
                <a16:creationId xmlns:a16="http://schemas.microsoft.com/office/drawing/2014/main" id="{4A66B0DD-CF5B-133F-40C6-89E938F3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9" y="61366"/>
            <a:ext cx="1169576" cy="7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xcelR Partners with FutureSkills Prime ...">
            <a:extLst>
              <a:ext uri="{FF2B5EF4-FFF2-40B4-BE49-F238E27FC236}">
                <a16:creationId xmlns:a16="http://schemas.microsoft.com/office/drawing/2014/main" id="{4030D269-30B2-E16B-5682-E7E8C560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535" y="0"/>
            <a:ext cx="1689458" cy="82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F7A43-6684-9CD1-6A3B-31B109DCC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8" y="904568"/>
            <a:ext cx="10137058" cy="57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87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To Get Started with Power BI. Introduction: | by Jude ...">
            <a:extLst>
              <a:ext uri="{FF2B5EF4-FFF2-40B4-BE49-F238E27FC236}">
                <a16:creationId xmlns:a16="http://schemas.microsoft.com/office/drawing/2014/main" id="{4A66B0DD-CF5B-133F-40C6-89E938F3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9" y="61366"/>
            <a:ext cx="1169576" cy="7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xcelR Partners with FutureSkills Prime ...">
            <a:extLst>
              <a:ext uri="{FF2B5EF4-FFF2-40B4-BE49-F238E27FC236}">
                <a16:creationId xmlns:a16="http://schemas.microsoft.com/office/drawing/2014/main" id="{4030D269-30B2-E16B-5682-E7E8C560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535" y="0"/>
            <a:ext cx="1689458" cy="82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F8AB38-56E1-2965-3761-43CBD3210278}"/>
              </a:ext>
            </a:extLst>
          </p:cNvPr>
          <p:cNvSpPr txBox="1"/>
          <p:nvPr/>
        </p:nvSpPr>
        <p:spPr>
          <a:xfrm>
            <a:off x="1435509" y="442637"/>
            <a:ext cx="9320981" cy="5170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Power BI 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Designed and developed a Hotel Booking Analysis Dashboard using Power BI to track and analyze key metrics such as occupancy rates, revenue trends, and guest demographics.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Extracted and transformed data from multiple sources into Power BI using queries and data modeling techniques to create a unified dataset for analysis.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Developed interactive visualizations including charts, graphs, and KPIs to provide insights into booking patterns, occupancy trends, and revenue performance.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Implemented slicers, filters, and drill-down functionalities to enable detailed exploration of data and facilitate decision-making.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Skills Demonstrated: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Proficiency in data extraction, transformation, and visualization using Power BI.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Experience in data modeling, creating relationships between datasets, and optimizing query performance.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Problem-solving and analytical thinking in leveraging data-driven insights to address business challenges.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4771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512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Arati Gujrathi</dc:creator>
  <cp:lastModifiedBy>Arati Gujrathi</cp:lastModifiedBy>
  <cp:revision>26</cp:revision>
  <dcterms:created xsi:type="dcterms:W3CDTF">2024-07-05T05:08:18Z</dcterms:created>
  <dcterms:modified xsi:type="dcterms:W3CDTF">2024-07-05T07:08:27Z</dcterms:modified>
</cp:coreProperties>
</file>