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1122362"/>
            <a:ext cx="8791575" cy="3696217"/>
          </a:xfrm>
        </p:spPr>
        <p:txBody>
          <a:bodyPr>
            <a:normAutofit fontScale="90000"/>
          </a:bodyPr>
          <a:lstStyle/>
          <a:p>
            <a:r>
              <a:rPr lang="en-US" dirty="0"/>
              <a:t>Name: Adarsh Tiwari</a:t>
            </a:r>
            <a:br>
              <a:rPr lang="en-US" dirty="0"/>
            </a:br>
            <a:r>
              <a:rPr lang="en-US" dirty="0"/>
              <a:t>EMP ID: 2356375</a:t>
            </a:r>
            <a:br>
              <a:rPr lang="en-US" dirty="0"/>
            </a:br>
            <a:br>
              <a:rPr lang="en-US" dirty="0"/>
            </a:br>
            <a:br>
              <a:rPr lang="en-US" dirty="0"/>
            </a:br>
            <a:r>
              <a:rPr lang="en-US" dirty="0"/>
              <a:t>Week: 1</a:t>
            </a:r>
            <a:br>
              <a:rPr lang="en-US" dirty="0"/>
            </a:br>
            <a:r>
              <a:rPr lang="en-US" dirty="0"/>
              <a:t>Assignment: Hands ON</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18831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226032"/>
            <a:ext cx="8791575" cy="986320"/>
          </a:xfrm>
        </p:spPr>
        <p:txBody>
          <a:bodyPr/>
          <a:lstStyle/>
          <a:p>
            <a:r>
              <a:rPr lang="en-US" dirty="0"/>
              <a:t>PKI</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1510301"/>
            <a:ext cx="8791575" cy="3747499"/>
          </a:xfrm>
        </p:spPr>
        <p:txBody>
          <a:bodyPr>
            <a:normAutofit/>
          </a:bodyPr>
          <a:lstStyle/>
          <a:p>
            <a:r>
              <a:rPr lang="en-US" sz="2400" b="1" i="0" dirty="0">
                <a:solidFill>
                  <a:srgbClr val="FFFFFF"/>
                </a:solidFill>
                <a:effectLst/>
                <a:latin typeface="SegoeUIVariable"/>
              </a:rPr>
              <a:t>Public Key Infrastructure (PKI)</a:t>
            </a:r>
            <a:r>
              <a:rPr lang="en-US" sz="2400" b="0" i="0" dirty="0">
                <a:solidFill>
                  <a:srgbClr val="FFFFFF"/>
                </a:solidFill>
                <a:effectLst/>
                <a:latin typeface="SegoeUIVariable"/>
              </a:rPr>
              <a:t> is a framework of policies, technologies, and procedures used to create, manage, distribute, and revoke digital certificates. These certificates are essential for authenticating the identity of users, devices, or services and ensuring secure communication over networks.</a:t>
            </a:r>
            <a:endParaRPr lang="en-IN" sz="2400" dirty="0"/>
          </a:p>
        </p:txBody>
      </p:sp>
    </p:spTree>
    <p:extLst>
      <p:ext uri="{BB962C8B-B14F-4D97-AF65-F5344CB8AC3E}">
        <p14:creationId xmlns:p14="http://schemas.microsoft.com/office/powerpoint/2010/main" val="406692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419619"/>
            <a:ext cx="8791575" cy="1059860"/>
          </a:xfrm>
        </p:spPr>
        <p:txBody>
          <a:bodyPr/>
          <a:lstStyle/>
          <a:p>
            <a:r>
              <a:rPr lang="en-US" sz="4800" dirty="0"/>
              <a:t>Hashing</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1777429"/>
            <a:ext cx="8791575" cy="4582274"/>
          </a:xfrm>
        </p:spPr>
        <p:txBody>
          <a:bodyPr>
            <a:normAutofit/>
          </a:bodyPr>
          <a:lstStyle/>
          <a:p>
            <a:r>
              <a:rPr lang="en-US" sz="2400" b="1" i="0" dirty="0">
                <a:solidFill>
                  <a:srgbClr val="FFFFFF"/>
                </a:solidFill>
                <a:effectLst/>
                <a:latin typeface="SegoeUIVariable"/>
              </a:rPr>
              <a:t>Hashing</a:t>
            </a:r>
            <a:r>
              <a:rPr lang="en-US" sz="2400" b="0" i="0" dirty="0">
                <a:solidFill>
                  <a:srgbClr val="FFFFFF"/>
                </a:solidFill>
                <a:effectLst/>
                <a:latin typeface="SegoeUIVariable"/>
              </a:rPr>
              <a:t> is a cryptographic technique used to convert data into a fixed-size string of characters, which appears random and is typically unique to the original data. This process is one-way, meaning that once data is hashed, it cannot be easily reversed or decoded back to its original form.</a:t>
            </a:r>
            <a:endParaRPr lang="en-IN" sz="2400" dirty="0"/>
          </a:p>
        </p:txBody>
      </p:sp>
    </p:spTree>
    <p:extLst>
      <p:ext uri="{BB962C8B-B14F-4D97-AF65-F5344CB8AC3E}">
        <p14:creationId xmlns:p14="http://schemas.microsoft.com/office/powerpoint/2010/main" val="172857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210621"/>
            <a:ext cx="8791575" cy="1371600"/>
          </a:xfrm>
        </p:spPr>
        <p:txBody>
          <a:bodyPr/>
          <a:lstStyle/>
          <a:p>
            <a:r>
              <a:rPr lang="en-US" dirty="0"/>
              <a:t>Digital Signature</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2619910"/>
            <a:ext cx="8791575" cy="4027470"/>
          </a:xfrm>
        </p:spPr>
        <p:txBody>
          <a:bodyPr>
            <a:normAutofit/>
          </a:bodyPr>
          <a:lstStyle/>
          <a:p>
            <a:r>
              <a:rPr lang="en-US" sz="2400" b="0" i="0" dirty="0">
                <a:solidFill>
                  <a:srgbClr val="FFFFFF"/>
                </a:solidFill>
                <a:effectLst/>
                <a:latin typeface="SegoeUIVariable"/>
              </a:rPr>
              <a:t>Digital certificates serve as electronic credentials that verify the identity of websites, individuals, organizations, devices, or servers. They are essential elements of Public Key Infrastructure (PKI) and are vital for ensuring secure communications across the internet.</a:t>
            </a:r>
            <a:endParaRPr lang="en-IN" sz="2400" dirty="0"/>
          </a:p>
        </p:txBody>
      </p:sp>
    </p:spTree>
    <p:extLst>
      <p:ext uri="{BB962C8B-B14F-4D97-AF65-F5344CB8AC3E}">
        <p14:creationId xmlns:p14="http://schemas.microsoft.com/office/powerpoint/2010/main" val="256878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p:txBody>
          <a:bodyPr>
            <a:normAutofit/>
          </a:bodyPr>
          <a:lstStyle/>
          <a:p>
            <a:r>
              <a:rPr lang="en-US" sz="8800" dirty="0"/>
              <a:t>Thank You </a:t>
            </a:r>
            <a:endParaRPr lang="en-IN" sz="8800"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2190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1122363"/>
            <a:ext cx="8791575" cy="6665448"/>
          </a:xfrm>
        </p:spPr>
        <p:txBody>
          <a:bodyPr>
            <a:normAutofit fontScale="90000"/>
          </a:bodyPr>
          <a:lstStyle/>
          <a:p>
            <a:pPr marL="685800" indent="-685800">
              <a:buFont typeface="Arial" panose="020B0604020202020204" pitchFamily="34" charset="0"/>
              <a:buChar char="•"/>
            </a:pPr>
            <a:r>
              <a:rPr lang="en-US" dirty="0"/>
              <a:t>Content:</a:t>
            </a:r>
            <a:br>
              <a:rPr lang="en-US" dirty="0"/>
            </a:br>
            <a:br>
              <a:rPr lang="en-US" dirty="0"/>
            </a:br>
            <a:r>
              <a:rPr lang="en-US" sz="3200" dirty="0"/>
              <a:t>Application Level Data Protection</a:t>
            </a:r>
            <a:br>
              <a:rPr lang="en-US" sz="3200" dirty="0"/>
            </a:br>
            <a:r>
              <a:rPr lang="en-US" sz="3200" dirty="0"/>
              <a:t>Data Protection and Privacy</a:t>
            </a:r>
            <a:br>
              <a:rPr lang="en-US" sz="3200" dirty="0"/>
            </a:br>
            <a:r>
              <a:rPr lang="en-US" sz="3200" dirty="0"/>
              <a:t>Data Centric Protection</a:t>
            </a:r>
            <a:br>
              <a:rPr lang="en-US" sz="3200" dirty="0"/>
            </a:br>
            <a:r>
              <a:rPr lang="en-US" sz="3600" dirty="0"/>
              <a:t>Cryptography</a:t>
            </a:r>
            <a:br>
              <a:rPr lang="en-US" sz="3600" dirty="0"/>
            </a:br>
            <a:r>
              <a:rPr lang="en-US" sz="3600" dirty="0"/>
              <a:t>Data Encryption</a:t>
            </a:r>
            <a:br>
              <a:rPr lang="en-US" sz="3600" dirty="0"/>
            </a:br>
            <a:r>
              <a:rPr lang="en-US" sz="3600" dirty="0" err="1"/>
              <a:t>Kerckhoffs’s</a:t>
            </a:r>
            <a:r>
              <a:rPr lang="en-US" sz="3600" dirty="0"/>
              <a:t> Principle</a:t>
            </a:r>
            <a:br>
              <a:rPr lang="en-US" sz="3600" dirty="0"/>
            </a:br>
            <a:r>
              <a:rPr lang="en-US" sz="3600" dirty="0"/>
              <a:t>Key Management</a:t>
            </a:r>
            <a:br>
              <a:rPr lang="en-US" sz="3600" dirty="0"/>
            </a:br>
            <a:r>
              <a:rPr lang="en-US" sz="3600" dirty="0"/>
              <a:t>PKI</a:t>
            </a:r>
            <a:br>
              <a:rPr lang="en-US" sz="3600" dirty="0"/>
            </a:br>
            <a:r>
              <a:rPr lang="en-US" sz="3600" dirty="0"/>
              <a:t>Hashing</a:t>
            </a:r>
            <a:br>
              <a:rPr lang="en-US" sz="3600" dirty="0"/>
            </a:br>
            <a:r>
              <a:rPr lang="en-US" sz="3600" dirty="0"/>
              <a:t>Digital Certificates </a:t>
            </a:r>
            <a:br>
              <a:rPr lang="en-US" sz="3600" dirty="0"/>
            </a:br>
            <a:br>
              <a:rPr lang="en-US" sz="3600" dirty="0"/>
            </a:br>
            <a:br>
              <a:rPr lang="en-US" dirty="0"/>
            </a:b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1537879" y="6339155"/>
            <a:ext cx="493158" cy="431514"/>
          </a:xfrm>
        </p:spPr>
        <p:txBody>
          <a:bodyPr/>
          <a:lstStyle/>
          <a:p>
            <a:endParaRPr lang="en-IN" dirty="0"/>
          </a:p>
        </p:txBody>
      </p:sp>
    </p:spTree>
    <p:extLst>
      <p:ext uri="{BB962C8B-B14F-4D97-AF65-F5344CB8AC3E}">
        <p14:creationId xmlns:p14="http://schemas.microsoft.com/office/powerpoint/2010/main" val="16979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284270" y="428946"/>
            <a:ext cx="10007028" cy="1171254"/>
          </a:xfrm>
        </p:spPr>
        <p:txBody>
          <a:bodyPr>
            <a:normAutofit fontScale="90000"/>
          </a:bodyPr>
          <a:lstStyle/>
          <a:p>
            <a:r>
              <a:rPr lang="en-US" sz="4800" dirty="0"/>
              <a:t>Application Level Data Protection</a:t>
            </a:r>
            <a:br>
              <a:rPr lang="en-US" sz="4800" dirty="0"/>
            </a:b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089062" y="1602769"/>
            <a:ext cx="9578938" cy="3655031"/>
          </a:xfrm>
        </p:spPr>
        <p:txBody>
          <a:bodyPr>
            <a:normAutofit lnSpcReduction="10000"/>
          </a:bodyPr>
          <a:lstStyle/>
          <a:p>
            <a:endParaRPr lang="en-US" sz="2800" b="1" i="0" dirty="0">
              <a:solidFill>
                <a:schemeClr val="tx1"/>
              </a:solidFill>
              <a:effectLst/>
              <a:latin typeface="SegoeUIVariable"/>
            </a:endParaRPr>
          </a:p>
          <a:p>
            <a:r>
              <a:rPr lang="en-US" sz="2800" b="1" i="0" dirty="0">
                <a:solidFill>
                  <a:schemeClr val="tx1"/>
                </a:solidFill>
                <a:effectLst/>
                <a:latin typeface="SegoeUIVariable"/>
              </a:rPr>
              <a:t>Application-level data protection</a:t>
            </a:r>
            <a:r>
              <a:rPr lang="en-US" sz="2800" b="0" i="0" dirty="0">
                <a:solidFill>
                  <a:schemeClr val="tx1"/>
                </a:solidFill>
                <a:effectLst/>
                <a:latin typeface="SegoeUIVariable"/>
              </a:rPr>
              <a:t> focuses on securing data within the applications that process it, regardless of where the data is stored, transferred, or used. This approach ensures that data remains protected at all stages: at rest, in transit, and in use.</a:t>
            </a:r>
            <a:endParaRPr lang="en-IN" sz="2800" dirty="0">
              <a:solidFill>
                <a:schemeClr val="tx1"/>
              </a:solidFill>
            </a:endParaRPr>
          </a:p>
        </p:txBody>
      </p:sp>
    </p:spTree>
    <p:extLst>
      <p:ext uri="{BB962C8B-B14F-4D97-AF65-F5344CB8AC3E}">
        <p14:creationId xmlns:p14="http://schemas.microsoft.com/office/powerpoint/2010/main" val="338596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113016"/>
            <a:ext cx="8791575" cy="1099335"/>
          </a:xfrm>
        </p:spPr>
        <p:txBody>
          <a:bodyPr/>
          <a:lstStyle/>
          <a:p>
            <a:r>
              <a:rPr lang="en-US" sz="4800" dirty="0"/>
              <a:t>Data Protection and Privacy</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1417834"/>
            <a:ext cx="8791575" cy="3839966"/>
          </a:xfrm>
        </p:spPr>
        <p:txBody>
          <a:bodyPr>
            <a:normAutofit fontScale="77500" lnSpcReduction="20000"/>
          </a:bodyPr>
          <a:lstStyle/>
          <a:p>
            <a:r>
              <a:rPr lang="en-US" sz="3600" dirty="0">
                <a:solidFill>
                  <a:schemeClr val="tx1"/>
                </a:solidFill>
              </a:rPr>
              <a:t>Data Protection :</a:t>
            </a:r>
          </a:p>
          <a:p>
            <a:r>
              <a:rPr lang="en-US" sz="3600" dirty="0">
                <a:solidFill>
                  <a:schemeClr val="tx1"/>
                </a:solidFill>
              </a:rPr>
              <a:t>	This Involves the Protection of Data and Its Associates from any Harm.</a:t>
            </a:r>
          </a:p>
          <a:p>
            <a:endParaRPr lang="en-US" sz="3600" dirty="0">
              <a:solidFill>
                <a:schemeClr val="tx1"/>
              </a:solidFill>
            </a:endParaRPr>
          </a:p>
          <a:p>
            <a:r>
              <a:rPr lang="en-US" sz="3600" dirty="0">
                <a:solidFill>
                  <a:schemeClr val="tx1"/>
                </a:solidFill>
              </a:rPr>
              <a:t>Data Privacy :</a:t>
            </a:r>
          </a:p>
          <a:p>
            <a:r>
              <a:rPr lang="en-US" sz="3600" dirty="0">
                <a:solidFill>
                  <a:schemeClr val="tx1"/>
                </a:solidFill>
              </a:rPr>
              <a:t>	This Governs the Accessibility and Visibility of Data.</a:t>
            </a:r>
            <a:endParaRPr lang="en-IN" sz="3600" dirty="0">
              <a:solidFill>
                <a:schemeClr val="tx1"/>
              </a:solidFill>
            </a:endParaRPr>
          </a:p>
        </p:txBody>
      </p:sp>
    </p:spTree>
    <p:extLst>
      <p:ext uri="{BB962C8B-B14F-4D97-AF65-F5344CB8AC3E}">
        <p14:creationId xmlns:p14="http://schemas.microsoft.com/office/powerpoint/2010/main" val="295136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2102456" y="115495"/>
            <a:ext cx="8791575" cy="994113"/>
          </a:xfrm>
        </p:spPr>
        <p:txBody>
          <a:bodyPr/>
          <a:lstStyle/>
          <a:p>
            <a:r>
              <a:rPr lang="en-US" sz="4800" dirty="0"/>
              <a:t>Data Centric Protection</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1767155"/>
            <a:ext cx="8791575" cy="3490645"/>
          </a:xfrm>
        </p:spPr>
        <p:txBody>
          <a:bodyPr>
            <a:normAutofit/>
          </a:bodyPr>
          <a:lstStyle/>
          <a:p>
            <a:r>
              <a:rPr lang="en-US" sz="2800" dirty="0">
                <a:solidFill>
                  <a:schemeClr val="tx1"/>
                </a:solidFill>
              </a:rPr>
              <a:t>This Involves the Protection of the Actual Data Rather Then Securing the Means and Sources Around It. </a:t>
            </a:r>
          </a:p>
          <a:p>
            <a:r>
              <a:rPr lang="en-US" sz="2800" dirty="0">
                <a:solidFill>
                  <a:schemeClr val="tx1"/>
                </a:solidFill>
              </a:rPr>
              <a:t>Example: Rather Then Spending Large Time on A Application,  a DBA can Govern The flow of data at every instance and maintain its Security. </a:t>
            </a:r>
            <a:endParaRPr lang="en-IN" sz="2800" dirty="0">
              <a:solidFill>
                <a:schemeClr val="tx1"/>
              </a:solidFill>
            </a:endParaRPr>
          </a:p>
        </p:txBody>
      </p:sp>
    </p:spTree>
    <p:extLst>
      <p:ext uri="{BB962C8B-B14F-4D97-AF65-F5344CB8AC3E}">
        <p14:creationId xmlns:p14="http://schemas.microsoft.com/office/powerpoint/2010/main" val="291257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123289"/>
            <a:ext cx="8791575" cy="1397286"/>
          </a:xfrm>
        </p:spPr>
        <p:txBody>
          <a:bodyPr/>
          <a:lstStyle/>
          <a:p>
            <a:r>
              <a:rPr lang="en-US" sz="4800" dirty="0"/>
              <a:t>Cryptography</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1972638"/>
            <a:ext cx="9908034" cy="4623370"/>
          </a:xfrm>
        </p:spPr>
        <p:txBody>
          <a:bodyPr>
            <a:noAutofit/>
          </a:bodyPr>
          <a:lstStyle/>
          <a:p>
            <a:r>
              <a:rPr lang="en-US" sz="2400" b="0" i="0" dirty="0">
                <a:solidFill>
                  <a:srgbClr val="FFFFFF"/>
                </a:solidFill>
                <a:effectLst/>
                <a:latin typeface="SegoeUIVariable"/>
              </a:rPr>
              <a:t>Cryptography is the discipline concerned with the development and application of methods for securing communication and data against unauthorized access. It entails the conversion of readable information (plaintext) into an unintelligible format (ciphertext) through the use of algorithms and cryptographic keys. This process ensures that only individuals possessing the appropriate decryption key can revert the ciphertext back to its original, readable form.</a:t>
            </a:r>
            <a:endParaRPr lang="en-IN" sz="2400" dirty="0"/>
          </a:p>
        </p:txBody>
      </p:sp>
    </p:spTree>
    <p:extLst>
      <p:ext uri="{BB962C8B-B14F-4D97-AF65-F5344CB8AC3E}">
        <p14:creationId xmlns:p14="http://schemas.microsoft.com/office/powerpoint/2010/main" val="256348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71919"/>
            <a:ext cx="8791575" cy="1037690"/>
          </a:xfrm>
        </p:spPr>
        <p:txBody>
          <a:bodyPr/>
          <a:lstStyle/>
          <a:p>
            <a:r>
              <a:rPr lang="en-US" sz="4800" dirty="0"/>
              <a:t>Data Encryption</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1315092"/>
            <a:ext cx="8791575" cy="5239820"/>
          </a:xfrm>
        </p:spPr>
        <p:txBody>
          <a:bodyPr>
            <a:normAutofit/>
          </a:bodyPr>
          <a:lstStyle/>
          <a:p>
            <a:r>
              <a:rPr lang="en-US" sz="2400" b="0" i="0" dirty="0">
                <a:solidFill>
                  <a:srgbClr val="FFFFFF"/>
                </a:solidFill>
                <a:effectLst/>
                <a:latin typeface="SegoeUIVariable"/>
              </a:rPr>
              <a:t>Data encryption is a method used to secure information by converting it from a readable format (plaintext) into an unreadable format (ciphertext). This transformation ensures that only those with the appropriate decryption key can revert the ciphertext back to its original, readable state, thereby protecting the data from unauthorized access.</a:t>
            </a:r>
            <a:endParaRPr lang="en-IN" sz="2400" dirty="0"/>
          </a:p>
        </p:txBody>
      </p:sp>
    </p:spTree>
    <p:extLst>
      <p:ext uri="{BB962C8B-B14F-4D97-AF65-F5344CB8AC3E}">
        <p14:creationId xmlns:p14="http://schemas.microsoft.com/office/powerpoint/2010/main" val="112385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215757"/>
            <a:ext cx="8791575" cy="1089061"/>
          </a:xfrm>
        </p:spPr>
        <p:txBody>
          <a:bodyPr/>
          <a:lstStyle/>
          <a:p>
            <a:r>
              <a:rPr lang="en-US" sz="4800" dirty="0" err="1"/>
              <a:t>Kerckhoffs’s</a:t>
            </a:r>
            <a:r>
              <a:rPr lang="en-US" sz="4800" dirty="0"/>
              <a:t> Principle</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1664413"/>
            <a:ext cx="8791575" cy="3593387"/>
          </a:xfrm>
        </p:spPr>
        <p:txBody>
          <a:bodyPr>
            <a:normAutofit/>
          </a:bodyPr>
          <a:lstStyle/>
          <a:p>
            <a:r>
              <a:rPr lang="en-US" sz="2800" b="0" i="0" dirty="0" err="1">
                <a:solidFill>
                  <a:srgbClr val="FFFFFF"/>
                </a:solidFill>
                <a:effectLst/>
                <a:latin typeface="SegoeUIVariable"/>
              </a:rPr>
              <a:t>Kerckhoffs’s</a:t>
            </a:r>
            <a:r>
              <a:rPr lang="en-US" sz="2800" b="0" i="0" dirty="0">
                <a:solidFill>
                  <a:srgbClr val="FFFFFF"/>
                </a:solidFill>
                <a:effectLst/>
                <a:latin typeface="SegoeUIVariable"/>
              </a:rPr>
              <a:t> Principle, established by Auguste </a:t>
            </a:r>
            <a:r>
              <a:rPr lang="en-US" sz="2800" b="0" i="0" dirty="0" err="1">
                <a:solidFill>
                  <a:srgbClr val="FFFFFF"/>
                </a:solidFill>
                <a:effectLst/>
                <a:latin typeface="SegoeUIVariable"/>
              </a:rPr>
              <a:t>Kerckhoffs</a:t>
            </a:r>
            <a:r>
              <a:rPr lang="en-US" sz="2800" b="0" i="0" dirty="0">
                <a:solidFill>
                  <a:srgbClr val="FFFFFF"/>
                </a:solidFill>
                <a:effectLst/>
                <a:latin typeface="SegoeUIVariable"/>
              </a:rPr>
              <a:t> in the 19th century, is a core idea in cryptography. It asserts that a cryptographic system should maintain its security even if all details about the system, except for the key, are publicly known.</a:t>
            </a:r>
            <a:endParaRPr lang="en-IN" sz="2800" dirty="0"/>
          </a:p>
        </p:txBody>
      </p:sp>
    </p:spTree>
    <p:extLst>
      <p:ext uri="{BB962C8B-B14F-4D97-AF65-F5344CB8AC3E}">
        <p14:creationId xmlns:p14="http://schemas.microsoft.com/office/powerpoint/2010/main" val="344031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84AC-7F8B-E322-674A-1450DE625C94}"/>
              </a:ext>
            </a:extLst>
          </p:cNvPr>
          <p:cNvSpPr>
            <a:spLocks noGrp="1"/>
          </p:cNvSpPr>
          <p:nvPr>
            <p:ph type="ctrTitle"/>
          </p:nvPr>
        </p:nvSpPr>
        <p:spPr>
          <a:xfrm>
            <a:off x="1876424" y="215757"/>
            <a:ext cx="8791575" cy="1202077"/>
          </a:xfrm>
        </p:spPr>
        <p:txBody>
          <a:bodyPr/>
          <a:lstStyle/>
          <a:p>
            <a:r>
              <a:rPr lang="en-US" sz="4800"/>
              <a:t>Key Management</a:t>
            </a:r>
            <a:endParaRPr lang="en-IN" dirty="0"/>
          </a:p>
        </p:txBody>
      </p:sp>
      <p:sp>
        <p:nvSpPr>
          <p:cNvPr id="3" name="Subtitle 2">
            <a:extLst>
              <a:ext uri="{FF2B5EF4-FFF2-40B4-BE49-F238E27FC236}">
                <a16:creationId xmlns:a16="http://schemas.microsoft.com/office/drawing/2014/main" id="{D7B2E1C5-F463-DF9A-FA99-231C774BF9CF}"/>
              </a:ext>
            </a:extLst>
          </p:cNvPr>
          <p:cNvSpPr>
            <a:spLocks noGrp="1"/>
          </p:cNvSpPr>
          <p:nvPr>
            <p:ph type="subTitle" idx="1"/>
          </p:nvPr>
        </p:nvSpPr>
        <p:spPr>
          <a:xfrm>
            <a:off x="1876424" y="1613043"/>
            <a:ext cx="8791575" cy="5029200"/>
          </a:xfrm>
        </p:spPr>
        <p:txBody>
          <a:bodyPr>
            <a:normAutofit/>
          </a:bodyPr>
          <a:lstStyle/>
          <a:p>
            <a:r>
              <a:rPr lang="en-US" b="1" i="0" dirty="0">
                <a:solidFill>
                  <a:schemeClr val="tx1"/>
                </a:solidFill>
                <a:effectLst/>
                <a:latin typeface="SegoeUIVariable"/>
              </a:rPr>
              <a:t>Key management</a:t>
            </a:r>
            <a:r>
              <a:rPr lang="en-US" b="0" i="0" dirty="0">
                <a:solidFill>
                  <a:schemeClr val="tx1"/>
                </a:solidFill>
                <a:effectLst/>
                <a:latin typeface="SegoeUIVariable"/>
              </a:rPr>
              <a:t> refers to the comprehensive processes and practices involved in handling cryptographic keys throughout their lifecycle. This Involves:</a:t>
            </a:r>
          </a:p>
          <a:p>
            <a:pPr marL="342900" indent="-342900">
              <a:buFont typeface="Arial" panose="020B0604020202020204" pitchFamily="34" charset="0"/>
              <a:buChar char="•"/>
            </a:pPr>
            <a:r>
              <a:rPr lang="en-US" dirty="0">
                <a:solidFill>
                  <a:schemeClr val="tx1"/>
                </a:solidFill>
                <a:latin typeface="SegoeUIVariable"/>
              </a:rPr>
              <a:t>Key Generation</a:t>
            </a:r>
          </a:p>
          <a:p>
            <a:pPr marL="342900" indent="-342900">
              <a:buFont typeface="Arial" panose="020B0604020202020204" pitchFamily="34" charset="0"/>
              <a:buChar char="•"/>
            </a:pPr>
            <a:r>
              <a:rPr lang="en-IN" dirty="0">
                <a:solidFill>
                  <a:schemeClr val="tx1"/>
                </a:solidFill>
              </a:rPr>
              <a:t>Key Storage</a:t>
            </a:r>
          </a:p>
          <a:p>
            <a:pPr marL="342900" indent="-342900">
              <a:buFont typeface="Arial" panose="020B0604020202020204" pitchFamily="34" charset="0"/>
              <a:buChar char="•"/>
            </a:pPr>
            <a:r>
              <a:rPr lang="en-IN" dirty="0">
                <a:solidFill>
                  <a:schemeClr val="tx1"/>
                </a:solidFill>
              </a:rPr>
              <a:t>Key </a:t>
            </a:r>
            <a:r>
              <a:rPr lang="en-IN" dirty="0" err="1">
                <a:solidFill>
                  <a:schemeClr val="tx1"/>
                </a:solidFill>
              </a:rPr>
              <a:t>DistRibution</a:t>
            </a:r>
            <a:endParaRPr lang="en-IN" dirty="0">
              <a:solidFill>
                <a:schemeClr val="tx1"/>
              </a:solidFill>
            </a:endParaRPr>
          </a:p>
          <a:p>
            <a:pPr marL="342900" indent="-342900">
              <a:buFont typeface="Arial" panose="020B0604020202020204" pitchFamily="34" charset="0"/>
              <a:buChar char="•"/>
            </a:pPr>
            <a:r>
              <a:rPr lang="en-IN" dirty="0">
                <a:solidFill>
                  <a:schemeClr val="tx1"/>
                </a:solidFill>
              </a:rPr>
              <a:t>Key Usage</a:t>
            </a:r>
          </a:p>
          <a:p>
            <a:pPr marL="342900" indent="-342900">
              <a:buFont typeface="Arial" panose="020B0604020202020204" pitchFamily="34" charset="0"/>
              <a:buChar char="•"/>
            </a:pPr>
            <a:r>
              <a:rPr lang="en-IN" dirty="0">
                <a:solidFill>
                  <a:schemeClr val="tx1"/>
                </a:solidFill>
              </a:rPr>
              <a:t>Key Rotation</a:t>
            </a:r>
          </a:p>
          <a:p>
            <a:pPr marL="342900" indent="-342900">
              <a:buFont typeface="Arial" panose="020B0604020202020204" pitchFamily="34" charset="0"/>
              <a:buChar char="•"/>
            </a:pPr>
            <a:r>
              <a:rPr lang="en-IN" dirty="0">
                <a:solidFill>
                  <a:schemeClr val="tx1"/>
                </a:solidFill>
              </a:rPr>
              <a:t>Key Destruction</a:t>
            </a:r>
          </a:p>
          <a:p>
            <a:pPr marL="342900" indent="-342900">
              <a:buFont typeface="Arial" panose="020B0604020202020204" pitchFamily="34" charset="0"/>
              <a:buChar char="•"/>
            </a:pPr>
            <a:r>
              <a:rPr lang="en-IN" dirty="0">
                <a:solidFill>
                  <a:schemeClr val="tx1"/>
                </a:solidFill>
              </a:rPr>
              <a:t>Key Archive</a:t>
            </a:r>
          </a:p>
          <a:p>
            <a:endParaRPr lang="en-IN" dirty="0">
              <a:solidFill>
                <a:schemeClr val="tx1"/>
              </a:solidFill>
            </a:endParaRPr>
          </a:p>
        </p:txBody>
      </p:sp>
    </p:spTree>
    <p:extLst>
      <p:ext uri="{BB962C8B-B14F-4D97-AF65-F5344CB8AC3E}">
        <p14:creationId xmlns:p14="http://schemas.microsoft.com/office/powerpoint/2010/main" val="1980984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60</TotalTime>
  <Words>563</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SegoeUIVariable</vt:lpstr>
      <vt:lpstr>Tw Cen MT</vt:lpstr>
      <vt:lpstr>Circuit</vt:lpstr>
      <vt:lpstr>Name: Adarsh Tiwari EMP ID: 2356375   Week: 1 Assignment: Hands ON</vt:lpstr>
      <vt:lpstr>Content:  Application Level Data Protection Data Protection and Privacy Data Centric Protection Cryptography Data Encryption Kerckhoffs’s Principle Key Management PKI Hashing Digital Certificates    </vt:lpstr>
      <vt:lpstr>Application Level Data Protection </vt:lpstr>
      <vt:lpstr>Data Protection and Privacy</vt:lpstr>
      <vt:lpstr>Data Centric Protection</vt:lpstr>
      <vt:lpstr>Cryptography</vt:lpstr>
      <vt:lpstr>Data Encryption</vt:lpstr>
      <vt:lpstr>Kerckhoffs’s Principle</vt:lpstr>
      <vt:lpstr>Key Management</vt:lpstr>
      <vt:lpstr>PKI</vt:lpstr>
      <vt:lpstr>Hashing</vt:lpstr>
      <vt:lpstr>Digital Signature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Adarsh Tiwari</dc:creator>
  <cp:lastModifiedBy>Adarsh Tiwari</cp:lastModifiedBy>
  <cp:revision>1</cp:revision>
  <dcterms:created xsi:type="dcterms:W3CDTF">2024-08-07T15:16:33Z</dcterms:created>
  <dcterms:modified xsi:type="dcterms:W3CDTF">2024-08-07T16:17:18Z</dcterms:modified>
</cp:coreProperties>
</file>