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Merriweather Black" panose="00000A00000000000000" pitchFamily="2" charset="0"/>
      <p:bold r:id="rId18"/>
      <p:boldItalic r:id="rId19"/>
    </p:embeddedFont>
    <p:embeddedFont>
      <p:font typeface="Oswald" panose="00000500000000000000" pitchFamily="2" charset="0"/>
      <p:regular r:id="rId20"/>
      <p:bold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v8RkxPe5UD2kPz33lkwS5rPn1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 name="Google Shape;29;p7"/>
          <p:cNvGrpSpPr/>
          <p:nvPr/>
        </p:nvGrpSpPr>
        <p:grpSpPr>
          <a:xfrm>
            <a:off x="-2269807" y="-751383"/>
            <a:ext cx="14461808" cy="7609383"/>
            <a:chOff x="-2269807" y="-751383"/>
            <a:chExt cx="14461808" cy="7609383"/>
          </a:xfrm>
        </p:grpSpPr>
        <p:grpSp>
          <p:nvGrpSpPr>
            <p:cNvPr id="30" name="Google Shape;30;p7"/>
            <p:cNvGrpSpPr/>
            <p:nvPr/>
          </p:nvGrpSpPr>
          <p:grpSpPr>
            <a:xfrm>
              <a:off x="-16299" y="0"/>
              <a:ext cx="12208300" cy="6858000"/>
              <a:chOff x="-16299" y="0"/>
              <a:chExt cx="12208300" cy="6858000"/>
            </a:xfrm>
          </p:grpSpPr>
          <p:sp>
            <p:nvSpPr>
              <p:cNvPr id="31" name="Google Shape;31;p7"/>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7"/>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7"/>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7"/>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7"/>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7"/>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7" name="Google Shape;37;p7"/>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7"/>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7"/>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0" name="Google Shape;40;p7"/>
            <p:cNvGrpSpPr/>
            <p:nvPr/>
          </p:nvGrpSpPr>
          <p:grpSpPr>
            <a:xfrm>
              <a:off x="-1075376" y="4357967"/>
              <a:ext cx="2150753" cy="2150753"/>
              <a:chOff x="-2269807" y="2347782"/>
              <a:chExt cx="4541574" cy="4541574"/>
            </a:xfrm>
          </p:grpSpPr>
          <p:sp>
            <p:nvSpPr>
              <p:cNvPr id="41" name="Google Shape;41;p7"/>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7"/>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43" name="Google Shape;43;p7"/>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2"/>
        </a:solidFill>
        <a:effectLst/>
      </p:bgPr>
    </p:bg>
    <p:spTree>
      <p:nvGrpSpPr>
        <p:cNvPr id="1" name="Shape 165"/>
        <p:cNvGrpSpPr/>
        <p:nvPr/>
      </p:nvGrpSpPr>
      <p:grpSpPr>
        <a:xfrm>
          <a:off x="0" y="0"/>
          <a:ext cx="0" cy="0"/>
          <a:chOff x="0" y="0"/>
          <a:chExt cx="0" cy="0"/>
        </a:xfrm>
      </p:grpSpPr>
      <p:sp>
        <p:nvSpPr>
          <p:cNvPr id="166" name="Google Shape;166;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7" name="Google Shape;167;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8" name="Google Shape;168;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9" name="Google Shape;169;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0" name="Google Shape;170;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1" name="Google Shape;171;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2" name="Google Shape;172;p16"/>
          <p:cNvGrpSpPr/>
          <p:nvPr/>
        </p:nvGrpSpPr>
        <p:grpSpPr>
          <a:xfrm rot="-5400000">
            <a:off x="390304" y="-431739"/>
            <a:ext cx="757355" cy="863476"/>
            <a:chOff x="10431417" y="6819549"/>
            <a:chExt cx="3512798" cy="4005019"/>
          </a:xfrm>
        </p:grpSpPr>
        <p:sp>
          <p:nvSpPr>
            <p:cNvPr id="173" name="Google Shape;173;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4" name="Google Shape;174;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75" name="Google Shape;175;p16"/>
          <p:cNvGrpSpPr/>
          <p:nvPr/>
        </p:nvGrpSpPr>
        <p:grpSpPr>
          <a:xfrm>
            <a:off x="-1" y="1357409"/>
            <a:ext cx="12192001" cy="4846320"/>
            <a:chOff x="-1" y="1357409"/>
            <a:chExt cx="12192001" cy="4917518"/>
          </a:xfrm>
        </p:grpSpPr>
        <p:sp>
          <p:nvSpPr>
            <p:cNvPr id="176" name="Google Shape;176;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7" name="Google Shape;177;p1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78" name="Google Shape;178;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9" name="Google Shape;179;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180" name="Google Shape;180;p16"/>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6"/>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Category">
  <p:cSld name="5 Category">
    <p:bg>
      <p:bgPr>
        <a:solidFill>
          <a:schemeClr val="accent2"/>
        </a:solidFill>
        <a:effectLst/>
      </p:bgPr>
    </p:bg>
    <p:spTree>
      <p:nvGrpSpPr>
        <p:cNvPr id="1" name="Shape 182"/>
        <p:cNvGrpSpPr/>
        <p:nvPr/>
      </p:nvGrpSpPr>
      <p:grpSpPr>
        <a:xfrm>
          <a:off x="0" y="0"/>
          <a:ext cx="0" cy="0"/>
          <a:chOff x="0" y="0"/>
          <a:chExt cx="0" cy="0"/>
        </a:xfrm>
      </p:grpSpPr>
      <p:sp>
        <p:nvSpPr>
          <p:cNvPr id="183" name="Google Shape;183;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4" name="Google Shape;184;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5" name="Google Shape;185;p1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6" name="Google Shape;186;p1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7" name="Google Shape;187;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8" name="Google Shape;188;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9" name="Google Shape;189;p17"/>
          <p:cNvGrpSpPr/>
          <p:nvPr/>
        </p:nvGrpSpPr>
        <p:grpSpPr>
          <a:xfrm rot="-5400000">
            <a:off x="390304" y="-431739"/>
            <a:ext cx="757355" cy="863476"/>
            <a:chOff x="10431417" y="6819549"/>
            <a:chExt cx="3512798" cy="4005019"/>
          </a:xfrm>
        </p:grpSpPr>
        <p:sp>
          <p:nvSpPr>
            <p:cNvPr id="190" name="Google Shape;190;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1" name="Google Shape;191;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92" name="Google Shape;192;p17"/>
          <p:cNvGrpSpPr/>
          <p:nvPr/>
        </p:nvGrpSpPr>
        <p:grpSpPr>
          <a:xfrm>
            <a:off x="-1" y="1357409"/>
            <a:ext cx="12192001" cy="4846320"/>
            <a:chOff x="-1" y="1357409"/>
            <a:chExt cx="12192001" cy="4917518"/>
          </a:xfrm>
        </p:grpSpPr>
        <p:sp>
          <p:nvSpPr>
            <p:cNvPr id="193" name="Google Shape;193;p1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4" name="Google Shape;194;p1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95" name="Google Shape;195;p17"/>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96" name="Google Shape;196;p17"/>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97" name="Google Shape;197;p17"/>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98" name="Google Shape;198;p17"/>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199" name="Google Shape;199;p17"/>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0" name="Google Shape;200;p17"/>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17"/>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17"/>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17"/>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17"/>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5" name="Google Shape;205;p17"/>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06" name="Google Shape;206;p17"/>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07" name="Google Shape;207;p17"/>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08" name="Google Shape;208;p17"/>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09" name="Google Shape;209;p17"/>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210" name="Google Shape;210;p1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1" name="Google Shape;211;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 3 Section">
  <p:cSld name="Photo + 3 Section">
    <p:bg>
      <p:bgPr>
        <a:solidFill>
          <a:schemeClr val="accent2"/>
        </a:solidFill>
        <a:effectLst/>
      </p:bgPr>
    </p:bg>
    <p:spTree>
      <p:nvGrpSpPr>
        <p:cNvPr id="1" name="Shape 212"/>
        <p:cNvGrpSpPr/>
        <p:nvPr/>
      </p:nvGrpSpPr>
      <p:grpSpPr>
        <a:xfrm>
          <a:off x="0" y="0"/>
          <a:ext cx="0" cy="0"/>
          <a:chOff x="0" y="0"/>
          <a:chExt cx="0" cy="0"/>
        </a:xfrm>
      </p:grpSpPr>
      <p:sp>
        <p:nvSpPr>
          <p:cNvPr id="213" name="Google Shape;213;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4" name="Google Shape;214;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5" name="Google Shape;215;p1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6" name="Google Shape;216;p1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7" name="Google Shape;217;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8" name="Google Shape;218;p1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9" name="Google Shape;219;p18"/>
          <p:cNvGrpSpPr/>
          <p:nvPr/>
        </p:nvGrpSpPr>
        <p:grpSpPr>
          <a:xfrm rot="-5400000">
            <a:off x="390304" y="-431739"/>
            <a:ext cx="757355" cy="863476"/>
            <a:chOff x="10431417" y="6819549"/>
            <a:chExt cx="3512798" cy="4005019"/>
          </a:xfrm>
        </p:grpSpPr>
        <p:sp>
          <p:nvSpPr>
            <p:cNvPr id="220" name="Google Shape;220;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1" name="Google Shape;221;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2" name="Google Shape;222;p18"/>
          <p:cNvGrpSpPr/>
          <p:nvPr/>
        </p:nvGrpSpPr>
        <p:grpSpPr>
          <a:xfrm>
            <a:off x="-1" y="1357409"/>
            <a:ext cx="12192001" cy="4846320"/>
            <a:chOff x="-1" y="1357409"/>
            <a:chExt cx="12192001" cy="4917518"/>
          </a:xfrm>
        </p:grpSpPr>
        <p:sp>
          <p:nvSpPr>
            <p:cNvPr id="223" name="Google Shape;223;p1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4" name="Google Shape;224;p1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25" name="Google Shape;225;p18"/>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1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7" name="Google Shape;227;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228" name="Google Shape;228;p18"/>
          <p:cNvSpPr>
            <a:spLocks noGrp="1"/>
          </p:cNvSpPr>
          <p:nvPr>
            <p:ph type="pic" idx="2"/>
          </p:nvPr>
        </p:nvSpPr>
        <p:spPr>
          <a:xfrm>
            <a:off x="-2" y="1352575"/>
            <a:ext cx="12192002" cy="2289897"/>
          </a:xfrm>
          <a:prstGeom prst="rect">
            <a:avLst/>
          </a:prstGeom>
          <a:noFill/>
          <a:ln>
            <a:noFill/>
          </a:ln>
        </p:spPr>
      </p:sp>
      <p:sp>
        <p:nvSpPr>
          <p:cNvPr id="229" name="Google Shape;229;p18"/>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18"/>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Text">
  <p:cSld name="Photo + Text">
    <p:bg>
      <p:bgPr>
        <a:solidFill>
          <a:schemeClr val="accent2"/>
        </a:solidFill>
        <a:effectLst/>
      </p:bgPr>
    </p:bg>
    <p:spTree>
      <p:nvGrpSpPr>
        <p:cNvPr id="1" name="Shape 231"/>
        <p:cNvGrpSpPr/>
        <p:nvPr/>
      </p:nvGrpSpPr>
      <p:grpSpPr>
        <a:xfrm>
          <a:off x="0" y="0"/>
          <a:ext cx="0" cy="0"/>
          <a:chOff x="0" y="0"/>
          <a:chExt cx="0" cy="0"/>
        </a:xfrm>
      </p:grpSpPr>
      <p:sp>
        <p:nvSpPr>
          <p:cNvPr id="232" name="Google Shape;232;p1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3" name="Google Shape;233;p1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4" name="Google Shape;234;p1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5" name="Google Shape;235;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6" name="Google Shape;236;p1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7" name="Google Shape;237;p1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8" name="Google Shape;238;p19"/>
          <p:cNvGrpSpPr/>
          <p:nvPr/>
        </p:nvGrpSpPr>
        <p:grpSpPr>
          <a:xfrm rot="-5400000">
            <a:off x="390304" y="-431739"/>
            <a:ext cx="757355" cy="863476"/>
            <a:chOff x="10431417" y="6819549"/>
            <a:chExt cx="3512798" cy="4005019"/>
          </a:xfrm>
        </p:grpSpPr>
        <p:sp>
          <p:nvSpPr>
            <p:cNvPr id="239" name="Google Shape;239;p1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0" name="Google Shape;240;p1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41" name="Google Shape;241;p19"/>
          <p:cNvGrpSpPr/>
          <p:nvPr/>
        </p:nvGrpSpPr>
        <p:grpSpPr>
          <a:xfrm>
            <a:off x="-1" y="1357409"/>
            <a:ext cx="12192001" cy="4846320"/>
            <a:chOff x="-1" y="1357409"/>
            <a:chExt cx="12192001" cy="4917518"/>
          </a:xfrm>
        </p:grpSpPr>
        <p:sp>
          <p:nvSpPr>
            <p:cNvPr id="242" name="Google Shape;242;p1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3" name="Google Shape;243;p1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44" name="Google Shape;244;p19"/>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6" name="Google Shape;246;p1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247" name="Google Shape;247;p19"/>
          <p:cNvSpPr>
            <a:spLocks noGrp="1"/>
          </p:cNvSpPr>
          <p:nvPr>
            <p:ph type="pic" idx="2"/>
          </p:nvPr>
        </p:nvSpPr>
        <p:spPr>
          <a:xfrm>
            <a:off x="-2" y="1352575"/>
            <a:ext cx="12192002" cy="228989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2"/>
        </a:solidFill>
        <a:effectLst/>
      </p:bgPr>
    </p:bg>
    <p:spTree>
      <p:nvGrpSpPr>
        <p:cNvPr id="1" name="Shape 248"/>
        <p:cNvGrpSpPr/>
        <p:nvPr/>
      </p:nvGrpSpPr>
      <p:grpSpPr>
        <a:xfrm>
          <a:off x="0" y="0"/>
          <a:ext cx="0" cy="0"/>
          <a:chOff x="0" y="0"/>
          <a:chExt cx="0" cy="0"/>
        </a:xfrm>
      </p:grpSpPr>
      <p:sp>
        <p:nvSpPr>
          <p:cNvPr id="249" name="Google Shape;249;p2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0" name="Google Shape;250;p2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1" name="Google Shape;251;p2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2" name="Google Shape;252;p2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3" name="Google Shape;253;p2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4" name="Google Shape;254;p2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5" name="Google Shape;255;p20"/>
          <p:cNvGrpSpPr/>
          <p:nvPr/>
        </p:nvGrpSpPr>
        <p:grpSpPr>
          <a:xfrm rot="-5400000">
            <a:off x="390304" y="-431739"/>
            <a:ext cx="757355" cy="863476"/>
            <a:chOff x="10431417" y="6819549"/>
            <a:chExt cx="3512798" cy="4005019"/>
          </a:xfrm>
        </p:grpSpPr>
        <p:sp>
          <p:nvSpPr>
            <p:cNvPr id="256" name="Google Shape;256;p2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7" name="Google Shape;257;p2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58" name="Google Shape;258;p20"/>
          <p:cNvGrpSpPr/>
          <p:nvPr/>
        </p:nvGrpSpPr>
        <p:grpSpPr>
          <a:xfrm>
            <a:off x="-1" y="1357409"/>
            <a:ext cx="12192001" cy="4846320"/>
            <a:chOff x="-1" y="1357409"/>
            <a:chExt cx="12192001" cy="4917518"/>
          </a:xfrm>
        </p:grpSpPr>
        <p:sp>
          <p:nvSpPr>
            <p:cNvPr id="259" name="Google Shape;259;p2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0" name="Google Shape;260;p20"/>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61" name="Google Shape;261;p2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2" name="Google Shape;262;p2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263" name="Google Shape;263;p20"/>
          <p:cNvSpPr>
            <a:spLocks noGrp="1"/>
          </p:cNvSpPr>
          <p:nvPr>
            <p:ph type="pic" idx="2"/>
          </p:nvPr>
        </p:nvSpPr>
        <p:spPr>
          <a:xfrm>
            <a:off x="4110087" y="1444649"/>
            <a:ext cx="7548513" cy="4579079"/>
          </a:xfrm>
          <a:prstGeom prst="rect">
            <a:avLst/>
          </a:prstGeom>
          <a:noFill/>
          <a:ln>
            <a:noFill/>
          </a:ln>
        </p:spPr>
      </p:sp>
      <p:sp>
        <p:nvSpPr>
          <p:cNvPr id="264" name="Google Shape;264;p20"/>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accent2"/>
        </a:solidFill>
        <a:effectLst/>
      </p:bgPr>
    </p:bg>
    <p:spTree>
      <p:nvGrpSpPr>
        <p:cNvPr id="1" name="Shape 265"/>
        <p:cNvGrpSpPr/>
        <p:nvPr/>
      </p:nvGrpSpPr>
      <p:grpSpPr>
        <a:xfrm>
          <a:off x="0" y="0"/>
          <a:ext cx="0" cy="0"/>
          <a:chOff x="0" y="0"/>
          <a:chExt cx="0" cy="0"/>
        </a:xfrm>
      </p:grpSpPr>
      <p:sp>
        <p:nvSpPr>
          <p:cNvPr id="266" name="Google Shape;266;p21"/>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7" name="Google Shape;267;p21"/>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8" name="Google Shape;268;p2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9" name="Google Shape;269;p2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0" name="Google Shape;270;p21"/>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1" name="Google Shape;271;p21"/>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2" name="Google Shape;272;p21"/>
          <p:cNvGrpSpPr/>
          <p:nvPr/>
        </p:nvGrpSpPr>
        <p:grpSpPr>
          <a:xfrm rot="-5400000">
            <a:off x="390304" y="-431739"/>
            <a:ext cx="757355" cy="863476"/>
            <a:chOff x="10431417" y="6819549"/>
            <a:chExt cx="3512798" cy="4005019"/>
          </a:xfrm>
        </p:grpSpPr>
        <p:sp>
          <p:nvSpPr>
            <p:cNvPr id="273" name="Google Shape;273;p2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4" name="Google Shape;274;p2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75" name="Google Shape;275;p21"/>
          <p:cNvGrpSpPr/>
          <p:nvPr/>
        </p:nvGrpSpPr>
        <p:grpSpPr>
          <a:xfrm>
            <a:off x="-1" y="1357409"/>
            <a:ext cx="12192001" cy="4846320"/>
            <a:chOff x="-1" y="1357409"/>
            <a:chExt cx="12192001" cy="4917518"/>
          </a:xfrm>
        </p:grpSpPr>
        <p:sp>
          <p:nvSpPr>
            <p:cNvPr id="276" name="Google Shape;276;p21"/>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7" name="Google Shape;277;p21"/>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78" name="Google Shape;278;p2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9" name="Google Shape;279;p2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280" name="Google Shape;280;p21"/>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1" name="Google Shape;281;p21"/>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2"/>
        <p:cNvGrpSpPr/>
        <p:nvPr/>
      </p:nvGrpSpPr>
      <p:grpSpPr>
        <a:xfrm>
          <a:off x="0" y="0"/>
          <a:ext cx="0" cy="0"/>
          <a:chOff x="0" y="0"/>
          <a:chExt cx="0" cy="0"/>
        </a:xfrm>
      </p:grpSpPr>
      <p:sp>
        <p:nvSpPr>
          <p:cNvPr id="283" name="Google Shape;283;p22"/>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4" name="Google Shape;284;p22"/>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5" name="Google Shape;285;p2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6" name="Google Shape;286;p2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7" name="Google Shape;287;p22"/>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88" name="Google Shape;288;p22"/>
          <p:cNvGrpSpPr/>
          <p:nvPr/>
        </p:nvGrpSpPr>
        <p:grpSpPr>
          <a:xfrm rot="-5400000">
            <a:off x="390304" y="-431739"/>
            <a:ext cx="757355" cy="863476"/>
            <a:chOff x="10431417" y="6819549"/>
            <a:chExt cx="3512798" cy="4005019"/>
          </a:xfrm>
        </p:grpSpPr>
        <p:sp>
          <p:nvSpPr>
            <p:cNvPr id="289" name="Google Shape;289;p2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0" name="Google Shape;290;p2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91" name="Google Shape;291;p2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2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293"/>
        <p:cNvGrpSpPr/>
        <p:nvPr/>
      </p:nvGrpSpPr>
      <p:grpSpPr>
        <a:xfrm>
          <a:off x="0" y="0"/>
          <a:ext cx="0" cy="0"/>
          <a:chOff x="0" y="0"/>
          <a:chExt cx="0" cy="0"/>
        </a:xfrm>
      </p:grpSpPr>
      <p:sp>
        <p:nvSpPr>
          <p:cNvPr id="294" name="Google Shape;294;p2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5" name="Google Shape;295;p23"/>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2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7" name="Google Shape;297;p2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8" name="Google Shape;298;p23"/>
          <p:cNvGrpSpPr/>
          <p:nvPr/>
        </p:nvGrpSpPr>
        <p:grpSpPr>
          <a:xfrm>
            <a:off x="1" y="0"/>
            <a:ext cx="6881966" cy="6858875"/>
            <a:chOff x="-5321" y="1096"/>
            <a:chExt cx="5924073" cy="5904197"/>
          </a:xfrm>
        </p:grpSpPr>
        <p:sp>
          <p:nvSpPr>
            <p:cNvPr id="299" name="Google Shape;299;p23"/>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0" name="Google Shape;300;p23"/>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1" name="Google Shape;301;p23"/>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02" name="Google Shape;302;p23"/>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303"/>
        <p:cNvGrpSpPr/>
        <p:nvPr/>
      </p:nvGrpSpPr>
      <p:grpSpPr>
        <a:xfrm>
          <a:off x="0" y="0"/>
          <a:ext cx="0" cy="0"/>
          <a:chOff x="0" y="0"/>
          <a:chExt cx="0" cy="0"/>
        </a:xfrm>
      </p:grpSpPr>
      <p:sp>
        <p:nvSpPr>
          <p:cNvPr id="304" name="Google Shape;304;p2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5" name="Google Shape;305;p24"/>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24"/>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7" name="Google Shape;307;p24"/>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8" name="Google Shape;308;p24"/>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24"/>
          <p:cNvSpPr/>
          <p:nvPr/>
        </p:nvSpPr>
        <p:spPr>
          <a:xfrm rot="-8100000">
            <a:off x="-729899" y="-1215856"/>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p24"/>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1" name="Google Shape;311;p24"/>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1" name="Shape 45"/>
        <p:cNvGrpSpPr/>
        <p:nvPr/>
      </p:nvGrpSpPr>
      <p:grpSpPr>
        <a:xfrm>
          <a:off x="0" y="0"/>
          <a:ext cx="0" cy="0"/>
          <a:chOff x="0" y="0"/>
          <a:chExt cx="0" cy="0"/>
        </a:xfrm>
      </p:grpSpPr>
      <p:sp>
        <p:nvSpPr>
          <p:cNvPr id="46" name="Google Shape;46;p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grpSp>
        <p:nvGrpSpPr>
          <p:cNvPr id="51" name="Google Shape;51;p8"/>
          <p:cNvGrpSpPr/>
          <p:nvPr/>
        </p:nvGrpSpPr>
        <p:grpSpPr>
          <a:xfrm rot="-5400000">
            <a:off x="390304" y="-431739"/>
            <a:ext cx="757355" cy="863476"/>
            <a:chOff x="10431417" y="6819549"/>
            <a:chExt cx="3512798" cy="4005019"/>
          </a:xfrm>
        </p:grpSpPr>
        <p:sp>
          <p:nvSpPr>
            <p:cNvPr id="52" name="Google Shape;52;p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54" name="Google Shape;54;p8"/>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2"/>
        </a:solidFill>
        <a:effectLst/>
      </p:bgPr>
    </p:bg>
    <p:spTree>
      <p:nvGrpSpPr>
        <p:cNvPr id="1" name="Shape 55"/>
        <p:cNvGrpSpPr/>
        <p:nvPr/>
      </p:nvGrpSpPr>
      <p:grpSpPr>
        <a:xfrm>
          <a:off x="0" y="0"/>
          <a:ext cx="0" cy="0"/>
          <a:chOff x="0" y="0"/>
          <a:chExt cx="0" cy="0"/>
        </a:xfrm>
      </p:grpSpPr>
      <p:sp>
        <p:nvSpPr>
          <p:cNvPr id="56" name="Google Shape;56;p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 name="Google Shape;61;p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2" name="Google Shape;62;p9"/>
          <p:cNvGrpSpPr/>
          <p:nvPr/>
        </p:nvGrpSpPr>
        <p:grpSpPr>
          <a:xfrm rot="-5400000">
            <a:off x="390304" y="-431739"/>
            <a:ext cx="757355" cy="863476"/>
            <a:chOff x="10431417" y="6819549"/>
            <a:chExt cx="3512798" cy="4005019"/>
          </a:xfrm>
        </p:grpSpPr>
        <p:sp>
          <p:nvSpPr>
            <p:cNvPr id="63" name="Google Shape;63;p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 name="Google Shape;64;p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65" name="Google Shape;65;p9"/>
          <p:cNvGrpSpPr/>
          <p:nvPr/>
        </p:nvGrpSpPr>
        <p:grpSpPr>
          <a:xfrm>
            <a:off x="-1" y="1357409"/>
            <a:ext cx="12192001" cy="4846320"/>
            <a:chOff x="-1" y="1357409"/>
            <a:chExt cx="12192001" cy="4917518"/>
          </a:xfrm>
        </p:grpSpPr>
        <p:sp>
          <p:nvSpPr>
            <p:cNvPr id="66" name="Google Shape;66;p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8" name="Google Shape;68;p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70" name="Google Shape;70;p9"/>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1"/>
        <p:cNvGrpSpPr/>
        <p:nvPr/>
      </p:nvGrpSpPr>
      <p:grpSpPr>
        <a:xfrm>
          <a:off x="0" y="0"/>
          <a:ext cx="0" cy="0"/>
          <a:chOff x="0" y="0"/>
          <a:chExt cx="0" cy="0"/>
        </a:xfrm>
      </p:grpSpPr>
      <p:sp>
        <p:nvSpPr>
          <p:cNvPr id="72" name="Google Shape;72;p10"/>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 name="Google Shape;73;p10"/>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 name="Google Shape;74;p10"/>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 name="Google Shape;75;p10"/>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 name="Google Shape;76;p1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 name="Google Shape;77;p10"/>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 name="Google Shape;78;p10"/>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 name="Google Shape;79;p10"/>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 name="Google Shape;80;p10"/>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81" name="Google Shape;81;p10"/>
          <p:cNvGrpSpPr/>
          <p:nvPr/>
        </p:nvGrpSpPr>
        <p:grpSpPr>
          <a:xfrm rot="-5400000">
            <a:off x="115697" y="-1233313"/>
            <a:ext cx="2166577" cy="2458370"/>
            <a:chOff x="10225382" y="6572118"/>
            <a:chExt cx="3924857" cy="4453454"/>
          </a:xfrm>
        </p:grpSpPr>
        <p:sp>
          <p:nvSpPr>
            <p:cNvPr id="82" name="Google Shape;82;p10"/>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3" name="Google Shape;83;p10"/>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84" name="Google Shape;84;p10"/>
          <p:cNvGrpSpPr/>
          <p:nvPr/>
        </p:nvGrpSpPr>
        <p:grpSpPr>
          <a:xfrm rot="-5400000">
            <a:off x="1826158" y="-663912"/>
            <a:ext cx="1157389" cy="1319566"/>
            <a:chOff x="10431417" y="6819549"/>
            <a:chExt cx="3512798" cy="4005019"/>
          </a:xfrm>
        </p:grpSpPr>
        <p:sp>
          <p:nvSpPr>
            <p:cNvPr id="85" name="Google Shape;85;p1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87" name="Google Shape;87;p10"/>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90"/>
        <p:cNvGrpSpPr/>
        <p:nvPr/>
      </p:nvGrpSpPr>
      <p:grpSpPr>
        <a:xfrm>
          <a:off x="0" y="0"/>
          <a:ext cx="0" cy="0"/>
          <a:chOff x="0" y="0"/>
          <a:chExt cx="0" cy="0"/>
        </a:xfrm>
      </p:grpSpPr>
      <p:sp>
        <p:nvSpPr>
          <p:cNvPr id="91" name="Google Shape;91;p11"/>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11"/>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1"/>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1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95" name="Google Shape;95;p11"/>
          <p:cNvGrpSpPr/>
          <p:nvPr/>
        </p:nvGrpSpPr>
        <p:grpSpPr>
          <a:xfrm>
            <a:off x="9141047" y="1176875"/>
            <a:ext cx="5836234" cy="5812372"/>
            <a:chOff x="8440685" y="4125"/>
            <a:chExt cx="7184703" cy="7155327"/>
          </a:xfrm>
        </p:grpSpPr>
        <p:sp>
          <p:nvSpPr>
            <p:cNvPr id="96" name="Google Shape;96;p11"/>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11"/>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98" name="Google Shape;98;p11"/>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1"/>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0" name="Google Shape;100;p11"/>
          <p:cNvGrpSpPr/>
          <p:nvPr/>
        </p:nvGrpSpPr>
        <p:grpSpPr>
          <a:xfrm rot="-5400000" flipH="1">
            <a:off x="9696647" y="6040936"/>
            <a:ext cx="1488421" cy="1643561"/>
            <a:chOff x="10225384" y="6572118"/>
            <a:chExt cx="3924856" cy="4333945"/>
          </a:xfrm>
        </p:grpSpPr>
        <p:sp>
          <p:nvSpPr>
            <p:cNvPr id="101" name="Google Shape;101;p11"/>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11"/>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03" name="Google Shape;103;p11"/>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1"/>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06"/>
        <p:cNvGrpSpPr/>
        <p:nvPr/>
      </p:nvGrpSpPr>
      <p:grpSpPr>
        <a:xfrm>
          <a:off x="0" y="0"/>
          <a:ext cx="0" cy="0"/>
          <a:chOff x="0" y="0"/>
          <a:chExt cx="0" cy="0"/>
        </a:xfrm>
      </p:grpSpPr>
      <p:sp>
        <p:nvSpPr>
          <p:cNvPr id="107" name="Google Shape;107;p12"/>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12"/>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12"/>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1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2"/>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12"/>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a:buNone/>
            </a:pPr>
            <a:r>
              <a:rPr lang="en-IN" sz="18400" b="0" i="0" u="none" strike="noStrike" cap="none">
                <a:solidFill>
                  <a:srgbClr val="2FAEFF"/>
                </a:solidFill>
                <a:latin typeface="Trebuchet MS"/>
                <a:ea typeface="Trebuchet MS"/>
                <a:cs typeface="Trebuchet MS"/>
                <a:sym typeface="Trebuchet MS"/>
              </a:rPr>
              <a:t>“</a:t>
            </a:r>
            <a:endParaRPr/>
          </a:p>
        </p:txBody>
      </p:sp>
      <p:sp>
        <p:nvSpPr>
          <p:cNvPr id="113" name="Google Shape;113;p12"/>
          <p:cNvSpPr txBox="1">
            <a:spLocks noGrp="1"/>
          </p:cNvSpPr>
          <p:nvPr>
            <p:ph type="title"/>
          </p:nvPr>
        </p:nvSpPr>
        <p:spPr>
          <a:xfrm>
            <a:off x="533399" y="3200400"/>
            <a:ext cx="7551057" cy="285931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3200"/>
              <a:buFont typeface="Trebuchet MS"/>
              <a:buNone/>
              <a:defRPr sz="32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2"/>
        </a:solidFill>
        <a:effectLst/>
      </p:bgPr>
    </p:bg>
    <p:spTree>
      <p:nvGrpSpPr>
        <p:cNvPr id="1" name="Shape 115"/>
        <p:cNvGrpSpPr/>
        <p:nvPr/>
      </p:nvGrpSpPr>
      <p:grpSpPr>
        <a:xfrm>
          <a:off x="0" y="0"/>
          <a:ext cx="0" cy="0"/>
          <a:chOff x="0" y="0"/>
          <a:chExt cx="0" cy="0"/>
        </a:xfrm>
      </p:grpSpPr>
      <p:sp>
        <p:nvSpPr>
          <p:cNvPr id="116" name="Google Shape;116;p13"/>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7" name="Google Shape;117;p13"/>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13"/>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 name="Google Shape;119;p1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1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1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22" name="Google Shape;122;p13"/>
          <p:cNvGrpSpPr/>
          <p:nvPr/>
        </p:nvGrpSpPr>
        <p:grpSpPr>
          <a:xfrm rot="-5400000">
            <a:off x="390304" y="-431739"/>
            <a:ext cx="757355" cy="863476"/>
            <a:chOff x="10431417" y="6819549"/>
            <a:chExt cx="3512798" cy="4005019"/>
          </a:xfrm>
        </p:grpSpPr>
        <p:sp>
          <p:nvSpPr>
            <p:cNvPr id="123" name="Google Shape;123;p1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1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25" name="Google Shape;125;p13"/>
          <p:cNvGrpSpPr/>
          <p:nvPr/>
        </p:nvGrpSpPr>
        <p:grpSpPr>
          <a:xfrm>
            <a:off x="-1" y="1357409"/>
            <a:ext cx="12192001" cy="4846320"/>
            <a:chOff x="-1" y="1357409"/>
            <a:chExt cx="12192001" cy="4917518"/>
          </a:xfrm>
        </p:grpSpPr>
        <p:sp>
          <p:nvSpPr>
            <p:cNvPr id="126" name="Google Shape;126;p13"/>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13"/>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28" name="Google Shape;128;p13"/>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Only">
  <p:cSld name="1_Title Only">
    <p:bg>
      <p:bgPr>
        <a:solidFill>
          <a:schemeClr val="accent2"/>
        </a:solidFill>
        <a:effectLst/>
      </p:bgPr>
    </p:bg>
    <p:spTree>
      <p:nvGrpSpPr>
        <p:cNvPr id="1" name="Shape 130"/>
        <p:cNvGrpSpPr/>
        <p:nvPr/>
      </p:nvGrpSpPr>
      <p:grpSpPr>
        <a:xfrm>
          <a:off x="0" y="0"/>
          <a:ext cx="0" cy="0"/>
          <a:chOff x="0" y="0"/>
          <a:chExt cx="0" cy="0"/>
        </a:xfrm>
      </p:grpSpPr>
      <p:sp>
        <p:nvSpPr>
          <p:cNvPr id="131" name="Google Shape;131;p1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1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Google Shape;133;p1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1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5" name="Google Shape;135;p1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6" name="Google Shape;136;p1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7" name="Google Shape;137;p14"/>
          <p:cNvGrpSpPr/>
          <p:nvPr/>
        </p:nvGrpSpPr>
        <p:grpSpPr>
          <a:xfrm rot="-5400000">
            <a:off x="390304" y="-431739"/>
            <a:ext cx="757355" cy="863476"/>
            <a:chOff x="10431417" y="6819549"/>
            <a:chExt cx="3512798" cy="4005019"/>
          </a:xfrm>
        </p:grpSpPr>
        <p:sp>
          <p:nvSpPr>
            <p:cNvPr id="138" name="Google Shape;138;p1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9" name="Google Shape;139;p1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40" name="Google Shape;140;p14"/>
          <p:cNvGrpSpPr/>
          <p:nvPr/>
        </p:nvGrpSpPr>
        <p:grpSpPr>
          <a:xfrm>
            <a:off x="-1" y="1357409"/>
            <a:ext cx="12192001" cy="4846320"/>
            <a:chOff x="-1" y="1357409"/>
            <a:chExt cx="12192001" cy="4917518"/>
          </a:xfrm>
        </p:grpSpPr>
        <p:sp>
          <p:nvSpPr>
            <p:cNvPr id="141" name="Google Shape;141;p1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14"/>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43" name="Google Shape;143;p1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1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145" name="Google Shape;145;p14"/>
          <p:cNvSpPr txBox="1">
            <a:spLocks noGrp="1"/>
          </p:cNvSpPr>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2"/>
        </a:solidFill>
        <a:effectLst/>
      </p:bgPr>
    </p:bg>
    <p:spTree>
      <p:nvGrpSpPr>
        <p:cNvPr id="1" name="Shape 146"/>
        <p:cNvGrpSpPr/>
        <p:nvPr/>
      </p:nvGrpSpPr>
      <p:grpSpPr>
        <a:xfrm>
          <a:off x="0" y="0"/>
          <a:ext cx="0" cy="0"/>
          <a:chOff x="0" y="0"/>
          <a:chExt cx="0" cy="0"/>
        </a:xfrm>
      </p:grpSpPr>
      <p:sp>
        <p:nvSpPr>
          <p:cNvPr id="147" name="Google Shape;147;p1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8" name="Google Shape;148;p1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9" name="Google Shape;149;p1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0" name="Google Shape;150;p1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1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2" name="Google Shape;152;p1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3" name="Google Shape;153;p15"/>
          <p:cNvGrpSpPr/>
          <p:nvPr/>
        </p:nvGrpSpPr>
        <p:grpSpPr>
          <a:xfrm rot="-5400000">
            <a:off x="390304" y="-431739"/>
            <a:ext cx="757355" cy="863476"/>
            <a:chOff x="10431417" y="6819549"/>
            <a:chExt cx="3512798" cy="4005019"/>
          </a:xfrm>
        </p:grpSpPr>
        <p:sp>
          <p:nvSpPr>
            <p:cNvPr id="154" name="Google Shape;154;p1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1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56" name="Google Shape;156;p15"/>
          <p:cNvGrpSpPr/>
          <p:nvPr/>
        </p:nvGrpSpPr>
        <p:grpSpPr>
          <a:xfrm>
            <a:off x="-1" y="1357409"/>
            <a:ext cx="12192001" cy="4846320"/>
            <a:chOff x="-1" y="1357409"/>
            <a:chExt cx="12192001" cy="4917518"/>
          </a:xfrm>
        </p:grpSpPr>
        <p:sp>
          <p:nvSpPr>
            <p:cNvPr id="157" name="Google Shape;157;p1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8" name="Google Shape;158;p1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59" name="Google Shape;159;p1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0" name="Google Shape;160;p1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IN"/>
              <a:t>‹#›</a:t>
            </a:fld>
            <a:endParaRPr/>
          </a:p>
        </p:txBody>
      </p:sp>
      <p:sp>
        <p:nvSpPr>
          <p:cNvPr id="161" name="Google Shape;161;p15"/>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5"/>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3" name="Google Shape;163;p15"/>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5"/>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3" name="Google Shape;13;p6"/>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6"/>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6"/>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6"/>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6"/>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a:buNone/>
            </a:pPr>
            <a:r>
              <a:rPr lang="en-IN" sz="3200" b="1" i="0" u="none" strike="noStrike" cap="none">
                <a:solidFill>
                  <a:schemeClr val="lt1"/>
                </a:solidFill>
                <a:latin typeface="Trebuchet MS"/>
                <a:ea typeface="Trebuchet MS"/>
                <a:cs typeface="Trebuchet MS"/>
                <a:sym typeface="Trebuchet MS"/>
              </a:rPr>
              <a:t>Click to edit Master title style</a:t>
            </a:r>
            <a:endParaRPr/>
          </a:p>
        </p:txBody>
      </p:sp>
      <p:grpSp>
        <p:nvGrpSpPr>
          <p:cNvPr id="19" name="Google Shape;19;p6"/>
          <p:cNvGrpSpPr/>
          <p:nvPr/>
        </p:nvGrpSpPr>
        <p:grpSpPr>
          <a:xfrm rot="-5400000">
            <a:off x="390304" y="-431739"/>
            <a:ext cx="757355" cy="863476"/>
            <a:chOff x="10431417" y="6819549"/>
            <a:chExt cx="3512798" cy="4005019"/>
          </a:xfrm>
        </p:grpSpPr>
        <p:sp>
          <p:nvSpPr>
            <p:cNvPr id="20" name="Google Shape;20;p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 name="Google Shape;22;p6"/>
          <p:cNvGrpSpPr/>
          <p:nvPr/>
        </p:nvGrpSpPr>
        <p:grpSpPr>
          <a:xfrm>
            <a:off x="-1" y="1357409"/>
            <a:ext cx="12192001" cy="4846320"/>
            <a:chOff x="-1" y="1357409"/>
            <a:chExt cx="12192001" cy="4917518"/>
          </a:xfrm>
        </p:grpSpPr>
        <p:sp>
          <p:nvSpPr>
            <p:cNvPr id="23" name="Google Shape;23;p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6"/>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000" b="0" i="0" u="none" strike="noStrike" cap="none">
                <a:solidFill>
                  <a:schemeClr val="lt1"/>
                </a:solidFill>
                <a:latin typeface="Oswald"/>
                <a:ea typeface="Oswald"/>
                <a:cs typeface="Oswald"/>
                <a:sym typeface="Oswald"/>
              </a:rPr>
              <a:t>‹#›</a:t>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5"/>
        <p:cNvGrpSpPr/>
        <p:nvPr/>
      </p:nvGrpSpPr>
      <p:grpSpPr>
        <a:xfrm>
          <a:off x="0" y="0"/>
          <a:ext cx="0" cy="0"/>
          <a:chOff x="0" y="0"/>
          <a:chExt cx="0" cy="0"/>
        </a:xfrm>
      </p:grpSpPr>
      <p:sp>
        <p:nvSpPr>
          <p:cNvPr id="316" name="Google Shape;316;p1"/>
          <p:cNvSpPr txBox="1">
            <a:spLocks noGrp="1"/>
          </p:cNvSpPr>
          <p:nvPr>
            <p:ph type="ctrTitle"/>
          </p:nvPr>
        </p:nvSpPr>
        <p:spPr>
          <a:xfrm>
            <a:off x="2761487" y="2395728"/>
            <a:ext cx="8403223" cy="124358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6600"/>
              <a:buFont typeface="Trebuchet MS"/>
              <a:buNone/>
            </a:pPr>
            <a:r>
              <a:rPr lang="en-IN"/>
              <a:t>FAKE NEWS DETECTION</a:t>
            </a:r>
            <a:endParaRPr/>
          </a:p>
        </p:txBody>
      </p:sp>
      <p:sp>
        <p:nvSpPr>
          <p:cNvPr id="317" name="Google Shape;317;p1"/>
          <p:cNvSpPr txBox="1">
            <a:spLocks noGrp="1"/>
          </p:cNvSpPr>
          <p:nvPr>
            <p:ph type="subTitle" idx="1"/>
          </p:nvPr>
        </p:nvSpPr>
        <p:spPr>
          <a:xfrm>
            <a:off x="2761500" y="3721598"/>
            <a:ext cx="7077300" cy="14076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SzPct val="100000"/>
              <a:buNone/>
            </a:pPr>
            <a:r>
              <a:rPr lang="en-IN" b="1"/>
              <a:t>ICTAK- DSA BATCH 2 –GROUP 4</a:t>
            </a:r>
            <a:endParaRPr/>
          </a:p>
          <a:p>
            <a:pPr marL="0" lvl="0" indent="0" algn="l" rtl="0">
              <a:lnSpc>
                <a:spcPct val="90000"/>
              </a:lnSpc>
              <a:spcBef>
                <a:spcPts val="1000"/>
              </a:spcBef>
              <a:spcAft>
                <a:spcPts val="0"/>
              </a:spcAft>
              <a:buSzPct val="100000"/>
              <a:buNone/>
            </a:pPr>
            <a:r>
              <a:rPr lang="en-IN"/>
              <a:t>Members: </a:t>
            </a:r>
            <a:endParaRPr/>
          </a:p>
          <a:p>
            <a:pPr marL="0" lvl="0" indent="457200" algn="l" rtl="0">
              <a:lnSpc>
                <a:spcPct val="90000"/>
              </a:lnSpc>
              <a:spcBef>
                <a:spcPts val="1000"/>
              </a:spcBef>
              <a:spcAft>
                <a:spcPts val="0"/>
              </a:spcAft>
              <a:buSzPct val="100000"/>
              <a:buNone/>
            </a:pPr>
            <a:r>
              <a:rPr lang="en-IN"/>
              <a:t>HANEENA V P</a:t>
            </a:r>
            <a:endParaRPr/>
          </a:p>
          <a:p>
            <a:pPr marL="0" lvl="0" indent="457200" algn="l" rtl="0">
              <a:lnSpc>
                <a:spcPct val="90000"/>
              </a:lnSpc>
              <a:spcBef>
                <a:spcPts val="1000"/>
              </a:spcBef>
              <a:spcAft>
                <a:spcPts val="0"/>
              </a:spcAft>
              <a:buSzPct val="100000"/>
              <a:buNone/>
            </a:pPr>
            <a:r>
              <a:rPr lang="en-IN"/>
              <a:t>MUSTHAFA N</a:t>
            </a:r>
            <a:endParaRPr/>
          </a:p>
          <a:p>
            <a:pPr marL="0" lvl="0" indent="457200" algn="l" rtl="0">
              <a:lnSpc>
                <a:spcPct val="90000"/>
              </a:lnSpc>
              <a:spcBef>
                <a:spcPts val="1000"/>
              </a:spcBef>
              <a:spcAft>
                <a:spcPts val="0"/>
              </a:spcAft>
              <a:buSzPct val="100000"/>
              <a:buNone/>
            </a:pPr>
            <a:r>
              <a:rPr lang="en-IN"/>
              <a:t>ADARSH B</a:t>
            </a:r>
            <a:endParaRPr/>
          </a:p>
          <a:p>
            <a:pPr marL="0" lvl="0" indent="457200" algn="l" rtl="0">
              <a:lnSpc>
                <a:spcPct val="90000"/>
              </a:lnSpc>
              <a:spcBef>
                <a:spcPts val="1000"/>
              </a:spcBef>
              <a:spcAft>
                <a:spcPts val="0"/>
              </a:spcAft>
              <a:buSzPct val="100000"/>
              <a:buNone/>
            </a:pPr>
            <a:r>
              <a:rPr lang="en-IN"/>
              <a:t>SHAIMA JINSY P A</a:t>
            </a:r>
            <a:endParaRPr/>
          </a:p>
        </p:txBody>
      </p:sp>
      <p:sp>
        <p:nvSpPr>
          <p:cNvPr id="318" name="Google Shape;318;p1"/>
          <p:cNvSpPr txBox="1"/>
          <p:nvPr/>
        </p:nvSpPr>
        <p:spPr>
          <a:xfrm>
            <a:off x="6531425" y="202500"/>
            <a:ext cx="5532600" cy="661800"/>
          </a:xfrm>
          <a:prstGeom prst="rect">
            <a:avLst/>
          </a:prstGeom>
          <a:noFill/>
          <a:ln>
            <a:noFill/>
          </a:ln>
          <a:effectLst>
            <a:reflection stA="13000" endPos="54000" dist="38100" dir="5400000" fadeDir="5400012" sy="-100000" algn="bl" rotWithShape="0"/>
          </a:effectLst>
        </p:spPr>
        <p:txBody>
          <a:bodyPr spcFirstLastPara="1" wrap="square" lIns="91425" tIns="91425" rIns="91425" bIns="91425" anchor="t" anchorCtr="0">
            <a:spAutoFit/>
          </a:bodyPr>
          <a:lstStyle/>
          <a:p>
            <a:pPr marL="0" lvl="0" indent="0" algn="l" rtl="0">
              <a:spcBef>
                <a:spcPts val="0"/>
              </a:spcBef>
              <a:spcAft>
                <a:spcPts val="0"/>
              </a:spcAft>
              <a:buNone/>
            </a:pPr>
            <a:r>
              <a:rPr lang="en-IN" sz="3100" b="1">
                <a:solidFill>
                  <a:srgbClr val="6FA8DC"/>
                </a:solidFill>
              </a:rPr>
              <a:t>SOCIAL MEDIA ANALYTICS</a:t>
            </a:r>
            <a:endParaRPr sz="3100" b="1">
              <a:solidFill>
                <a:srgbClr val="6FA8DC"/>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17">
                                            <p:txEl>
                                              <p:pRg st="0" end="0"/>
                                            </p:txEl>
                                          </p:spTgt>
                                        </p:tgtEl>
                                        <p:attrNameLst>
                                          <p:attrName>style.visibility</p:attrName>
                                        </p:attrNameLst>
                                      </p:cBhvr>
                                      <p:to>
                                        <p:strVal val="visible"/>
                                      </p:to>
                                    </p:set>
                                    <p:anim calcmode="lin" valueType="num">
                                      <p:cBhvr additive="base">
                                        <p:cTn id="11" dur="500"/>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17">
                                            <p:txEl>
                                              <p:pRg st="1" end="1"/>
                                            </p:txEl>
                                          </p:spTgt>
                                        </p:tgtEl>
                                        <p:attrNameLst>
                                          <p:attrName>style.visibility</p:attrName>
                                        </p:attrNameLst>
                                      </p:cBhvr>
                                      <p:to>
                                        <p:strVal val="visible"/>
                                      </p:to>
                                    </p:set>
                                    <p:anim calcmode="lin" valueType="num">
                                      <p:cBhvr additive="base">
                                        <p:cTn id="16" dur="500"/>
                                        <p:tgtEl>
                                          <p:spTgt spid="3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17">
                                            <p:txEl>
                                              <p:pRg st="2" end="2"/>
                                            </p:txEl>
                                          </p:spTgt>
                                        </p:tgtEl>
                                        <p:attrNameLst>
                                          <p:attrName>style.visibility</p:attrName>
                                        </p:attrNameLst>
                                      </p:cBhvr>
                                      <p:to>
                                        <p:strVal val="visible"/>
                                      </p:to>
                                    </p:set>
                                    <p:anim calcmode="lin" valueType="num">
                                      <p:cBhvr additive="base">
                                        <p:cTn id="21" dur="500"/>
                                        <p:tgtEl>
                                          <p:spTgt spid="3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17">
                                            <p:txEl>
                                              <p:pRg st="3" end="3"/>
                                            </p:txEl>
                                          </p:spTgt>
                                        </p:tgtEl>
                                        <p:attrNameLst>
                                          <p:attrName>style.visibility</p:attrName>
                                        </p:attrNameLst>
                                      </p:cBhvr>
                                      <p:to>
                                        <p:strVal val="visible"/>
                                      </p:to>
                                    </p:set>
                                    <p:anim calcmode="lin" valueType="num">
                                      <p:cBhvr additive="base">
                                        <p:cTn id="26" dur="500"/>
                                        <p:tgtEl>
                                          <p:spTgt spid="3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
                                            <p:txEl>
                                              <p:pRg st="4" end="4"/>
                                            </p:txEl>
                                          </p:spTgt>
                                        </p:tgtEl>
                                        <p:attrNameLst>
                                          <p:attrName>style.visibility</p:attrName>
                                        </p:attrNameLst>
                                      </p:cBhvr>
                                      <p:to>
                                        <p:strVal val="visible"/>
                                      </p:to>
                                    </p:set>
                                    <p:anim calcmode="lin" valueType="num">
                                      <p:cBhvr additive="base">
                                        <p:cTn id="31" dur="500"/>
                                        <p:tgtEl>
                                          <p:spTgt spid="3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17">
                                            <p:txEl>
                                              <p:pRg st="5" end="5"/>
                                            </p:txEl>
                                          </p:spTgt>
                                        </p:tgtEl>
                                        <p:attrNameLst>
                                          <p:attrName>style.visibility</p:attrName>
                                        </p:attrNameLst>
                                      </p:cBhvr>
                                      <p:to>
                                        <p:strVal val="visible"/>
                                      </p:to>
                                    </p:set>
                                    <p:anim calcmode="lin" valueType="num">
                                      <p:cBhvr additive="base">
                                        <p:cTn id="36" dur="500"/>
                                        <p:tgtEl>
                                          <p:spTgt spid="31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71F9-839C-182A-C3BA-1BAD2818B531}"/>
              </a:ext>
            </a:extLst>
          </p:cNvPr>
          <p:cNvSpPr>
            <a:spLocks noGrp="1"/>
          </p:cNvSpPr>
          <p:nvPr>
            <p:ph type="title"/>
          </p:nvPr>
        </p:nvSpPr>
        <p:spPr>
          <a:xfrm>
            <a:off x="444500" y="542925"/>
            <a:ext cx="11214100" cy="369291"/>
          </a:xfrm>
        </p:spPr>
        <p:txBody>
          <a:bodyPr/>
          <a:lstStyle/>
          <a:p>
            <a:pPr algn="ctr"/>
            <a:r>
              <a:rPr lang="en-IN" sz="1800" b="1" i="0" u="none" strike="noStrike" dirty="0">
                <a:solidFill>
                  <a:srgbClr val="000000"/>
                </a:solidFill>
                <a:effectLst/>
                <a:latin typeface="Times New Roman" panose="02020603050405020304" pitchFamily="18" charset="0"/>
              </a:rPr>
              <a:t> </a:t>
            </a:r>
            <a:r>
              <a:rPr lang="en-IN" sz="2000" b="1" i="0" u="none" strike="noStrike" dirty="0">
                <a:solidFill>
                  <a:schemeClr val="bg1"/>
                </a:solidFill>
                <a:effectLst/>
                <a:latin typeface="Times New Roman" panose="02020603050405020304" pitchFamily="18" charset="0"/>
              </a:rPr>
              <a:t>Exploratory Data Analysis</a:t>
            </a:r>
            <a:endParaRPr lang="en-IN" sz="2000" dirty="0">
              <a:solidFill>
                <a:schemeClr val="bg1"/>
              </a:solidFill>
            </a:endParaRPr>
          </a:p>
        </p:txBody>
      </p:sp>
      <p:sp>
        <p:nvSpPr>
          <p:cNvPr id="3" name="Slide Number Placeholder 2">
            <a:extLst>
              <a:ext uri="{FF2B5EF4-FFF2-40B4-BE49-F238E27FC236}">
                <a16:creationId xmlns:a16="http://schemas.microsoft.com/office/drawing/2014/main" id="{17606048-3282-3D93-EE0D-8EF459ED59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4" name="Text Placeholder 3">
            <a:extLst>
              <a:ext uri="{FF2B5EF4-FFF2-40B4-BE49-F238E27FC236}">
                <a16:creationId xmlns:a16="http://schemas.microsoft.com/office/drawing/2014/main" id="{03F52C7E-2763-F663-AA47-2EF91B0734EB}"/>
              </a:ext>
            </a:extLst>
          </p:cNvPr>
          <p:cNvSpPr>
            <a:spLocks noGrp="1"/>
          </p:cNvSpPr>
          <p:nvPr>
            <p:ph type="body" idx="1"/>
          </p:nvPr>
        </p:nvSpPr>
        <p:spPr>
          <a:xfrm>
            <a:off x="443365" y="1627662"/>
            <a:ext cx="11215235" cy="4351338"/>
          </a:xfrm>
        </p:spPr>
        <p:txBody>
          <a:bodyPr/>
          <a:lstStyle/>
          <a:p>
            <a:r>
              <a:rPr lang="en-US" sz="1800" b="0" i="0" u="none" strike="noStrike" dirty="0">
                <a:solidFill>
                  <a:schemeClr val="bg1"/>
                </a:solidFill>
                <a:effectLst/>
                <a:latin typeface="Times New Roman" panose="02020603050405020304" pitchFamily="18" charset="0"/>
              </a:rPr>
              <a:t>The cleaned dataset contains  20 columns including both feature sets and a target column, and the dataset contains more than 13,000 rows. The columns are </a:t>
            </a:r>
            <a:r>
              <a:rPr lang="en-US" sz="1800" b="0" i="1" u="none" strike="noStrike" dirty="0">
                <a:solidFill>
                  <a:schemeClr val="bg1"/>
                </a:solidFill>
                <a:effectLst/>
                <a:latin typeface="Times New Roman" panose="02020603050405020304" pitchFamily="18" charset="0"/>
              </a:rPr>
              <a:t>day, month, year, source, title, text, author, language, location, </a:t>
            </a:r>
            <a:r>
              <a:rPr lang="en-US" sz="1800" b="0" i="1" u="none" strike="noStrike" dirty="0" err="1">
                <a:solidFill>
                  <a:schemeClr val="bg1"/>
                </a:solidFill>
                <a:effectLst/>
                <a:latin typeface="Times New Roman" panose="02020603050405020304" pitchFamily="18" charset="0"/>
              </a:rPr>
              <a:t>site_url</a:t>
            </a:r>
            <a:r>
              <a:rPr lang="en-US" sz="1800" b="0" i="1" u="none" strike="noStrike" dirty="0">
                <a:solidFill>
                  <a:schemeClr val="bg1"/>
                </a:solidFill>
                <a:effectLst/>
                <a:latin typeface="Times New Roman" panose="02020603050405020304" pitchFamily="18" charset="0"/>
              </a:rPr>
              <a:t>, </a:t>
            </a:r>
            <a:r>
              <a:rPr lang="en-US" sz="1800" b="0" i="1" u="none" strike="noStrike" dirty="0" err="1">
                <a:solidFill>
                  <a:schemeClr val="bg1"/>
                </a:solidFill>
                <a:effectLst/>
                <a:latin typeface="Times New Roman" panose="02020603050405020304" pitchFamily="18" charset="0"/>
              </a:rPr>
              <a:t>img_url</a:t>
            </a:r>
            <a:r>
              <a:rPr lang="en-US" sz="1800" b="0" i="1" u="none" strike="noStrike" dirty="0">
                <a:solidFill>
                  <a:schemeClr val="bg1"/>
                </a:solidFill>
                <a:effectLst/>
                <a:latin typeface="Times New Roman" panose="02020603050405020304" pitchFamily="18" charset="0"/>
              </a:rPr>
              <a:t>, subject, </a:t>
            </a:r>
            <a:r>
              <a:rPr lang="en-US" sz="1800" b="0" i="1" u="none" strike="noStrike" dirty="0" err="1">
                <a:solidFill>
                  <a:schemeClr val="bg1"/>
                </a:solidFill>
                <a:effectLst/>
                <a:latin typeface="Times New Roman" panose="02020603050405020304" pitchFamily="18" charset="0"/>
              </a:rPr>
              <a:t>author_title</a:t>
            </a:r>
            <a:r>
              <a:rPr lang="en-US" sz="1800" b="0" i="1" u="none" strike="noStrike" dirty="0">
                <a:solidFill>
                  <a:schemeClr val="bg1"/>
                </a:solidFill>
                <a:effectLst/>
                <a:latin typeface="Times New Roman" panose="02020603050405020304" pitchFamily="18" charset="0"/>
              </a:rPr>
              <a:t>, state, </a:t>
            </a:r>
            <a:r>
              <a:rPr lang="en-US" sz="1800" b="0" i="1" u="none" strike="noStrike" dirty="0" err="1">
                <a:solidFill>
                  <a:schemeClr val="bg1"/>
                </a:solidFill>
                <a:effectLst/>
                <a:latin typeface="Times New Roman" panose="02020603050405020304" pitchFamily="18" charset="0"/>
              </a:rPr>
              <a:t>party_affiliation</a:t>
            </a:r>
            <a:r>
              <a:rPr lang="en-US" sz="1800" b="0" i="1" u="none" strike="noStrike" dirty="0">
                <a:solidFill>
                  <a:schemeClr val="bg1"/>
                </a:solidFill>
                <a:effectLst/>
                <a:latin typeface="Times New Roman" panose="02020603050405020304" pitchFamily="18" charset="0"/>
              </a:rPr>
              <a:t>, </a:t>
            </a:r>
            <a:r>
              <a:rPr lang="en-US" sz="1800" b="0" i="1" u="none" strike="noStrike" dirty="0" err="1">
                <a:solidFill>
                  <a:schemeClr val="bg1"/>
                </a:solidFill>
                <a:effectLst/>
                <a:latin typeface="Times New Roman" panose="02020603050405020304" pitchFamily="18" charset="0"/>
              </a:rPr>
              <a:t>barely_true</a:t>
            </a:r>
            <a:r>
              <a:rPr lang="en-US" sz="1800" b="0" i="1" u="none" strike="noStrike" dirty="0">
                <a:solidFill>
                  <a:schemeClr val="bg1"/>
                </a:solidFill>
                <a:effectLst/>
                <a:latin typeface="Times New Roman" panose="02020603050405020304" pitchFamily="18" charset="0"/>
              </a:rPr>
              <a:t>, false, </a:t>
            </a:r>
            <a:r>
              <a:rPr lang="en-US" sz="1800" b="0" i="1" u="none" strike="noStrike" dirty="0" err="1">
                <a:solidFill>
                  <a:schemeClr val="bg1"/>
                </a:solidFill>
                <a:effectLst/>
                <a:latin typeface="Times New Roman" panose="02020603050405020304" pitchFamily="18" charset="0"/>
              </a:rPr>
              <a:t>half_true</a:t>
            </a:r>
            <a:r>
              <a:rPr lang="en-US" sz="1800" b="0" i="1" u="none" strike="noStrike" dirty="0">
                <a:solidFill>
                  <a:schemeClr val="bg1"/>
                </a:solidFill>
                <a:effectLst/>
                <a:latin typeface="Times New Roman" panose="02020603050405020304" pitchFamily="18" charset="0"/>
              </a:rPr>
              <a:t>, </a:t>
            </a:r>
            <a:r>
              <a:rPr lang="en-US" sz="1800" b="0" i="1" u="none" strike="noStrike" dirty="0" err="1">
                <a:solidFill>
                  <a:schemeClr val="bg1"/>
                </a:solidFill>
                <a:effectLst/>
                <a:latin typeface="Times New Roman" panose="02020603050405020304" pitchFamily="18" charset="0"/>
              </a:rPr>
              <a:t>mostly_true</a:t>
            </a:r>
            <a:r>
              <a:rPr lang="en-US" sz="1800" b="0" i="1" u="none" strike="noStrike" dirty="0">
                <a:solidFill>
                  <a:schemeClr val="bg1"/>
                </a:solidFill>
                <a:effectLst/>
                <a:latin typeface="Times New Roman" panose="02020603050405020304" pitchFamily="18" charset="0"/>
              </a:rPr>
              <a:t>, </a:t>
            </a:r>
            <a:r>
              <a:rPr lang="en-US" sz="1800" b="0" i="1" u="none" strike="noStrike" dirty="0" err="1">
                <a:solidFill>
                  <a:schemeClr val="bg1"/>
                </a:solidFill>
                <a:effectLst/>
                <a:latin typeface="Times New Roman" panose="02020603050405020304" pitchFamily="18" charset="0"/>
              </a:rPr>
              <a:t>on_fire</a:t>
            </a:r>
            <a:r>
              <a:rPr lang="en-US" sz="1800" b="0" i="1" u="none" strike="noStrike" dirty="0">
                <a:solidFill>
                  <a:schemeClr val="bg1"/>
                </a:solidFill>
                <a:effectLst/>
                <a:latin typeface="Times New Roman" panose="02020603050405020304" pitchFamily="18" charset="0"/>
              </a:rPr>
              <a:t> </a:t>
            </a:r>
            <a:r>
              <a:rPr lang="en-US" sz="1800" b="0" i="0" u="none" strike="noStrike" dirty="0">
                <a:solidFill>
                  <a:schemeClr val="bg1"/>
                </a:solidFill>
                <a:effectLst/>
                <a:latin typeface="Times New Roman" panose="02020603050405020304" pitchFamily="18" charset="0"/>
              </a:rPr>
              <a:t>and </a:t>
            </a:r>
            <a:r>
              <a:rPr lang="en-US" sz="1800" b="0" i="1" u="none" strike="noStrike" dirty="0">
                <a:solidFill>
                  <a:schemeClr val="bg1"/>
                </a:solidFill>
                <a:effectLst/>
                <a:latin typeface="Times New Roman" panose="02020603050405020304" pitchFamily="18" charset="0"/>
              </a:rPr>
              <a:t>label</a:t>
            </a:r>
            <a:r>
              <a:rPr lang="en-US" sz="1800" b="0" i="0" u="none" strike="noStrike" dirty="0">
                <a:solidFill>
                  <a:srgbClr val="000000"/>
                </a:solidFill>
                <a:effectLst/>
                <a:latin typeface="Times New Roman" panose="02020603050405020304" pitchFamily="18" charset="0"/>
              </a:rPr>
              <a:t>. </a:t>
            </a:r>
          </a:p>
          <a:p>
            <a:endParaRPr lang="en-IN" dirty="0"/>
          </a:p>
        </p:txBody>
      </p:sp>
      <p:pic>
        <p:nvPicPr>
          <p:cNvPr id="2050" name="Picture 2">
            <a:extLst>
              <a:ext uri="{FF2B5EF4-FFF2-40B4-BE49-F238E27FC236}">
                <a16:creationId xmlns:a16="http://schemas.microsoft.com/office/drawing/2014/main" id="{5337B75F-9FF4-56E2-5BC9-EDB374E7F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845" y="2884602"/>
            <a:ext cx="1866900" cy="264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6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9A9B-BED3-7A4D-EBA0-45D6FA19AF7E}"/>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E591F3B9-B6AC-D94B-21C7-CAF46ABB05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4" name="Text Placeholder 3">
            <a:extLst>
              <a:ext uri="{FF2B5EF4-FFF2-40B4-BE49-F238E27FC236}">
                <a16:creationId xmlns:a16="http://schemas.microsoft.com/office/drawing/2014/main" id="{C88E1DAE-AB74-E4DC-3C89-84697F6618DE}"/>
              </a:ext>
            </a:extLst>
          </p:cNvPr>
          <p:cNvSpPr>
            <a:spLocks noGrp="1"/>
          </p:cNvSpPr>
          <p:nvPr>
            <p:ph type="body" idx="1"/>
          </p:nvPr>
        </p:nvSpPr>
        <p:spPr>
          <a:xfrm>
            <a:off x="443365" y="1413088"/>
            <a:ext cx="11215235" cy="4901987"/>
          </a:xfrm>
        </p:spPr>
        <p:txBody>
          <a:bodyPr/>
          <a:lstStyle/>
          <a:p>
            <a:r>
              <a:rPr lang="en-IN" sz="1800" dirty="0"/>
              <a:t>Plotting target column label using </a:t>
            </a:r>
            <a:r>
              <a:rPr lang="en-IN" sz="1800" dirty="0" err="1"/>
              <a:t>countplot</a:t>
            </a:r>
            <a:r>
              <a:rPr lang="en-IN" sz="1800" dirty="0"/>
              <a:t> and pie plot </a:t>
            </a:r>
          </a:p>
          <a:p>
            <a:endParaRPr lang="en-IN" dirty="0"/>
          </a:p>
        </p:txBody>
      </p:sp>
      <p:pic>
        <p:nvPicPr>
          <p:cNvPr id="3074" name="Picture 2">
            <a:extLst>
              <a:ext uri="{FF2B5EF4-FFF2-40B4-BE49-F238E27FC236}">
                <a16:creationId xmlns:a16="http://schemas.microsoft.com/office/drawing/2014/main" id="{DE76CFBC-5CB5-BB59-3D4D-0528B3F4A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260" y="2195512"/>
            <a:ext cx="31813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38A1E4B-B532-1D8D-FF1B-669C528F9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982" y="2195512"/>
            <a:ext cx="3933825" cy="26129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439B9-4313-48D1-224E-FAAD50F11D72}"/>
              </a:ext>
            </a:extLst>
          </p:cNvPr>
          <p:cNvSpPr txBox="1"/>
          <p:nvPr/>
        </p:nvSpPr>
        <p:spPr>
          <a:xfrm>
            <a:off x="858635" y="4967857"/>
            <a:ext cx="9209192" cy="954107"/>
          </a:xfrm>
          <a:prstGeom prst="rect">
            <a:avLst/>
          </a:prstGeom>
          <a:noFill/>
        </p:spPr>
        <p:txBody>
          <a:bodyPr wrap="square">
            <a:spAutoFit/>
          </a:bodyPr>
          <a:lstStyle/>
          <a:p>
            <a:pPr marR="304800" algn="just" rtl="0">
              <a:spcBef>
                <a:spcPts val="0"/>
              </a:spcBef>
              <a:spcAft>
                <a:spcPts val="1400"/>
              </a:spcAft>
            </a:pPr>
            <a:r>
              <a:rPr lang="en-US" sz="1400" b="0" i="0" u="none" strike="noStrike" dirty="0">
                <a:solidFill>
                  <a:schemeClr val="bg1"/>
                </a:solidFill>
                <a:effectLst/>
                <a:latin typeface="Times New Roman" panose="02020603050405020304" pitchFamily="18" charset="0"/>
              </a:rPr>
              <a:t>The target column of our dataset contains only three unique values, which are </a:t>
            </a:r>
            <a:r>
              <a:rPr lang="en-US" sz="1400" b="0" i="1" u="none" strike="noStrike" dirty="0">
                <a:solidFill>
                  <a:schemeClr val="bg1"/>
                </a:solidFill>
                <a:effectLst/>
                <a:latin typeface="Times New Roman" panose="02020603050405020304" pitchFamily="18" charset="0"/>
              </a:rPr>
              <a:t>genuine, fake </a:t>
            </a:r>
            <a:r>
              <a:rPr lang="en-US" sz="1400" b="0" i="0" u="none" strike="noStrike" dirty="0">
                <a:solidFill>
                  <a:schemeClr val="bg1"/>
                </a:solidFill>
                <a:effectLst/>
                <a:latin typeface="Times New Roman" panose="02020603050405020304" pitchFamily="18" charset="0"/>
              </a:rPr>
              <a:t>and </a:t>
            </a:r>
            <a:r>
              <a:rPr lang="en-US" sz="1400" b="0" i="1" u="none" strike="noStrike" dirty="0">
                <a:solidFill>
                  <a:schemeClr val="bg1"/>
                </a:solidFill>
                <a:effectLst/>
                <a:latin typeface="Times New Roman" panose="02020603050405020304" pitchFamily="18" charset="0"/>
              </a:rPr>
              <a:t>conspiracy. </a:t>
            </a:r>
            <a:r>
              <a:rPr lang="en-US" sz="1400" b="0" i="0" u="none" strike="noStrike" dirty="0">
                <a:solidFill>
                  <a:schemeClr val="bg1"/>
                </a:solidFill>
                <a:effectLst/>
                <a:latin typeface="Times New Roman" panose="02020603050405020304" pitchFamily="18" charset="0"/>
              </a:rPr>
              <a:t>The plot shows the unique values in the target column plotted against their individual counts using </a:t>
            </a:r>
            <a:r>
              <a:rPr lang="en-US" sz="1400" b="0" i="0" u="none" strike="noStrike" dirty="0" err="1">
                <a:solidFill>
                  <a:schemeClr val="bg1"/>
                </a:solidFill>
                <a:effectLst/>
                <a:latin typeface="Times New Roman" panose="02020603050405020304" pitchFamily="18" charset="0"/>
              </a:rPr>
              <a:t>seaborn’s</a:t>
            </a:r>
            <a:r>
              <a:rPr lang="en-US" sz="1400" b="0" i="0" u="none" strike="noStrike" dirty="0">
                <a:solidFill>
                  <a:schemeClr val="bg1"/>
                </a:solidFill>
                <a:effectLst/>
                <a:latin typeface="Times New Roman" panose="02020603050405020304" pitchFamily="18" charset="0"/>
              </a:rPr>
              <a:t> </a:t>
            </a:r>
            <a:r>
              <a:rPr lang="en-US" sz="1400" b="0" i="0" u="none" strike="noStrike" dirty="0" err="1">
                <a:solidFill>
                  <a:schemeClr val="bg1"/>
                </a:solidFill>
                <a:effectLst/>
                <a:latin typeface="Times New Roman" panose="02020603050405020304" pitchFamily="18" charset="0"/>
              </a:rPr>
              <a:t>countplot</a:t>
            </a:r>
            <a:r>
              <a:rPr lang="en-US" sz="1400" b="0" i="0" u="none" strike="noStrike" dirty="0">
                <a:solidFill>
                  <a:schemeClr val="bg1"/>
                </a:solidFill>
                <a:effectLst/>
                <a:latin typeface="Times New Roman" panose="02020603050405020304" pitchFamily="18" charset="0"/>
              </a:rPr>
              <a:t>. And data values in the target columns are </a:t>
            </a:r>
            <a:r>
              <a:rPr lang="en-US" sz="1400" b="0" i="1" u="none" strike="noStrike" dirty="0">
                <a:solidFill>
                  <a:schemeClr val="bg1"/>
                </a:solidFill>
                <a:effectLst/>
                <a:latin typeface="Times New Roman" panose="02020603050405020304" pitchFamily="18" charset="0"/>
              </a:rPr>
              <a:t>conspiracy, fake </a:t>
            </a:r>
            <a:r>
              <a:rPr lang="en-US" sz="1400" b="0" i="0" u="none" strike="noStrike" dirty="0">
                <a:solidFill>
                  <a:schemeClr val="bg1"/>
                </a:solidFill>
                <a:effectLst/>
                <a:latin typeface="Times New Roman" panose="02020603050405020304" pitchFamily="18" charset="0"/>
              </a:rPr>
              <a:t>and </a:t>
            </a:r>
            <a:r>
              <a:rPr lang="en-US" sz="1400" b="0" i="1" u="none" strike="noStrike" dirty="0">
                <a:solidFill>
                  <a:schemeClr val="bg1"/>
                </a:solidFill>
                <a:effectLst/>
                <a:latin typeface="Times New Roman" panose="02020603050405020304" pitchFamily="18" charset="0"/>
              </a:rPr>
              <a:t>genuine</a:t>
            </a:r>
            <a:r>
              <a:rPr lang="en-US" sz="1400" b="0" i="0" u="none" strike="noStrike" dirty="0">
                <a:solidFill>
                  <a:schemeClr val="bg1"/>
                </a:solidFill>
                <a:effectLst/>
                <a:latin typeface="Times New Roman" panose="02020603050405020304" pitchFamily="18" charset="0"/>
              </a:rPr>
              <a:t>; and their counts are 4491, 3772 and 3084 respectively, and the percentage values are 27.2, 33.2 and 39.6 respectively.</a:t>
            </a:r>
            <a:endParaRPr lang="en-US" dirty="0">
              <a:solidFill>
                <a:schemeClr val="bg1"/>
              </a:solidFill>
              <a:effectLst/>
            </a:endParaRPr>
          </a:p>
        </p:txBody>
      </p:sp>
    </p:spTree>
    <p:extLst>
      <p:ext uri="{BB962C8B-B14F-4D97-AF65-F5344CB8AC3E}">
        <p14:creationId xmlns:p14="http://schemas.microsoft.com/office/powerpoint/2010/main" val="140297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
          <p:cNvSpPr txBox="1">
            <a:spLocks noGrp="1"/>
          </p:cNvSpPr>
          <p:nvPr>
            <p:ph type="body" idx="1"/>
          </p:nvPr>
        </p:nvSpPr>
        <p:spPr>
          <a:xfrm>
            <a:off x="1189566" y="1650144"/>
            <a:ext cx="6780000" cy="42396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000"/>
              <a:buChar char="•"/>
            </a:pPr>
            <a:r>
              <a:rPr lang="en-IN" sz="2000"/>
              <a:t>Fake news or hoax news is false or misleading information.</a:t>
            </a:r>
            <a:endParaRPr sz="2000"/>
          </a:p>
          <a:p>
            <a:pPr marL="228600" lvl="0" indent="-228600" algn="l" rtl="0">
              <a:lnSpc>
                <a:spcPct val="100000"/>
              </a:lnSpc>
              <a:spcBef>
                <a:spcPts val="0"/>
              </a:spcBef>
              <a:spcAft>
                <a:spcPts val="0"/>
              </a:spcAft>
              <a:buSzPts val="2000"/>
              <a:buChar char="•"/>
            </a:pPr>
            <a:r>
              <a:rPr lang="en-IN" sz="2000"/>
              <a:t>which is fundamentally affecting our public and social life through social media platforms.</a:t>
            </a:r>
            <a:endParaRPr/>
          </a:p>
          <a:p>
            <a:pPr marL="228600" lvl="0" indent="-228600" algn="l" rtl="0">
              <a:lnSpc>
                <a:spcPct val="100000"/>
              </a:lnSpc>
              <a:spcBef>
                <a:spcPts val="1000"/>
              </a:spcBef>
              <a:spcAft>
                <a:spcPts val="0"/>
              </a:spcAft>
              <a:buSzPts val="2000"/>
              <a:buChar char="•"/>
            </a:pPr>
            <a:r>
              <a:rPr lang="en-IN" sz="2000"/>
              <a:t>The fake news detection  is often defined as task of classifying news as real or fake.</a:t>
            </a:r>
            <a:endParaRPr/>
          </a:p>
          <a:p>
            <a:pPr marL="228600" lvl="0" indent="-228600" algn="l" rtl="0">
              <a:lnSpc>
                <a:spcPct val="100000"/>
              </a:lnSpc>
              <a:spcBef>
                <a:spcPts val="1000"/>
              </a:spcBef>
              <a:spcAft>
                <a:spcPts val="0"/>
              </a:spcAft>
              <a:buSzPts val="2000"/>
              <a:buChar char="•"/>
            </a:pPr>
            <a:r>
              <a:rPr lang="en-IN" sz="2000"/>
              <a:t>A human being is unable to detect all these fake news. </a:t>
            </a:r>
            <a:endParaRPr sz="2000"/>
          </a:p>
          <a:p>
            <a:pPr marL="228600" lvl="0" indent="-228600" algn="l" rtl="0">
              <a:lnSpc>
                <a:spcPct val="100000"/>
              </a:lnSpc>
              <a:spcBef>
                <a:spcPts val="1000"/>
              </a:spcBef>
              <a:spcAft>
                <a:spcPts val="0"/>
              </a:spcAft>
              <a:buSzPts val="2000"/>
              <a:buChar char="•"/>
            </a:pPr>
            <a:r>
              <a:rPr lang="en-IN" sz="2000"/>
              <a:t>So we need to use machine power to fact-check from all data available in our social medias</a:t>
            </a:r>
            <a:endParaRPr/>
          </a:p>
          <a:p>
            <a:pPr marL="228600" lvl="0" indent="-228600" algn="l" rtl="0">
              <a:lnSpc>
                <a:spcPct val="100000"/>
              </a:lnSpc>
              <a:spcBef>
                <a:spcPts val="1000"/>
              </a:spcBef>
              <a:spcAft>
                <a:spcPts val="0"/>
              </a:spcAft>
              <a:buSzPts val="2000"/>
              <a:buChar char="•"/>
            </a:pPr>
            <a:r>
              <a:rPr lang="en-IN" sz="2000"/>
              <a:t>This strategy utilizes some of  classification models or regression models or both to anticipate whether the news from the social media is real or fake.</a:t>
            </a:r>
            <a:endParaRPr/>
          </a:p>
        </p:txBody>
      </p:sp>
      <p:sp>
        <p:nvSpPr>
          <p:cNvPr id="324" name="Google Shape;324;p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325" name="Google Shape;325;p2"/>
          <p:cNvSpPr txBox="1"/>
          <p:nvPr/>
        </p:nvSpPr>
        <p:spPr>
          <a:xfrm>
            <a:off x="806800" y="729975"/>
            <a:ext cx="5532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a:solidFill>
                  <a:schemeClr val="lt1"/>
                </a:solidFill>
                <a:latin typeface="Merriweather Black"/>
                <a:ea typeface="Merriweather Black"/>
                <a:cs typeface="Merriweather Black"/>
                <a:sym typeface="Merriweather Black"/>
              </a:rPr>
              <a:t>Abstract</a:t>
            </a:r>
            <a:endParaRPr sz="3200">
              <a:solidFill>
                <a:schemeClr val="lt1"/>
              </a:solidFill>
              <a:latin typeface="Merriweather Black"/>
              <a:ea typeface="Merriweather Black"/>
              <a:cs typeface="Merriweather Black"/>
              <a:sym typeface="Merriweather Black"/>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9E38-C7DB-9D42-EB00-33519DD3CEB9}"/>
              </a:ext>
            </a:extLst>
          </p:cNvPr>
          <p:cNvSpPr>
            <a:spLocks noGrp="1"/>
          </p:cNvSpPr>
          <p:nvPr>
            <p:ph type="title"/>
          </p:nvPr>
        </p:nvSpPr>
        <p:spPr/>
        <p:txBody>
          <a:bodyPr/>
          <a:lstStyle/>
          <a:p>
            <a:pPr algn="ctr"/>
            <a:r>
              <a:rPr lang="en-IN" dirty="0"/>
              <a:t>Introduction</a:t>
            </a:r>
          </a:p>
        </p:txBody>
      </p:sp>
      <p:sp>
        <p:nvSpPr>
          <p:cNvPr id="3" name="Slide Number Placeholder 2">
            <a:extLst>
              <a:ext uri="{FF2B5EF4-FFF2-40B4-BE49-F238E27FC236}">
                <a16:creationId xmlns:a16="http://schemas.microsoft.com/office/drawing/2014/main" id="{86E772D8-A792-F9D9-8E52-0D08A742F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4" name="Text Placeholder 3">
            <a:extLst>
              <a:ext uri="{FF2B5EF4-FFF2-40B4-BE49-F238E27FC236}">
                <a16:creationId xmlns:a16="http://schemas.microsoft.com/office/drawing/2014/main" id="{A85DC42C-8169-8D53-BAA5-0A0515F1CE9A}"/>
              </a:ext>
            </a:extLst>
          </p:cNvPr>
          <p:cNvSpPr>
            <a:spLocks noGrp="1"/>
          </p:cNvSpPr>
          <p:nvPr>
            <p:ph type="body" idx="1"/>
          </p:nvPr>
        </p:nvSpPr>
        <p:spPr>
          <a:xfrm>
            <a:off x="444500" y="1625385"/>
            <a:ext cx="7530576" cy="4093243"/>
          </a:xfrm>
        </p:spPr>
        <p:txBody>
          <a:bodyPr/>
          <a:lstStyle/>
          <a:p>
            <a:pPr marL="127000" indent="0" algn="just" rtl="0">
              <a:spcBef>
                <a:spcPts val="0"/>
              </a:spcBef>
              <a:spcAft>
                <a:spcPts val="1000"/>
              </a:spcAft>
              <a:buNone/>
            </a:pPr>
            <a:r>
              <a:rPr lang="en-US" sz="2000" b="0" i="0" u="none" strike="noStrike" dirty="0">
                <a:solidFill>
                  <a:schemeClr val="bg1"/>
                </a:solidFill>
                <a:effectLst/>
                <a:latin typeface="+mj-lt"/>
              </a:rPr>
              <a:t>In this project, we aim to develop a fake news classification model to be used in a fact-checking platform. The project will involve the following steps:</a:t>
            </a:r>
            <a:endParaRPr lang="en-US" sz="2000" dirty="0">
              <a:solidFill>
                <a:schemeClr val="bg1"/>
              </a:solidFill>
              <a:effectLst/>
              <a:latin typeface="+mj-lt"/>
            </a:endParaRPr>
          </a:p>
          <a:p>
            <a:pPr algn="just" rtl="0" fontAlgn="base">
              <a:spcBef>
                <a:spcPts val="0"/>
              </a:spcBef>
              <a:spcAft>
                <a:spcPts val="0"/>
              </a:spcAft>
              <a:buFont typeface="+mj-lt"/>
              <a:buAutoNum type="arabicPeriod"/>
            </a:pPr>
            <a:r>
              <a:rPr lang="en-US" sz="2000" b="0" i="0" u="none" strike="noStrike" dirty="0">
                <a:solidFill>
                  <a:schemeClr val="bg1"/>
                </a:solidFill>
                <a:effectLst/>
                <a:latin typeface="+mj-lt"/>
              </a:rPr>
              <a:t>Selecting a Dataset and Performing Exploratory Data Analysis (EDA)</a:t>
            </a:r>
          </a:p>
          <a:p>
            <a:pPr algn="just" rtl="0" fontAlgn="base">
              <a:spcBef>
                <a:spcPts val="0"/>
              </a:spcBef>
              <a:spcAft>
                <a:spcPts val="0"/>
              </a:spcAft>
              <a:buFont typeface="+mj-lt"/>
              <a:buAutoNum type="arabicPeriod"/>
            </a:pPr>
            <a:r>
              <a:rPr lang="en-US" sz="2000" b="0" i="0" u="none" strike="noStrike" dirty="0">
                <a:solidFill>
                  <a:schemeClr val="bg1"/>
                </a:solidFill>
                <a:effectLst/>
                <a:latin typeface="+mj-lt"/>
              </a:rPr>
              <a:t>Performing Extensive Preprocessing Procedures to Clean and Tailor the Dataset</a:t>
            </a:r>
          </a:p>
          <a:p>
            <a:pPr algn="just" rtl="0" fontAlgn="base">
              <a:spcBef>
                <a:spcPts val="0"/>
              </a:spcBef>
              <a:spcAft>
                <a:spcPts val="0"/>
              </a:spcAft>
              <a:buFont typeface="+mj-lt"/>
              <a:buAutoNum type="arabicPeriod"/>
            </a:pPr>
            <a:r>
              <a:rPr lang="en-US" sz="2000" b="0" i="0" u="none" strike="noStrike" dirty="0">
                <a:solidFill>
                  <a:schemeClr val="bg1"/>
                </a:solidFill>
                <a:effectLst/>
                <a:latin typeface="+mj-lt"/>
              </a:rPr>
              <a:t>Creating a Classification Model to Predict Fake News</a:t>
            </a:r>
          </a:p>
          <a:p>
            <a:pPr algn="just" rtl="0" fontAlgn="base">
              <a:spcBef>
                <a:spcPts val="0"/>
              </a:spcBef>
              <a:spcAft>
                <a:spcPts val="1000"/>
              </a:spcAft>
              <a:buFont typeface="+mj-lt"/>
              <a:buAutoNum type="arabicPeriod"/>
            </a:pPr>
            <a:r>
              <a:rPr lang="en-US" sz="2000" b="0" i="0" u="none" strike="noStrike" dirty="0">
                <a:solidFill>
                  <a:schemeClr val="bg1"/>
                </a:solidFill>
                <a:effectLst/>
                <a:latin typeface="+mj-lt"/>
              </a:rPr>
              <a:t>Establishing a Python Flask Web Hosting for the Fact-Checking Platform</a:t>
            </a:r>
          </a:p>
          <a:p>
            <a:endParaRPr lang="en-IN" dirty="0"/>
          </a:p>
        </p:txBody>
      </p:sp>
    </p:spTree>
    <p:extLst>
      <p:ext uri="{BB962C8B-B14F-4D97-AF65-F5344CB8AC3E}">
        <p14:creationId xmlns:p14="http://schemas.microsoft.com/office/powerpoint/2010/main" val="268702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Data Collection</a:t>
            </a:r>
            <a:endParaRPr/>
          </a:p>
        </p:txBody>
      </p:sp>
      <p:sp>
        <p:nvSpPr>
          <p:cNvPr id="331" name="Google Shape;331;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332" name="Google Shape;332;p3"/>
          <p:cNvSpPr txBox="1">
            <a:spLocks noGrp="1"/>
          </p:cNvSpPr>
          <p:nvPr>
            <p:ph type="body" idx="1"/>
          </p:nvPr>
        </p:nvSpPr>
        <p:spPr>
          <a:xfrm>
            <a:off x="838625" y="1116876"/>
            <a:ext cx="6774300" cy="5270400"/>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SzPts val="2000"/>
              <a:buChar char="•"/>
            </a:pPr>
            <a:r>
              <a:rPr lang="en-IN" sz="2000" dirty="0"/>
              <a:t> We propose a method for "fake news" detection. Statistical approaches to combating fake news have been dramatically limited by the lack of labelled benchmark datasets.</a:t>
            </a:r>
            <a:endParaRPr dirty="0"/>
          </a:p>
          <a:p>
            <a:pPr marL="228600" lvl="0" indent="-228600" algn="just" rtl="0">
              <a:lnSpc>
                <a:spcPct val="100000"/>
              </a:lnSpc>
              <a:spcBef>
                <a:spcPts val="1000"/>
              </a:spcBef>
              <a:spcAft>
                <a:spcPts val="0"/>
              </a:spcAft>
              <a:buSzPts val="2000"/>
              <a:buChar char="•"/>
            </a:pPr>
            <a:r>
              <a:rPr lang="en-IN" sz="2000" dirty="0"/>
              <a:t> In this paper, we present </a:t>
            </a:r>
            <a:r>
              <a:rPr lang="en-IN" sz="2000" b="1" dirty="0"/>
              <a:t>fake_news_pred_data.csv</a:t>
            </a:r>
            <a:r>
              <a:rPr lang="en-IN" sz="2000" dirty="0"/>
              <a:t>: a </a:t>
            </a:r>
            <a:endParaRPr sz="2000" dirty="0"/>
          </a:p>
          <a:p>
            <a:pPr marL="228600" lvl="0" indent="0" algn="just" rtl="0">
              <a:lnSpc>
                <a:spcPct val="100000"/>
              </a:lnSpc>
              <a:spcBef>
                <a:spcPts val="1000"/>
              </a:spcBef>
              <a:spcAft>
                <a:spcPts val="0"/>
              </a:spcAft>
              <a:buNone/>
            </a:pPr>
            <a:r>
              <a:rPr lang="en-IN" sz="2000" dirty="0"/>
              <a:t>Custom made dataset from multiple dataset available in the public domain</a:t>
            </a:r>
            <a:endParaRPr sz="2000" dirty="0"/>
          </a:p>
          <a:p>
            <a:pPr marL="228600" lvl="0" indent="-228600" algn="just" rtl="0">
              <a:lnSpc>
                <a:spcPct val="100000"/>
              </a:lnSpc>
              <a:spcBef>
                <a:spcPts val="1000"/>
              </a:spcBef>
              <a:spcAft>
                <a:spcPts val="0"/>
              </a:spcAft>
              <a:buSzPts val="2000"/>
              <a:buChar char="•"/>
            </a:pPr>
            <a:r>
              <a:rPr lang="en-IN" sz="2000" dirty="0"/>
              <a:t>Source dataset had various features, and merged different datasets available together which contain both local and international news. </a:t>
            </a:r>
            <a:endParaRPr dirty="0"/>
          </a:p>
          <a:p>
            <a:pPr marL="228600" lvl="0" indent="-228600" algn="just" rtl="0">
              <a:lnSpc>
                <a:spcPct val="100000"/>
              </a:lnSpc>
              <a:spcBef>
                <a:spcPts val="1000"/>
              </a:spcBef>
              <a:spcAft>
                <a:spcPts val="0"/>
              </a:spcAft>
              <a:buSzPts val="2000"/>
              <a:buChar char="•"/>
            </a:pPr>
            <a:r>
              <a:rPr lang="en-IN" sz="2000" dirty="0"/>
              <a:t>This dataset can be used for fact-checking. We are using an approach of training a combination of different machine learning algorithms using various ensemble methods and evaluate their performance on our prepared custom datasets</a:t>
            </a:r>
            <a:r>
              <a:rPr lang="en-IN" sz="1800" dirty="0"/>
              <a:t>.   </a:t>
            </a:r>
            <a:endParaRPr dirty="0"/>
          </a:p>
          <a:p>
            <a:pPr marL="0" lvl="0" indent="0" algn="just" rtl="0">
              <a:lnSpc>
                <a:spcPct val="100000"/>
              </a:lnSpc>
              <a:spcBef>
                <a:spcPts val="1000"/>
              </a:spcBef>
              <a:spcAft>
                <a:spcPts val="0"/>
              </a:spcAft>
              <a:buSzPts val="1800"/>
              <a:buNone/>
            </a:pPr>
            <a:r>
              <a:rPr lang="en-IN" sz="1800" dirty="0"/>
              <a:t> </a:t>
            </a:r>
            <a:endParaRPr dirty="0"/>
          </a:p>
          <a:p>
            <a:pPr marL="228600" lvl="0" indent="-127000" algn="just" rtl="0">
              <a:lnSpc>
                <a:spcPct val="100000"/>
              </a:lnSpc>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t>Dataset Familiarization</a:t>
            </a:r>
            <a:endParaRPr dirty="0"/>
          </a:p>
        </p:txBody>
      </p:sp>
      <p:sp>
        <p:nvSpPr>
          <p:cNvPr id="338" name="Google Shape;338;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339" name="Google Shape;339;p4"/>
          <p:cNvSpPr txBox="1">
            <a:spLocks noGrp="1"/>
          </p:cNvSpPr>
          <p:nvPr>
            <p:ph type="body" idx="1"/>
          </p:nvPr>
        </p:nvSpPr>
        <p:spPr>
          <a:xfrm>
            <a:off x="950884" y="1276728"/>
            <a:ext cx="6718200" cy="4093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000"/>
              <a:buChar char="•"/>
            </a:pPr>
            <a:r>
              <a:rPr lang="en-IN" sz="2000" dirty="0"/>
              <a:t>Here the data consists of total 20 features named ID, date  ,source  ,</a:t>
            </a:r>
            <a:r>
              <a:rPr lang="en-IN" sz="2000" dirty="0" err="1"/>
              <a:t>title,text</a:t>
            </a:r>
            <a:r>
              <a:rPr lang="en-IN" sz="2000" dirty="0"/>
              <a:t>, author ,language, location ,site </a:t>
            </a:r>
            <a:r>
              <a:rPr lang="en-IN" sz="2000" dirty="0" err="1"/>
              <a:t>url</a:t>
            </a:r>
            <a:r>
              <a:rPr lang="en-IN" sz="2000" dirty="0"/>
              <a:t> ,</a:t>
            </a:r>
            <a:r>
              <a:rPr lang="en-IN" sz="2000" dirty="0" err="1"/>
              <a:t>main_image</a:t>
            </a:r>
            <a:r>
              <a:rPr lang="en-IN" sz="2000" dirty="0"/>
              <a:t> ,type ,subject ,author’s title, state, </a:t>
            </a:r>
            <a:r>
              <a:rPr lang="en-IN" sz="2000" dirty="0" err="1"/>
              <a:t>part_affiliation</a:t>
            </a:r>
            <a:r>
              <a:rPr lang="en-IN" sz="2000" dirty="0"/>
              <a:t> ,</a:t>
            </a:r>
            <a:r>
              <a:rPr lang="en-IN" sz="2000" dirty="0" err="1"/>
              <a:t>barely_true</a:t>
            </a:r>
            <a:r>
              <a:rPr lang="en-IN" sz="2000" dirty="0"/>
              <a:t> ,false ,</a:t>
            </a:r>
            <a:r>
              <a:rPr lang="en-IN" sz="2000" dirty="0" err="1"/>
              <a:t>half_true</a:t>
            </a:r>
            <a:r>
              <a:rPr lang="en-IN" sz="2000" dirty="0"/>
              <a:t> ,</a:t>
            </a:r>
            <a:r>
              <a:rPr lang="en-IN" sz="2000" dirty="0" err="1"/>
              <a:t>mostly_true</a:t>
            </a:r>
            <a:r>
              <a:rPr lang="en-IN" sz="2000" dirty="0"/>
              <a:t>, </a:t>
            </a:r>
            <a:r>
              <a:rPr lang="en-IN" sz="2000" dirty="0" err="1"/>
              <a:t>on_fire</a:t>
            </a:r>
            <a:r>
              <a:rPr lang="en-IN" sz="2000" dirty="0"/>
              <a:t>.</a:t>
            </a:r>
            <a:endParaRPr dirty="0"/>
          </a:p>
          <a:p>
            <a:pPr marL="228600" lvl="0" indent="-228600" algn="l" rtl="0">
              <a:lnSpc>
                <a:spcPct val="100000"/>
              </a:lnSpc>
              <a:spcBef>
                <a:spcPts val="1000"/>
              </a:spcBef>
              <a:spcAft>
                <a:spcPts val="0"/>
              </a:spcAft>
              <a:buSzPts val="2000"/>
              <a:buChar char="•"/>
            </a:pPr>
            <a:r>
              <a:rPr lang="en-IN" sz="2000" dirty="0"/>
              <a:t>Here we consider ‘label’ as our target variable</a:t>
            </a:r>
            <a:endParaRPr dirty="0"/>
          </a:p>
          <a:p>
            <a:pPr marL="0" lvl="0" indent="0" algn="l" rtl="0">
              <a:lnSpc>
                <a:spcPct val="100000"/>
              </a:lnSpc>
              <a:spcBef>
                <a:spcPts val="10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a:t>Implementation Plan</a:t>
            </a:r>
            <a:endParaRPr/>
          </a:p>
        </p:txBody>
      </p:sp>
      <p:sp>
        <p:nvSpPr>
          <p:cNvPr id="345" name="Google Shape;345;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pic>
        <p:nvPicPr>
          <p:cNvPr id="346" name="Google Shape;346;p5"/>
          <p:cNvPicPr preferRelativeResize="0">
            <a:picLocks noGrp="1"/>
          </p:cNvPicPr>
          <p:nvPr>
            <p:ph type="body" idx="1"/>
          </p:nvPr>
        </p:nvPicPr>
        <p:blipFill rotWithShape="1">
          <a:blip r:embed="rId3">
            <a:alphaModFix/>
          </a:blip>
          <a:srcRect/>
          <a:stretch/>
        </p:blipFill>
        <p:spPr>
          <a:xfrm>
            <a:off x="1596233" y="1352553"/>
            <a:ext cx="7586100" cy="473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CCE6-C1FE-7CBA-9B4F-BB4EFCEC428E}"/>
              </a:ext>
            </a:extLst>
          </p:cNvPr>
          <p:cNvSpPr>
            <a:spLocks noGrp="1"/>
          </p:cNvSpPr>
          <p:nvPr>
            <p:ph type="title"/>
          </p:nvPr>
        </p:nvSpPr>
        <p:spPr/>
        <p:txBody>
          <a:bodyPr/>
          <a:lstStyle/>
          <a:p>
            <a:pPr algn="ctr"/>
            <a:r>
              <a:rPr lang="en-IN" dirty="0"/>
              <a:t>Dataset Preparation</a:t>
            </a:r>
          </a:p>
        </p:txBody>
      </p:sp>
      <p:sp>
        <p:nvSpPr>
          <p:cNvPr id="3" name="Slide Number Placeholder 2">
            <a:extLst>
              <a:ext uri="{FF2B5EF4-FFF2-40B4-BE49-F238E27FC236}">
                <a16:creationId xmlns:a16="http://schemas.microsoft.com/office/drawing/2014/main" id="{D3D623E4-80BE-606A-3E32-67224ECCE3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
        <p:nvSpPr>
          <p:cNvPr id="4" name="Text Placeholder 3">
            <a:extLst>
              <a:ext uri="{FF2B5EF4-FFF2-40B4-BE49-F238E27FC236}">
                <a16:creationId xmlns:a16="http://schemas.microsoft.com/office/drawing/2014/main" id="{633352EA-12F2-D574-942E-02F671BA184B}"/>
              </a:ext>
            </a:extLst>
          </p:cNvPr>
          <p:cNvSpPr>
            <a:spLocks noGrp="1"/>
          </p:cNvSpPr>
          <p:nvPr>
            <p:ph type="body" idx="1"/>
          </p:nvPr>
        </p:nvSpPr>
        <p:spPr/>
        <p:txBody>
          <a:bodyPr>
            <a:normAutofit/>
          </a:bodyPr>
          <a:lstStyle/>
          <a:p>
            <a:r>
              <a:rPr lang="en-US" sz="1800" b="0" i="0" u="none" strike="noStrike" dirty="0">
                <a:solidFill>
                  <a:schemeClr val="bg1"/>
                </a:solidFill>
                <a:effectLst/>
                <a:latin typeface="Times New Roman" panose="02020603050405020304" pitchFamily="18" charset="0"/>
              </a:rPr>
              <a:t>The custom dataset created using various sources such as </a:t>
            </a:r>
            <a:r>
              <a:rPr lang="en-US" sz="1800" b="0" i="1" u="none" strike="noStrike" dirty="0">
                <a:solidFill>
                  <a:schemeClr val="bg1"/>
                </a:solidFill>
                <a:effectLst/>
                <a:latin typeface="Times New Roman" panose="02020603050405020304" pitchFamily="18" charset="0"/>
              </a:rPr>
              <a:t>Mendeley</a:t>
            </a:r>
            <a:r>
              <a:rPr lang="en-US" sz="1800" b="0" i="0" u="none" strike="noStrike" dirty="0">
                <a:solidFill>
                  <a:schemeClr val="bg1"/>
                </a:solidFill>
                <a:effectLst/>
                <a:latin typeface="Times New Roman" panose="02020603050405020304" pitchFamily="18" charset="0"/>
              </a:rPr>
              <a:t>, </a:t>
            </a:r>
            <a:r>
              <a:rPr lang="en-US" sz="1800" b="0" i="1" u="none" strike="noStrike" dirty="0">
                <a:solidFill>
                  <a:schemeClr val="bg1"/>
                </a:solidFill>
                <a:effectLst/>
                <a:latin typeface="Times New Roman" panose="02020603050405020304" pitchFamily="18" charset="0"/>
              </a:rPr>
              <a:t>GitHub</a:t>
            </a:r>
            <a:r>
              <a:rPr lang="en-US" sz="1800" b="0" i="0" u="none" strike="noStrike" dirty="0">
                <a:solidFill>
                  <a:schemeClr val="bg1"/>
                </a:solidFill>
                <a:effectLst/>
                <a:latin typeface="Times New Roman" panose="02020603050405020304" pitchFamily="18" charset="0"/>
              </a:rPr>
              <a:t>, and </a:t>
            </a:r>
            <a:r>
              <a:rPr lang="en-US" sz="1800" b="0" i="1" u="none" strike="noStrike" dirty="0">
                <a:solidFill>
                  <a:schemeClr val="bg1"/>
                </a:solidFill>
                <a:effectLst/>
                <a:latin typeface="Times New Roman" panose="02020603050405020304" pitchFamily="18" charset="0"/>
              </a:rPr>
              <a:t>Kaggle</a:t>
            </a:r>
            <a:r>
              <a:rPr lang="en-US" sz="1800" b="0" i="0" u="none" strike="noStrike" dirty="0">
                <a:solidFill>
                  <a:schemeClr val="bg1"/>
                </a:solidFill>
                <a:effectLst/>
                <a:latin typeface="Times New Roman" panose="02020603050405020304" pitchFamily="18" charset="0"/>
              </a:rPr>
              <a:t> provides a diverse collection of labeled news articles, offering an opportunity to explore different types and contexts of fake news.</a:t>
            </a:r>
          </a:p>
          <a:p>
            <a:r>
              <a:rPr lang="en-US" sz="1800" dirty="0">
                <a:solidFill>
                  <a:schemeClr val="bg1"/>
                </a:solidFill>
                <a:latin typeface="Times New Roman" panose="02020603050405020304" pitchFamily="18" charset="0"/>
              </a:rPr>
              <a:t>Here mentioning the steps involved in </a:t>
            </a:r>
            <a:r>
              <a:rPr lang="en-US" sz="1800" b="1" dirty="0">
                <a:solidFill>
                  <a:schemeClr val="bg1"/>
                </a:solidFill>
                <a:latin typeface="Times New Roman" panose="02020603050405020304" pitchFamily="18" charset="0"/>
              </a:rPr>
              <a:t>Data preprocessing and Exploratory Data analysis</a:t>
            </a:r>
          </a:p>
          <a:p>
            <a:pPr marL="50800" indent="0">
              <a:buNone/>
            </a:pPr>
            <a:endParaRPr lang="en-US" sz="1800" dirty="0">
              <a:solidFill>
                <a:schemeClr val="bg1"/>
              </a:solidFill>
              <a:latin typeface="Times New Roman" panose="02020603050405020304" pitchFamily="18" charset="0"/>
            </a:endParaRPr>
          </a:p>
          <a:p>
            <a:pPr marL="50800" indent="0">
              <a:buNone/>
            </a:pPr>
            <a:r>
              <a:rPr lang="en-US" sz="1800" dirty="0">
                <a:solidFill>
                  <a:schemeClr val="bg1"/>
                </a:solidFill>
                <a:latin typeface="Times New Roman" panose="02020603050405020304" pitchFamily="18" charset="0"/>
              </a:rPr>
              <a:t>Data preprocessing steps completed:</a:t>
            </a:r>
          </a:p>
          <a:p>
            <a:pPr marL="50800" indent="0">
              <a:buNone/>
            </a:pPr>
            <a:r>
              <a:rPr lang="en-US" sz="1800" b="0" i="0" u="none" strike="noStrike" dirty="0">
                <a:solidFill>
                  <a:schemeClr val="bg1"/>
                </a:solidFill>
                <a:effectLst/>
                <a:latin typeface="Times New Roman" panose="02020603050405020304" pitchFamily="18" charset="0"/>
              </a:rPr>
              <a:t>For machine learning , it’s necessary to convert raw data into a clean data set.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chemeClr val="bg1"/>
                </a:solidFill>
                <a:effectLst/>
                <a:latin typeface="Times New Roman" panose="02020603050405020304" pitchFamily="18" charset="0"/>
              </a:rPr>
              <a:t>The below mentioned preprocessing steps which we completed for our dataset for preprocessing</a:t>
            </a:r>
          </a:p>
          <a:p>
            <a:pPr marL="50800" indent="0" algn="just" rtl="0">
              <a:spcBef>
                <a:spcPts val="0"/>
              </a:spcBef>
              <a:spcAft>
                <a:spcPts val="1000"/>
              </a:spcAft>
              <a:buNone/>
            </a:pPr>
            <a:r>
              <a:rPr lang="en-US" sz="1800" dirty="0">
                <a:solidFill>
                  <a:schemeClr val="bg1"/>
                </a:solidFill>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 </a:t>
            </a:r>
          </a:p>
          <a:p>
            <a:pPr marL="50800" indent="0" algn="ctr" rtl="0">
              <a:spcBef>
                <a:spcPts val="0"/>
              </a:spcBef>
              <a:spcAft>
                <a:spcPts val="1000"/>
              </a:spcAft>
              <a:buNone/>
            </a:pPr>
            <a:r>
              <a:rPr lang="en-US" sz="1800" b="1" i="0" u="none" strike="noStrike" dirty="0">
                <a:solidFill>
                  <a:srgbClr val="000000"/>
                </a:solidFill>
                <a:effectLst/>
                <a:latin typeface="Times New Roman" panose="02020603050405020304" pitchFamily="18" charset="0"/>
              </a:rPr>
              <a:t>  </a:t>
            </a:r>
            <a:r>
              <a:rPr lang="en-US" sz="1800" b="1" i="0" u="none" strike="noStrike" dirty="0">
                <a:solidFill>
                  <a:schemeClr val="bg1"/>
                </a:solidFill>
                <a:effectLst/>
                <a:latin typeface="Times New Roman" panose="02020603050405020304" pitchFamily="18" charset="0"/>
              </a:rPr>
              <a:t>Drop Columns That Aren’t Useful</a:t>
            </a:r>
            <a:endParaRPr lang="en-US" sz="1050" dirty="0">
              <a:solidFill>
                <a:schemeClr val="bg1"/>
              </a:solidFill>
              <a:effectLst/>
            </a:endParaRPr>
          </a:p>
          <a:p>
            <a:r>
              <a:rPr lang="en-US" sz="1800" b="0" i="0" u="none" strike="noStrike" dirty="0">
                <a:solidFill>
                  <a:schemeClr val="bg1"/>
                </a:solidFill>
                <a:effectLst/>
                <a:latin typeface="Times New Roman" panose="02020603050405020304" pitchFamily="18" charset="0"/>
              </a:rPr>
              <a:t> Drop some of the columns which won't contribute much to our machine learning model. Here we dropped the column ‘id’</a:t>
            </a:r>
            <a:endParaRPr lang="en-US" sz="1400" dirty="0">
              <a:solidFill>
                <a:schemeClr val="bg1"/>
              </a:solidFill>
              <a:effectLst/>
            </a:endParaRPr>
          </a:p>
          <a:p>
            <a:pPr marL="50800" indent="0">
              <a:buNone/>
            </a:pPr>
            <a:endParaRPr lang="en-IN" sz="2000" dirty="0">
              <a:solidFill>
                <a:schemeClr val="bg1"/>
              </a:solidFill>
            </a:endParaRPr>
          </a:p>
          <a:p>
            <a:pPr marL="50800" indent="0">
              <a:buNone/>
            </a:pPr>
            <a:endParaRPr lang="en-IN" sz="2000" dirty="0">
              <a:solidFill>
                <a:schemeClr val="bg1"/>
              </a:solidFill>
            </a:endParaRPr>
          </a:p>
          <a:p>
            <a:pPr marL="50800" indent="0">
              <a:buNone/>
            </a:pPr>
            <a:endParaRPr lang="en-IN" sz="2000" dirty="0">
              <a:solidFill>
                <a:schemeClr val="bg1"/>
              </a:solidFill>
            </a:endParaRPr>
          </a:p>
          <a:p>
            <a:pPr marL="50800" indent="0">
              <a:buNone/>
            </a:pPr>
            <a:endParaRPr lang="en-IN" sz="2000" dirty="0">
              <a:solidFill>
                <a:schemeClr val="bg1"/>
              </a:solidFill>
            </a:endParaRPr>
          </a:p>
          <a:p>
            <a:pPr marL="50800" indent="0">
              <a:buNone/>
            </a:pPr>
            <a:endParaRPr lang="en-IN" sz="2000" dirty="0">
              <a:solidFill>
                <a:schemeClr val="bg1"/>
              </a:solidFill>
            </a:endParaRPr>
          </a:p>
        </p:txBody>
      </p:sp>
    </p:spTree>
    <p:extLst>
      <p:ext uri="{BB962C8B-B14F-4D97-AF65-F5344CB8AC3E}">
        <p14:creationId xmlns:p14="http://schemas.microsoft.com/office/powerpoint/2010/main" val="8073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4DFC-1D1E-3928-BD64-17FBDE74F874}"/>
              </a:ext>
            </a:extLst>
          </p:cNvPr>
          <p:cNvSpPr>
            <a:spLocks noGrp="1"/>
          </p:cNvSpPr>
          <p:nvPr>
            <p:ph type="title"/>
          </p:nvPr>
        </p:nvSpPr>
        <p:spPr>
          <a:xfrm>
            <a:off x="444500" y="542925"/>
            <a:ext cx="11214100" cy="812490"/>
          </a:xfrm>
        </p:spPr>
        <p:txBody>
          <a:bodyPr/>
          <a:lstStyle/>
          <a:p>
            <a:pPr algn="ctr"/>
            <a:r>
              <a:rPr lang="en-IN" sz="2000" b="1" i="0" u="none" strike="noStrike" dirty="0">
                <a:solidFill>
                  <a:schemeClr val="bg1"/>
                </a:solidFill>
                <a:effectLst/>
                <a:latin typeface="Times New Roman" panose="02020603050405020304" pitchFamily="18" charset="0"/>
              </a:rPr>
              <a:t>Handling missing data</a:t>
            </a:r>
            <a:br>
              <a:rPr lang="en-IN" sz="3200" b="1" i="0" u="none" strike="noStrike" dirty="0">
                <a:solidFill>
                  <a:schemeClr val="bg1"/>
                </a:solidFill>
                <a:effectLst/>
                <a:latin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8158ECD3-9127-1FA1-7B00-F6C8347C58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
        <p:nvSpPr>
          <p:cNvPr id="4" name="Text Placeholder 3">
            <a:extLst>
              <a:ext uri="{FF2B5EF4-FFF2-40B4-BE49-F238E27FC236}">
                <a16:creationId xmlns:a16="http://schemas.microsoft.com/office/drawing/2014/main" id="{8CCEF9BD-AFAF-1B10-5457-685DB29C9427}"/>
              </a:ext>
            </a:extLst>
          </p:cNvPr>
          <p:cNvSpPr>
            <a:spLocks noGrp="1"/>
          </p:cNvSpPr>
          <p:nvPr>
            <p:ph type="body" idx="1"/>
          </p:nvPr>
        </p:nvSpPr>
        <p:spPr/>
        <p:txBody>
          <a:bodyPr>
            <a:normAutofit/>
          </a:bodyPr>
          <a:lstStyle/>
          <a:p>
            <a:pPr marL="50800" indent="0" algn="ctr">
              <a:buNone/>
            </a:pPr>
            <a:endParaRPr lang="en-IN" sz="2000" b="1" i="0" u="none" strike="noStrike" dirty="0">
              <a:solidFill>
                <a:schemeClr val="bg1"/>
              </a:solidFill>
              <a:effectLst/>
              <a:latin typeface="Times New Roman" panose="02020603050405020304" pitchFamily="18" charset="0"/>
            </a:endParaRPr>
          </a:p>
          <a:p>
            <a:pPr algn="just" rtl="0">
              <a:spcBef>
                <a:spcPts val="0"/>
              </a:spcBef>
              <a:spcAft>
                <a:spcPts val="1000"/>
              </a:spcAft>
            </a:pPr>
            <a:r>
              <a:rPr lang="en-US" sz="1800" b="0" i="0" u="none" strike="noStrike" dirty="0">
                <a:solidFill>
                  <a:schemeClr val="bg1"/>
                </a:solidFill>
                <a:effectLst/>
                <a:latin typeface="Times New Roman" panose="02020603050405020304" pitchFamily="18" charset="0"/>
              </a:rPr>
              <a:t>Dealing with missing data is a common and inherent issue in data collection, especially when working with large dataset</a:t>
            </a:r>
            <a:r>
              <a:rPr lang="en-US" sz="1800" b="1" i="0" u="none" strike="noStrike" dirty="0">
                <a:solidFill>
                  <a:schemeClr val="bg1"/>
                </a:solidFill>
                <a:effectLst/>
                <a:latin typeface="Times New Roman" panose="02020603050405020304" pitchFamily="18" charset="0"/>
              </a:rPr>
              <a:t>s. </a:t>
            </a:r>
            <a:r>
              <a:rPr lang="en-US" sz="1800" b="0" i="0" u="none" strike="noStrike" dirty="0">
                <a:solidFill>
                  <a:schemeClr val="bg1"/>
                </a:solidFill>
                <a:effectLst/>
                <a:latin typeface="Times New Roman" panose="02020603050405020304" pitchFamily="18" charset="0"/>
              </a:rPr>
              <a:t>If missing values have been found, there are particularly two ways to resolve this issue: </a:t>
            </a:r>
            <a:endParaRPr lang="en-US" sz="1400" dirty="0">
              <a:solidFill>
                <a:schemeClr val="bg1"/>
              </a:solidFill>
              <a:effectLst/>
            </a:endParaRPr>
          </a:p>
          <a:p>
            <a:pPr rtl="0" fontAlgn="base">
              <a:spcBef>
                <a:spcPts val="1200"/>
              </a:spcBef>
              <a:spcAft>
                <a:spcPts val="0"/>
              </a:spcAft>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Either Remove the entire row that contains a missing value. However, removing the entire row can generate a possibility of losing some important data. This approach is useful if the dataset is very large Or Estimate the value by taking the mean, median or mode.</a:t>
            </a:r>
          </a:p>
          <a:p>
            <a:pPr rtl="0">
              <a:spcBef>
                <a:spcPts val="1200"/>
              </a:spcBef>
              <a:spcAft>
                <a:spcPts val="1200"/>
              </a:spcAft>
            </a:pPr>
            <a:r>
              <a:rPr lang="en-US" sz="1800" b="0" i="0" u="none" strike="noStrike" dirty="0">
                <a:solidFill>
                  <a:schemeClr val="bg1"/>
                </a:solidFill>
                <a:effectLst/>
                <a:latin typeface="Times New Roman" panose="02020603050405020304" pitchFamily="18" charset="0"/>
              </a:rPr>
              <a:t>Here in our dataset, we mainly filled the missed data by taking either mean or mode</a:t>
            </a:r>
            <a:endParaRPr lang="en-US" sz="1400" dirty="0">
              <a:solidFill>
                <a:schemeClr val="bg1"/>
              </a:solidFill>
              <a:effectLst/>
            </a:endParaRPr>
          </a:p>
          <a:p>
            <a:pPr marL="50800" indent="0" algn="ctr">
              <a:buNone/>
            </a:pPr>
            <a:r>
              <a:rPr lang="en-IN" sz="1800" b="1" i="0" u="none" strike="noStrike" dirty="0">
                <a:solidFill>
                  <a:schemeClr val="bg1"/>
                </a:solidFill>
                <a:effectLst/>
                <a:latin typeface="Times New Roman" panose="02020603050405020304" pitchFamily="18" charset="0"/>
              </a:rPr>
              <a:t>Dropping duplicate rows</a:t>
            </a:r>
          </a:p>
          <a:p>
            <a:pPr marL="50800" indent="0" algn="ctr">
              <a:buNone/>
            </a:pPr>
            <a:r>
              <a:rPr lang="en-US" sz="1800" b="0" i="0" u="none" strike="noStrike" dirty="0">
                <a:solidFill>
                  <a:schemeClr val="bg1"/>
                </a:solidFill>
                <a:effectLst/>
                <a:latin typeface="Times New Roman" panose="02020603050405020304" pitchFamily="18" charset="0"/>
              </a:rPr>
              <a:t>Once we have identified duplicates in the dataset, it is time to remove them. To delete duplicates, we use a function </a:t>
            </a:r>
            <a:r>
              <a:rPr lang="en-US" sz="1800" b="0" i="1" u="none" strike="noStrike" dirty="0" err="1">
                <a:solidFill>
                  <a:schemeClr val="bg1"/>
                </a:solidFill>
                <a:effectLst/>
                <a:latin typeface="Times New Roman" panose="02020603050405020304" pitchFamily="18" charset="0"/>
              </a:rPr>
              <a:t>drop_duplicates</a:t>
            </a:r>
            <a:r>
              <a:rPr lang="en-US" sz="1800" b="0" i="0" u="none" strike="noStrike" dirty="0">
                <a:solidFill>
                  <a:schemeClr val="bg1"/>
                </a:solidFill>
                <a:effectLst/>
                <a:latin typeface="Times New Roman" panose="02020603050405020304" pitchFamily="18" charset="0"/>
              </a:rPr>
              <a:t> in Pandas</a:t>
            </a:r>
          </a:p>
          <a:p>
            <a:pPr marL="50800" indent="0" algn="ctr">
              <a:buNone/>
            </a:pPr>
            <a:endParaRPr lang="en-IN" sz="1400" dirty="0">
              <a:solidFill>
                <a:schemeClr val="bg1"/>
              </a:solidFill>
              <a:effectLst/>
            </a:endParaRPr>
          </a:p>
          <a:p>
            <a:pPr marL="50800" indent="0" algn="ctr">
              <a:buNone/>
            </a:pPr>
            <a:endParaRPr lang="en-IN" sz="2000" b="1" i="0" u="none" strike="noStrike" dirty="0">
              <a:solidFill>
                <a:schemeClr val="bg1"/>
              </a:solidFill>
              <a:effectLst/>
              <a:latin typeface="Times New Roman" panose="02020603050405020304" pitchFamily="18" charset="0"/>
            </a:endParaRPr>
          </a:p>
        </p:txBody>
      </p:sp>
    </p:spTree>
    <p:extLst>
      <p:ext uri="{BB962C8B-B14F-4D97-AF65-F5344CB8AC3E}">
        <p14:creationId xmlns:p14="http://schemas.microsoft.com/office/powerpoint/2010/main" val="197888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FA85-B763-2A18-3883-C456CB280332}"/>
              </a:ext>
            </a:extLst>
          </p:cNvPr>
          <p:cNvSpPr>
            <a:spLocks noGrp="1"/>
          </p:cNvSpPr>
          <p:nvPr>
            <p:ph type="title"/>
          </p:nvPr>
        </p:nvSpPr>
        <p:spPr>
          <a:xfrm>
            <a:off x="444500" y="542925"/>
            <a:ext cx="11214100" cy="812490"/>
          </a:xfrm>
        </p:spPr>
        <p:txBody>
          <a:bodyPr/>
          <a:lstStyle/>
          <a:p>
            <a:pPr algn="ctr"/>
            <a:r>
              <a:rPr lang="en-US" sz="2000" b="1" i="0" u="none" strike="noStrike" dirty="0">
                <a:solidFill>
                  <a:schemeClr val="bg1"/>
                </a:solidFill>
                <a:effectLst/>
                <a:latin typeface="Times New Roman" panose="02020603050405020304" pitchFamily="18" charset="0"/>
              </a:rPr>
              <a:t>Data Transformation</a:t>
            </a:r>
            <a:br>
              <a:rPr lang="en-US" dirty="0">
                <a:effectLst/>
              </a:rPr>
            </a:br>
            <a:endParaRPr lang="en-IN" dirty="0"/>
          </a:p>
        </p:txBody>
      </p:sp>
      <p:sp>
        <p:nvSpPr>
          <p:cNvPr id="3" name="Slide Number Placeholder 2">
            <a:extLst>
              <a:ext uri="{FF2B5EF4-FFF2-40B4-BE49-F238E27FC236}">
                <a16:creationId xmlns:a16="http://schemas.microsoft.com/office/drawing/2014/main" id="{1EF11CC9-DD0B-7AE4-91DF-03B838E72C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4" name="Text Placeholder 3">
            <a:extLst>
              <a:ext uri="{FF2B5EF4-FFF2-40B4-BE49-F238E27FC236}">
                <a16:creationId xmlns:a16="http://schemas.microsoft.com/office/drawing/2014/main" id="{ED126EAD-22CB-D877-7A94-A6B6E94BC354}"/>
              </a:ext>
            </a:extLst>
          </p:cNvPr>
          <p:cNvSpPr>
            <a:spLocks noGrp="1"/>
          </p:cNvSpPr>
          <p:nvPr>
            <p:ph type="body" idx="1"/>
          </p:nvPr>
        </p:nvSpPr>
        <p:spPr>
          <a:xfrm>
            <a:off x="226549" y="1467406"/>
            <a:ext cx="11215235" cy="4351338"/>
          </a:xfrm>
        </p:spPr>
        <p:txBody>
          <a:bodyPr/>
          <a:lstStyle/>
          <a:p>
            <a:pPr algn="just" rtl="0">
              <a:spcBef>
                <a:spcPts val="0"/>
              </a:spcBef>
              <a:spcAft>
                <a:spcPts val="1000"/>
              </a:spcAft>
            </a:pPr>
            <a:r>
              <a:rPr lang="en-US" sz="1800" b="0" i="0" u="none" strike="noStrike" dirty="0">
                <a:solidFill>
                  <a:schemeClr val="bg1"/>
                </a:solidFill>
                <a:effectLst/>
                <a:latin typeface="Times New Roman" panose="02020603050405020304" pitchFamily="18" charset="0"/>
              </a:rPr>
              <a:t>Data transformation involves converting the data from one form to another to make it more suitable for analysis. Techniques such as normalization, scaling, or encoding can be used to transform the data. Here we scaled our target variable to desired values by reducing the target feature columns values and classifying it into basically three unique values as shown below:</a:t>
            </a:r>
          </a:p>
          <a:p>
            <a:pPr algn="just" rtl="0">
              <a:spcBef>
                <a:spcPts val="0"/>
              </a:spcBef>
              <a:spcAft>
                <a:spcPts val="1000"/>
              </a:spcAft>
            </a:pPr>
            <a:endParaRPr lang="en-US" dirty="0">
              <a:solidFill>
                <a:schemeClr val="bg1"/>
              </a:solidFill>
              <a:effectLst/>
            </a:endParaRPr>
          </a:p>
          <a:p>
            <a:endParaRPr lang="en-IN" dirty="0"/>
          </a:p>
        </p:txBody>
      </p:sp>
      <p:pic>
        <p:nvPicPr>
          <p:cNvPr id="1026" name="Picture 2">
            <a:extLst>
              <a:ext uri="{FF2B5EF4-FFF2-40B4-BE49-F238E27FC236}">
                <a16:creationId xmlns:a16="http://schemas.microsoft.com/office/drawing/2014/main" id="{69CAC1AF-1AE9-09C8-8009-C6B67DB02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025" y="2929898"/>
            <a:ext cx="6485724" cy="265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3033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896</Words>
  <Application>Microsoft Office PowerPoint</Application>
  <PresentationFormat>Widescreen</PresentationFormat>
  <Paragraphs>67</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Arial</vt:lpstr>
      <vt:lpstr>Calibri</vt:lpstr>
      <vt:lpstr>Merriweather Black</vt:lpstr>
      <vt:lpstr>Trebuchet MS</vt:lpstr>
      <vt:lpstr>Oswald</vt:lpstr>
      <vt:lpstr>Office Theme</vt:lpstr>
      <vt:lpstr>FAKE NEWS DETECTION</vt:lpstr>
      <vt:lpstr>PowerPoint Presentation</vt:lpstr>
      <vt:lpstr>Introduction</vt:lpstr>
      <vt:lpstr>Data Collection</vt:lpstr>
      <vt:lpstr>Dataset Familiarization</vt:lpstr>
      <vt:lpstr>Implementation Plan</vt:lpstr>
      <vt:lpstr>Dataset Preparation</vt:lpstr>
      <vt:lpstr>Handling missing data </vt:lpstr>
      <vt:lpstr>Data Transformation </vt:lpstr>
      <vt:lpstr> Exploratory 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Haneena VP</dc:creator>
  <cp:lastModifiedBy>adarsh babu</cp:lastModifiedBy>
  <cp:revision>4</cp:revision>
  <dcterms:created xsi:type="dcterms:W3CDTF">2023-12-01T08:12:50Z</dcterms:created>
  <dcterms:modified xsi:type="dcterms:W3CDTF">2023-12-13T12:02:32Z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