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60" r:id="rId4"/>
    <p:sldId id="279" r:id="rId5"/>
    <p:sldId id="257" r:id="rId6"/>
    <p:sldId id="280" r:id="rId7"/>
    <p:sldId id="263" r:id="rId8"/>
    <p:sldId id="265" r:id="rId9"/>
    <p:sldId id="264" r:id="rId10"/>
    <p:sldId id="266" r:id="rId11"/>
    <p:sldId id="281" r:id="rId12"/>
    <p:sldId id="270" r:id="rId13"/>
    <p:sldId id="276" r:id="rId14"/>
    <p:sldId id="275" r:id="rId15"/>
    <p:sldId id="273" r:id="rId16"/>
    <p:sldId id="274" r:id="rId17"/>
    <p:sldId id="282" r:id="rId18"/>
    <p:sldId id="277" r:id="rId19"/>
    <p:sldId id="283" r:id="rId20"/>
    <p:sldId id="278" r:id="rId21"/>
    <p:sldId id="284" r:id="rId22"/>
    <p:sldId id="285" r:id="rId23"/>
    <p:sldId id="286" r:id="rId24"/>
    <p:sldId id="287" r:id="rId25"/>
    <p:sldId id="28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9463B5-DE59-439C-AA01-208E901E5AB6}" type="doc">
      <dgm:prSet loTypeId="urn:microsoft.com/office/officeart/2005/8/layout/default" loCatId="Inbox" qsTypeId="urn:microsoft.com/office/officeart/2005/8/quickstyle/simple3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EBBFFF18-90BF-4DE7-83B2-94663F880CEF}">
      <dgm:prSet/>
      <dgm:spPr/>
      <dgm:t>
        <a:bodyPr/>
        <a:lstStyle/>
        <a:p>
          <a:r>
            <a:rPr lang="en-US" dirty="0"/>
            <a:t>An organization can book only one stall at a fair for a given time-slot</a:t>
          </a:r>
        </a:p>
      </dgm:t>
    </dgm:pt>
    <dgm:pt modelId="{E0CC025F-6EE6-4475-8370-7FEE6B4D6AC2}" type="parTrans" cxnId="{A1085728-6908-4DB8-8BAA-95A95D1D98D9}">
      <dgm:prSet/>
      <dgm:spPr/>
      <dgm:t>
        <a:bodyPr/>
        <a:lstStyle/>
        <a:p>
          <a:endParaRPr lang="en-US"/>
        </a:p>
      </dgm:t>
    </dgm:pt>
    <dgm:pt modelId="{84E6ACED-BB4A-411C-9518-42CD7791825F}" type="sibTrans" cxnId="{A1085728-6908-4DB8-8BAA-95A95D1D98D9}">
      <dgm:prSet/>
      <dgm:spPr/>
      <dgm:t>
        <a:bodyPr/>
        <a:lstStyle/>
        <a:p>
          <a:endParaRPr lang="en-US"/>
        </a:p>
      </dgm:t>
    </dgm:pt>
    <dgm:pt modelId="{F0788FBB-3637-4CAC-936F-1EBCF0112FD1}">
      <dgm:prSet/>
      <dgm:spPr/>
      <dgm:t>
        <a:bodyPr/>
        <a:lstStyle/>
        <a:p>
          <a:r>
            <a:rPr lang="en-US" dirty="0"/>
            <a:t>Students can shortlist up to a fixed number of roles, say 10. This constraint will have to be implemented in the application layer</a:t>
          </a:r>
        </a:p>
      </dgm:t>
    </dgm:pt>
    <dgm:pt modelId="{A3EF116F-C127-48F6-992A-61E922F9BD16}" type="parTrans" cxnId="{4767909D-CB4E-481A-B4E0-821442ECE505}">
      <dgm:prSet/>
      <dgm:spPr/>
      <dgm:t>
        <a:bodyPr/>
        <a:lstStyle/>
        <a:p>
          <a:endParaRPr lang="en-US"/>
        </a:p>
      </dgm:t>
    </dgm:pt>
    <dgm:pt modelId="{235B9E3B-FCDA-425B-9ADD-77DBEC1EB298}" type="sibTrans" cxnId="{4767909D-CB4E-481A-B4E0-821442ECE505}">
      <dgm:prSet/>
      <dgm:spPr/>
      <dgm:t>
        <a:bodyPr/>
        <a:lstStyle/>
        <a:p>
          <a:endParaRPr lang="en-US"/>
        </a:p>
      </dgm:t>
    </dgm:pt>
    <dgm:pt modelId="{9F209B92-F03A-4D7F-A3C2-B242AEF19057}">
      <dgm:prSet/>
      <dgm:spPr/>
      <dgm:t>
        <a:bodyPr/>
        <a:lstStyle/>
        <a:p>
          <a:r>
            <a:rPr lang="en-US" dirty="0"/>
            <a:t>The system need not capture information from an organization’s perspective. For </a:t>
          </a:r>
          <a:r>
            <a:rPr lang="en-US" dirty="0" err="1"/>
            <a:t>eg</a:t>
          </a:r>
          <a:r>
            <a:rPr lang="en-US" dirty="0"/>
            <a:t>., historic information of interviews conducted by an organization can not be retrieved easily</a:t>
          </a:r>
        </a:p>
      </dgm:t>
    </dgm:pt>
    <dgm:pt modelId="{5CC6F7FA-67F8-42AB-A492-ACE9C02882E5}" type="parTrans" cxnId="{858A9557-8E47-49B1-85DF-5FA62E2CC068}">
      <dgm:prSet/>
      <dgm:spPr/>
      <dgm:t>
        <a:bodyPr/>
        <a:lstStyle/>
        <a:p>
          <a:endParaRPr lang="en-US"/>
        </a:p>
      </dgm:t>
    </dgm:pt>
    <dgm:pt modelId="{33A70EAD-1F20-43EF-B0E7-D5BDA0FB0A03}" type="sibTrans" cxnId="{858A9557-8E47-49B1-85DF-5FA62E2CC068}">
      <dgm:prSet/>
      <dgm:spPr/>
      <dgm:t>
        <a:bodyPr/>
        <a:lstStyle/>
        <a:p>
          <a:endParaRPr lang="en-US"/>
        </a:p>
      </dgm:t>
    </dgm:pt>
    <dgm:pt modelId="{921AF5CC-56AD-45A7-BF0C-EF79F520406B}">
      <dgm:prSet/>
      <dgm:spPr/>
      <dgm:t>
        <a:bodyPr/>
        <a:lstStyle/>
        <a:p>
          <a:r>
            <a:rPr lang="en-US" dirty="0"/>
            <a:t>An organization may short-list students independent of role. A primary role may be optionally mentioned. Technically, </a:t>
          </a:r>
          <a:r>
            <a:rPr lang="en-US" i="1" dirty="0" err="1"/>
            <a:t>primary_role</a:t>
          </a:r>
          <a:r>
            <a:rPr lang="en-US" dirty="0"/>
            <a:t> in </a:t>
          </a:r>
          <a:r>
            <a:rPr lang="en-US" i="1" dirty="0" err="1"/>
            <a:t>org_short_list</a:t>
          </a:r>
          <a:r>
            <a:rPr lang="en-US" dirty="0"/>
            <a:t> table is a </a:t>
          </a:r>
          <a:r>
            <a:rPr lang="en-US" dirty="0" err="1"/>
            <a:t>NULLable</a:t>
          </a:r>
          <a:r>
            <a:rPr lang="en-US" dirty="0"/>
            <a:t> column</a:t>
          </a:r>
        </a:p>
      </dgm:t>
    </dgm:pt>
    <dgm:pt modelId="{2A829F37-4253-496B-B547-CE9F9E2E3CE8}" type="parTrans" cxnId="{679BC016-519E-4692-9314-ECC797F51565}">
      <dgm:prSet/>
      <dgm:spPr/>
      <dgm:t>
        <a:bodyPr/>
        <a:lstStyle/>
        <a:p>
          <a:endParaRPr lang="en-US"/>
        </a:p>
      </dgm:t>
    </dgm:pt>
    <dgm:pt modelId="{DF1CE23B-6377-4EAD-931A-FED348E45947}" type="sibTrans" cxnId="{679BC016-519E-4692-9314-ECC797F51565}">
      <dgm:prSet/>
      <dgm:spPr/>
      <dgm:t>
        <a:bodyPr/>
        <a:lstStyle/>
        <a:p>
          <a:endParaRPr lang="en-US"/>
        </a:p>
      </dgm:t>
    </dgm:pt>
    <dgm:pt modelId="{9DB73CC4-006F-47B0-BBE0-9AFD26788BB1}">
      <dgm:prSet/>
      <dgm:spPr/>
      <dgm:t>
        <a:bodyPr/>
        <a:lstStyle/>
        <a:p>
          <a:r>
            <a:rPr lang="en-US" dirty="0"/>
            <a:t>A company belongs only to one primary industry</a:t>
          </a:r>
        </a:p>
      </dgm:t>
    </dgm:pt>
    <dgm:pt modelId="{ABE62ABE-D188-46F7-AA51-A0F8861F4102}" type="parTrans" cxnId="{0455BABD-8A00-40CA-B334-C96E98B3FC42}">
      <dgm:prSet/>
      <dgm:spPr/>
      <dgm:t>
        <a:bodyPr/>
        <a:lstStyle/>
        <a:p>
          <a:endParaRPr lang="en-US"/>
        </a:p>
      </dgm:t>
    </dgm:pt>
    <dgm:pt modelId="{909D6254-2D27-4E66-8AD8-63CD4686CF4E}" type="sibTrans" cxnId="{0455BABD-8A00-40CA-B334-C96E98B3FC42}">
      <dgm:prSet/>
      <dgm:spPr/>
      <dgm:t>
        <a:bodyPr/>
        <a:lstStyle/>
        <a:p>
          <a:endParaRPr lang="en-US"/>
        </a:p>
      </dgm:t>
    </dgm:pt>
    <dgm:pt modelId="{731590C1-D391-4FB8-B30E-EC64C32EBC1F}" type="pres">
      <dgm:prSet presAssocID="{309463B5-DE59-439C-AA01-208E901E5AB6}" presName="diagram" presStyleCnt="0">
        <dgm:presLayoutVars>
          <dgm:dir/>
          <dgm:resizeHandles val="exact"/>
        </dgm:presLayoutVars>
      </dgm:prSet>
      <dgm:spPr/>
    </dgm:pt>
    <dgm:pt modelId="{A46C07F8-5E0D-41C6-9728-8420F7ACEEF7}" type="pres">
      <dgm:prSet presAssocID="{EBBFFF18-90BF-4DE7-83B2-94663F880CEF}" presName="node" presStyleLbl="node1" presStyleIdx="0" presStyleCnt="5">
        <dgm:presLayoutVars>
          <dgm:bulletEnabled val="1"/>
        </dgm:presLayoutVars>
      </dgm:prSet>
      <dgm:spPr/>
    </dgm:pt>
    <dgm:pt modelId="{F1D61189-CF58-417C-AE81-0280068AFE15}" type="pres">
      <dgm:prSet presAssocID="{84E6ACED-BB4A-411C-9518-42CD7791825F}" presName="sibTrans" presStyleCnt="0"/>
      <dgm:spPr/>
    </dgm:pt>
    <dgm:pt modelId="{87A6644D-28FE-4508-B31B-6D1C8FCA7CC7}" type="pres">
      <dgm:prSet presAssocID="{F0788FBB-3637-4CAC-936F-1EBCF0112FD1}" presName="node" presStyleLbl="node1" presStyleIdx="1" presStyleCnt="5">
        <dgm:presLayoutVars>
          <dgm:bulletEnabled val="1"/>
        </dgm:presLayoutVars>
      </dgm:prSet>
      <dgm:spPr/>
    </dgm:pt>
    <dgm:pt modelId="{35C36CA1-EEDC-4CEB-B195-EB50AD58A4F9}" type="pres">
      <dgm:prSet presAssocID="{235B9E3B-FCDA-425B-9ADD-77DBEC1EB298}" presName="sibTrans" presStyleCnt="0"/>
      <dgm:spPr/>
    </dgm:pt>
    <dgm:pt modelId="{675E9156-6000-4541-B62C-5E0DD638FDDA}" type="pres">
      <dgm:prSet presAssocID="{9F209B92-F03A-4D7F-A3C2-B242AEF19057}" presName="node" presStyleLbl="node1" presStyleIdx="2" presStyleCnt="5">
        <dgm:presLayoutVars>
          <dgm:bulletEnabled val="1"/>
        </dgm:presLayoutVars>
      </dgm:prSet>
      <dgm:spPr/>
    </dgm:pt>
    <dgm:pt modelId="{65CA8B1C-EBE5-4679-9CC5-FC582CE49F5B}" type="pres">
      <dgm:prSet presAssocID="{33A70EAD-1F20-43EF-B0E7-D5BDA0FB0A03}" presName="sibTrans" presStyleCnt="0"/>
      <dgm:spPr/>
    </dgm:pt>
    <dgm:pt modelId="{87D56942-06B2-4F58-963F-139FDA7FA4C7}" type="pres">
      <dgm:prSet presAssocID="{921AF5CC-56AD-45A7-BF0C-EF79F520406B}" presName="node" presStyleLbl="node1" presStyleIdx="3" presStyleCnt="5">
        <dgm:presLayoutVars>
          <dgm:bulletEnabled val="1"/>
        </dgm:presLayoutVars>
      </dgm:prSet>
      <dgm:spPr/>
    </dgm:pt>
    <dgm:pt modelId="{51BCF7B8-1ABF-4FDD-97BA-ECB7D76A6919}" type="pres">
      <dgm:prSet presAssocID="{DF1CE23B-6377-4EAD-931A-FED348E45947}" presName="sibTrans" presStyleCnt="0"/>
      <dgm:spPr/>
    </dgm:pt>
    <dgm:pt modelId="{02C62CE8-D516-4552-852A-E61BFEC4ABEA}" type="pres">
      <dgm:prSet presAssocID="{9DB73CC4-006F-47B0-BBE0-9AFD26788BB1}" presName="node" presStyleLbl="node1" presStyleIdx="4" presStyleCnt="5">
        <dgm:presLayoutVars>
          <dgm:bulletEnabled val="1"/>
        </dgm:presLayoutVars>
      </dgm:prSet>
      <dgm:spPr/>
    </dgm:pt>
  </dgm:ptLst>
  <dgm:cxnLst>
    <dgm:cxn modelId="{626CB801-A6F6-49EF-9AA3-288A4FB163E9}" type="presOf" srcId="{9F209B92-F03A-4D7F-A3C2-B242AEF19057}" destId="{675E9156-6000-4541-B62C-5E0DD638FDDA}" srcOrd="0" destOrd="0" presId="urn:microsoft.com/office/officeart/2005/8/layout/default"/>
    <dgm:cxn modelId="{BC95AD09-5CD1-4F51-963F-733331063C1F}" type="presOf" srcId="{F0788FBB-3637-4CAC-936F-1EBCF0112FD1}" destId="{87A6644D-28FE-4508-B31B-6D1C8FCA7CC7}" srcOrd="0" destOrd="0" presId="urn:microsoft.com/office/officeart/2005/8/layout/default"/>
    <dgm:cxn modelId="{679BC016-519E-4692-9314-ECC797F51565}" srcId="{309463B5-DE59-439C-AA01-208E901E5AB6}" destId="{921AF5CC-56AD-45A7-BF0C-EF79F520406B}" srcOrd="3" destOrd="0" parTransId="{2A829F37-4253-496B-B547-CE9F9E2E3CE8}" sibTransId="{DF1CE23B-6377-4EAD-931A-FED348E45947}"/>
    <dgm:cxn modelId="{32811324-095B-4356-BD2A-D5CF2F3899E5}" type="presOf" srcId="{921AF5CC-56AD-45A7-BF0C-EF79F520406B}" destId="{87D56942-06B2-4F58-963F-139FDA7FA4C7}" srcOrd="0" destOrd="0" presId="urn:microsoft.com/office/officeart/2005/8/layout/default"/>
    <dgm:cxn modelId="{A1085728-6908-4DB8-8BAA-95A95D1D98D9}" srcId="{309463B5-DE59-439C-AA01-208E901E5AB6}" destId="{EBBFFF18-90BF-4DE7-83B2-94663F880CEF}" srcOrd="0" destOrd="0" parTransId="{E0CC025F-6EE6-4475-8370-7FEE6B4D6AC2}" sibTransId="{84E6ACED-BB4A-411C-9518-42CD7791825F}"/>
    <dgm:cxn modelId="{F01A5051-D0F8-4666-AF08-8696BDB04B28}" type="presOf" srcId="{EBBFFF18-90BF-4DE7-83B2-94663F880CEF}" destId="{A46C07F8-5E0D-41C6-9728-8420F7ACEEF7}" srcOrd="0" destOrd="0" presId="urn:microsoft.com/office/officeart/2005/8/layout/default"/>
    <dgm:cxn modelId="{858A9557-8E47-49B1-85DF-5FA62E2CC068}" srcId="{309463B5-DE59-439C-AA01-208E901E5AB6}" destId="{9F209B92-F03A-4D7F-A3C2-B242AEF19057}" srcOrd="2" destOrd="0" parTransId="{5CC6F7FA-67F8-42AB-A492-ACE9C02882E5}" sibTransId="{33A70EAD-1F20-43EF-B0E7-D5BDA0FB0A03}"/>
    <dgm:cxn modelId="{4767909D-CB4E-481A-B4E0-821442ECE505}" srcId="{309463B5-DE59-439C-AA01-208E901E5AB6}" destId="{F0788FBB-3637-4CAC-936F-1EBCF0112FD1}" srcOrd="1" destOrd="0" parTransId="{A3EF116F-C127-48F6-992A-61E922F9BD16}" sibTransId="{235B9E3B-FCDA-425B-9ADD-77DBEC1EB298}"/>
    <dgm:cxn modelId="{0455BABD-8A00-40CA-B334-C96E98B3FC42}" srcId="{309463B5-DE59-439C-AA01-208E901E5AB6}" destId="{9DB73CC4-006F-47B0-BBE0-9AFD26788BB1}" srcOrd="4" destOrd="0" parTransId="{ABE62ABE-D188-46F7-AA51-A0F8861F4102}" sibTransId="{909D6254-2D27-4E66-8AD8-63CD4686CF4E}"/>
    <dgm:cxn modelId="{5B16A8D8-9DDC-4C17-9F57-DEEDAE108925}" type="presOf" srcId="{9DB73CC4-006F-47B0-BBE0-9AFD26788BB1}" destId="{02C62CE8-D516-4552-852A-E61BFEC4ABEA}" srcOrd="0" destOrd="0" presId="urn:microsoft.com/office/officeart/2005/8/layout/default"/>
    <dgm:cxn modelId="{0ED0EBE4-51B8-493D-9FC9-9A749F4C862E}" type="presOf" srcId="{309463B5-DE59-439C-AA01-208E901E5AB6}" destId="{731590C1-D391-4FB8-B30E-EC64C32EBC1F}" srcOrd="0" destOrd="0" presId="urn:microsoft.com/office/officeart/2005/8/layout/default"/>
    <dgm:cxn modelId="{C09649BC-377F-44D6-AEF4-E9913DD5C9AC}" type="presParOf" srcId="{731590C1-D391-4FB8-B30E-EC64C32EBC1F}" destId="{A46C07F8-5E0D-41C6-9728-8420F7ACEEF7}" srcOrd="0" destOrd="0" presId="urn:microsoft.com/office/officeart/2005/8/layout/default"/>
    <dgm:cxn modelId="{F40A3720-8F85-4748-8250-4E9613F617E1}" type="presParOf" srcId="{731590C1-D391-4FB8-B30E-EC64C32EBC1F}" destId="{F1D61189-CF58-417C-AE81-0280068AFE15}" srcOrd="1" destOrd="0" presId="urn:microsoft.com/office/officeart/2005/8/layout/default"/>
    <dgm:cxn modelId="{B55937DA-4C86-4B92-892B-89A591A086C6}" type="presParOf" srcId="{731590C1-D391-4FB8-B30E-EC64C32EBC1F}" destId="{87A6644D-28FE-4508-B31B-6D1C8FCA7CC7}" srcOrd="2" destOrd="0" presId="urn:microsoft.com/office/officeart/2005/8/layout/default"/>
    <dgm:cxn modelId="{CC79A022-F1C5-4521-A8CA-FD691B398574}" type="presParOf" srcId="{731590C1-D391-4FB8-B30E-EC64C32EBC1F}" destId="{35C36CA1-EEDC-4CEB-B195-EB50AD58A4F9}" srcOrd="3" destOrd="0" presId="urn:microsoft.com/office/officeart/2005/8/layout/default"/>
    <dgm:cxn modelId="{7786595B-CFCA-46DC-8969-964391DB05E9}" type="presParOf" srcId="{731590C1-D391-4FB8-B30E-EC64C32EBC1F}" destId="{675E9156-6000-4541-B62C-5E0DD638FDDA}" srcOrd="4" destOrd="0" presId="urn:microsoft.com/office/officeart/2005/8/layout/default"/>
    <dgm:cxn modelId="{FD74FA87-4E02-4627-A252-CDA6C8148BE2}" type="presParOf" srcId="{731590C1-D391-4FB8-B30E-EC64C32EBC1F}" destId="{65CA8B1C-EBE5-4679-9CC5-FC582CE49F5B}" srcOrd="5" destOrd="0" presId="urn:microsoft.com/office/officeart/2005/8/layout/default"/>
    <dgm:cxn modelId="{172E9A0C-1F2D-4DFA-BD5C-1FF59675C724}" type="presParOf" srcId="{731590C1-D391-4FB8-B30E-EC64C32EBC1F}" destId="{87D56942-06B2-4F58-963F-139FDA7FA4C7}" srcOrd="6" destOrd="0" presId="urn:microsoft.com/office/officeart/2005/8/layout/default"/>
    <dgm:cxn modelId="{B7F8E27D-5D8A-4D71-97D9-6CF8451D9E80}" type="presParOf" srcId="{731590C1-D391-4FB8-B30E-EC64C32EBC1F}" destId="{51BCF7B8-1ABF-4FDD-97BA-ECB7D76A6919}" srcOrd="7" destOrd="0" presId="urn:microsoft.com/office/officeart/2005/8/layout/default"/>
    <dgm:cxn modelId="{29105C7E-FB9A-4F30-897E-CC298BB48F99}" type="presParOf" srcId="{731590C1-D391-4FB8-B30E-EC64C32EBC1F}" destId="{02C62CE8-D516-4552-852A-E61BFEC4ABEA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6C07F8-5E0D-41C6-9728-8420F7ACEEF7}">
      <dsp:nvSpPr>
        <dsp:cNvPr id="0" name=""/>
        <dsp:cNvSpPr/>
      </dsp:nvSpPr>
      <dsp:spPr>
        <a:xfrm>
          <a:off x="147875" y="1337"/>
          <a:ext cx="3193702" cy="1916221"/>
        </a:xfrm>
        <a:prstGeom prst="rect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shade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shade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An organization can book only one stall at a fair for a given time-slot</a:t>
          </a:r>
        </a:p>
      </dsp:txBody>
      <dsp:txXfrm>
        <a:off x="147875" y="1337"/>
        <a:ext cx="3193702" cy="1916221"/>
      </dsp:txXfrm>
    </dsp:sp>
    <dsp:sp modelId="{87A6644D-28FE-4508-B31B-6D1C8FCA7CC7}">
      <dsp:nvSpPr>
        <dsp:cNvPr id="0" name=""/>
        <dsp:cNvSpPr/>
      </dsp:nvSpPr>
      <dsp:spPr>
        <a:xfrm>
          <a:off x="3660948" y="1337"/>
          <a:ext cx="3193702" cy="1916221"/>
        </a:xfrm>
        <a:prstGeom prst="rect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477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shade val="80000"/>
                <a:hueOff val="0"/>
                <a:satOff val="0"/>
                <a:lumOff val="477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shade val="80000"/>
                <a:hueOff val="0"/>
                <a:satOff val="0"/>
                <a:lumOff val="477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Students can shortlist up to a fixed number of roles, say 10. This constraint will have to be implemented in the application layer</a:t>
          </a:r>
        </a:p>
      </dsp:txBody>
      <dsp:txXfrm>
        <a:off x="3660948" y="1337"/>
        <a:ext cx="3193702" cy="1916221"/>
      </dsp:txXfrm>
    </dsp:sp>
    <dsp:sp modelId="{675E9156-6000-4541-B62C-5E0DD638FDDA}">
      <dsp:nvSpPr>
        <dsp:cNvPr id="0" name=""/>
        <dsp:cNvSpPr/>
      </dsp:nvSpPr>
      <dsp:spPr>
        <a:xfrm>
          <a:off x="7174021" y="1337"/>
          <a:ext cx="3193702" cy="1916221"/>
        </a:xfrm>
        <a:prstGeom prst="rect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954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shade val="80000"/>
                <a:hueOff val="0"/>
                <a:satOff val="0"/>
                <a:lumOff val="954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shade val="80000"/>
                <a:hueOff val="0"/>
                <a:satOff val="0"/>
                <a:lumOff val="954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 system need not capture information from an organization’s perspective. For </a:t>
          </a:r>
          <a:r>
            <a:rPr lang="en-US" sz="1800" kern="1200" dirty="0" err="1"/>
            <a:t>eg</a:t>
          </a:r>
          <a:r>
            <a:rPr lang="en-US" sz="1800" kern="1200" dirty="0"/>
            <a:t>., historic information of interviews conducted by an organization can not be retrieved easily</a:t>
          </a:r>
        </a:p>
      </dsp:txBody>
      <dsp:txXfrm>
        <a:off x="7174021" y="1337"/>
        <a:ext cx="3193702" cy="1916221"/>
      </dsp:txXfrm>
    </dsp:sp>
    <dsp:sp modelId="{87D56942-06B2-4F58-963F-139FDA7FA4C7}">
      <dsp:nvSpPr>
        <dsp:cNvPr id="0" name=""/>
        <dsp:cNvSpPr/>
      </dsp:nvSpPr>
      <dsp:spPr>
        <a:xfrm>
          <a:off x="1904412" y="2236929"/>
          <a:ext cx="3193702" cy="1916221"/>
        </a:xfrm>
        <a:prstGeom prst="rect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1431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shade val="80000"/>
                <a:hueOff val="0"/>
                <a:satOff val="0"/>
                <a:lumOff val="1431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shade val="80000"/>
                <a:hueOff val="0"/>
                <a:satOff val="0"/>
                <a:lumOff val="1431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An organization may short-list students independent of role. A primary role may be optionally mentioned. Technically, </a:t>
          </a:r>
          <a:r>
            <a:rPr lang="en-US" sz="1800" i="1" kern="1200" dirty="0" err="1"/>
            <a:t>primary_role</a:t>
          </a:r>
          <a:r>
            <a:rPr lang="en-US" sz="1800" kern="1200" dirty="0"/>
            <a:t> in </a:t>
          </a:r>
          <a:r>
            <a:rPr lang="en-US" sz="1800" i="1" kern="1200" dirty="0" err="1"/>
            <a:t>org_short_list</a:t>
          </a:r>
          <a:r>
            <a:rPr lang="en-US" sz="1800" kern="1200" dirty="0"/>
            <a:t> table is a </a:t>
          </a:r>
          <a:r>
            <a:rPr lang="en-US" sz="1800" kern="1200" dirty="0" err="1"/>
            <a:t>NULLable</a:t>
          </a:r>
          <a:r>
            <a:rPr lang="en-US" sz="1800" kern="1200" dirty="0"/>
            <a:t> column</a:t>
          </a:r>
        </a:p>
      </dsp:txBody>
      <dsp:txXfrm>
        <a:off x="1904412" y="2236929"/>
        <a:ext cx="3193702" cy="1916221"/>
      </dsp:txXfrm>
    </dsp:sp>
    <dsp:sp modelId="{02C62CE8-D516-4552-852A-E61BFEC4ABEA}">
      <dsp:nvSpPr>
        <dsp:cNvPr id="0" name=""/>
        <dsp:cNvSpPr/>
      </dsp:nvSpPr>
      <dsp:spPr>
        <a:xfrm>
          <a:off x="5417485" y="2236929"/>
          <a:ext cx="3193702" cy="1916221"/>
        </a:xfrm>
        <a:prstGeom prst="rect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1909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shade val="80000"/>
                <a:hueOff val="0"/>
                <a:satOff val="0"/>
                <a:lumOff val="1909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shade val="80000"/>
                <a:hueOff val="0"/>
                <a:satOff val="0"/>
                <a:lumOff val="1909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 company belongs only to one primary industry</a:t>
          </a:r>
        </a:p>
      </dsp:txBody>
      <dsp:txXfrm>
        <a:off x="5417485" y="2236929"/>
        <a:ext cx="3193702" cy="19162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EE8B3-299F-4AED-88CD-FADB93E3A17D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2CA4B-DBEE-4DBB-9D07-0F1697BB0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25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2CA4B-DBEE-4DBB-9D07-0F1697BB05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568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2CA4B-DBEE-4DBB-9D07-0F1697BB05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889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2CA4B-DBEE-4DBB-9D07-0F1697BB05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4956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2CA4B-DBEE-4DBB-9D07-0F1697BB05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877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2CA4B-DBEE-4DBB-9D07-0F1697BB05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527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2CA4B-DBEE-4DBB-9D07-0F1697BB05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225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2CA4B-DBEE-4DBB-9D07-0F1697BB057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5028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2CA4B-DBEE-4DBB-9D07-0F1697BB057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980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2CA4B-DBEE-4DBB-9D07-0F1697BB057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747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2CA4B-DBEE-4DBB-9D07-0F1697BB057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684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2CA4B-DBEE-4DBB-9D07-0F1697BB057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73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2CA4B-DBEE-4DBB-9D07-0F1697BB05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939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2CA4B-DBEE-4DBB-9D07-0F1697BB057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876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2CA4B-DBEE-4DBB-9D07-0F1697BB057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540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2CA4B-DBEE-4DBB-9D07-0F1697BB057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134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2CA4B-DBEE-4DBB-9D07-0F1697BB057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768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2CA4B-DBEE-4DBB-9D07-0F1697BB057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111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2CA4B-DBEE-4DBB-9D07-0F1697BB057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86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2CA4B-DBEE-4DBB-9D07-0F1697BB05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80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2CA4B-DBEE-4DBB-9D07-0F1697BB05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45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2CA4B-DBEE-4DBB-9D07-0F1697BB05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86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2CA4B-DBEE-4DBB-9D07-0F1697BB05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85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2CA4B-DBEE-4DBB-9D07-0F1697BB05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85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2CA4B-DBEE-4DBB-9D07-0F1697BB05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29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2CA4B-DBEE-4DBB-9D07-0F1697BB05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3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2122B-38D4-42E5-A2CE-3F0299A3E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E38605-E839-49FC-A482-2FA212C35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96EC6-127D-4E46-AC3F-A3BE57168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A14F0-2B25-4F2B-9A7E-AD18D167642F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C0B39-4A4E-4F36-9321-5D3C9F55A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DB8BD-EE39-407C-B1BC-0CABF6057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9AFF2-E6CD-4584-A78B-34142285A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61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64CCC-CE35-45A1-9FAC-E13ABB04E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D1609D-4B4D-484F-8532-E445D93BD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D4094-386F-4EB4-82B0-D90975A46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A14F0-2B25-4F2B-9A7E-AD18D167642F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87316-C2EF-48CC-9CA6-0A8C6DAB2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38EF-1CA2-4021-ABD8-3A86E2B18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9AFF2-E6CD-4584-A78B-34142285A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84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E4CFDB-C797-4A48-B889-ED4BB1BD73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DB5E05-D575-4723-A513-0009AA0F5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6F891-2E6E-415E-B4B1-D6A5380D1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A14F0-2B25-4F2B-9A7E-AD18D167642F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E24D9-3CC9-49AC-AFF9-AF9414303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8FE8F-1BFE-4A28-98AA-037EF95F1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9AFF2-E6CD-4584-A78B-34142285A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57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950DD-96B9-4292-A7CE-C30441DBA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A4955-9F9E-428E-A470-129C61F1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F996B-6CC4-4185-B4E6-BA83B8533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A14F0-2B25-4F2B-9A7E-AD18D167642F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1C0FB-B7E9-4487-B14F-218E0BD72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2094A-3FF9-4F1B-B84F-8A24AFA01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9AFF2-E6CD-4584-A78B-34142285A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59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01C4C-73F8-434A-94CA-8BAEC86D2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2B20C-B553-46D2-B444-5E8BE213B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ACD4A-D935-4EE8-A11E-F2E79CFAD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A14F0-2B25-4F2B-9A7E-AD18D167642F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D835F-B354-4361-95D2-BDF7012ED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CD51B-5594-4939-8D3F-F0FD59A9F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9AFF2-E6CD-4584-A78B-34142285A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57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B23A6-539A-4884-8CEE-D9614024F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D6306-85DA-4288-98C7-221662631F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28640-ECEC-4AA5-9C7F-4ECFE7908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DECC5-F94C-4F37-B058-7FBF34BD0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A14F0-2B25-4F2B-9A7E-AD18D167642F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F2B62-A2CC-44F5-9120-6931A82AA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D4259-AA3B-49D9-8584-6635C2DE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9AFF2-E6CD-4584-A78B-34142285A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579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47194-13AB-44E1-88B5-9B3FFBEC7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23A96-ACED-461D-82BF-1A891148A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D5A948-E9A0-4A0A-AD88-C6CBC21C6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84AA83-5F47-4CCC-9736-88A3B9C9B4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19E382-D161-4FF1-A168-43322E2E67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3C6C13-F120-4198-A34A-83ED20D8E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A14F0-2B25-4F2B-9A7E-AD18D167642F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22127D-1398-4599-B03F-E06718EA5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BE62FD-6BA6-4A0D-B282-5250B08A2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9AFF2-E6CD-4584-A78B-34142285A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1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C555E-778B-48C1-878E-E30BDBA84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5E614D-0748-44F5-A57C-A4F5FC4F8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A14F0-2B25-4F2B-9A7E-AD18D167642F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403154-1DF8-4C89-B0EE-F13DB2C07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CF38D7-1035-4C62-AF2E-DCF64FEF5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9AFF2-E6CD-4584-A78B-34142285A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84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7092EE-7730-42FA-8D26-D087BD8CA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A14F0-2B25-4F2B-9A7E-AD18D167642F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9E5FBE-AB50-4CC7-93D1-2AB984FEF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87BBBB-1751-4118-877D-D520CEED6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9AFF2-E6CD-4584-A78B-34142285A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451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51270-ABE3-4079-98E9-40745184E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A6FC2-9245-4F78-A616-C26AC5139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37810B-C435-4DEC-9AFC-4BDC83CD5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900ACC-3F8A-4A2C-8A6B-0AA6D340B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A14F0-2B25-4F2B-9A7E-AD18D167642F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FF9D3-FD84-44FE-B8E2-21AA3AC44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2C874-9537-4EF4-B7EC-E329552AB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9AFF2-E6CD-4584-A78B-34142285A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15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A166C-3005-4E7F-82B7-494CB8ADA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3F3E84-3261-42FC-BC9B-9E7F1F5773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8D740C-9C3A-47F8-A766-D5C460A96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3B288-1849-4F71-9CA5-75B8F8CA0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A14F0-2B25-4F2B-9A7E-AD18D167642F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774F69-B27D-44B8-8137-56B501A15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8E8228-64E4-4332-96BE-99E46D725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9AFF2-E6CD-4584-A78B-34142285A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64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79C2AC-AB01-4AB7-B61A-FCC24E52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1DBE2-EA31-4849-A849-020C92EFC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CE411-8C0D-498C-B91F-A068D0BDFE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A14F0-2B25-4F2B-9A7E-AD18D167642F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A43E6-DD4E-4E26-B58C-023A52233E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13F45-A9BC-40F2-B309-1D969979ED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9AFF2-E6CD-4584-A78B-34142285A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6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24E53-BFDA-4784-A740-DD73028E42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University Career Fair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32896E-AF16-4643-81E5-D5EF965980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Business Data Management</a:t>
            </a:r>
          </a:p>
          <a:p>
            <a:r>
              <a:rPr lang="en-US" dirty="0"/>
              <a:t>Fall - 2017 Final Project</a:t>
            </a:r>
          </a:p>
          <a:p>
            <a:r>
              <a:rPr lang="en-US" dirty="0"/>
              <a:t>Submitted by :  - Palak Hemant Patel</a:t>
            </a:r>
          </a:p>
          <a:p>
            <a:r>
              <a:rPr lang="en-US" dirty="0"/>
              <a:t> 	- </a:t>
            </a:r>
            <a:r>
              <a:rPr lang="en-US" dirty="0" err="1"/>
              <a:t>Harshal</a:t>
            </a:r>
            <a:r>
              <a:rPr lang="en-US" dirty="0"/>
              <a:t> Patel</a:t>
            </a:r>
          </a:p>
          <a:p>
            <a:r>
              <a:rPr lang="en-US" dirty="0"/>
              <a:t>		- Adarsh Vijayaraghavan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1DB891-FCCD-46B3-A31D-6342F273A9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97" y="263722"/>
            <a:ext cx="20859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257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149945-6BE8-4B58-8B74-27CCC1733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157" y="238327"/>
            <a:ext cx="7743217" cy="63813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99E55F-AAA4-4AC5-973B-946B2613E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Covering and overlap constraints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F89E06-FB8C-4BB1-8F89-1A26665EB790}"/>
              </a:ext>
            </a:extLst>
          </p:cNvPr>
          <p:cNvSpPr/>
          <p:nvPr/>
        </p:nvSpPr>
        <p:spPr>
          <a:xfrm>
            <a:off x="4785370" y="5014470"/>
            <a:ext cx="1647502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5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No overlap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4E9F67-6C33-4865-8E7D-4A62414DC13B}"/>
              </a:ext>
            </a:extLst>
          </p:cNvPr>
          <p:cNvSpPr/>
          <p:nvPr/>
        </p:nvSpPr>
        <p:spPr>
          <a:xfrm>
            <a:off x="2623772" y="5491524"/>
            <a:ext cx="6668300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5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Org_rep</a:t>
            </a:r>
            <a:r>
              <a:rPr lang="en-US" sz="25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, </a:t>
            </a:r>
            <a:r>
              <a:rPr lang="en-US" sz="25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admin_user</a:t>
            </a:r>
            <a:r>
              <a:rPr lang="en-US" sz="25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and student cover </a:t>
            </a:r>
            <a:r>
              <a:rPr lang="en-US" sz="25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user_list</a:t>
            </a:r>
            <a:endParaRPr lang="en-US" sz="25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82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5A1BD-140D-41A3-B5C6-D6C308E6D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B23BD-C407-4F50-B031-F2FAA59F0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 fontScale="70000" lnSpcReduction="20000"/>
          </a:bodyPr>
          <a:lstStyle/>
          <a:p>
            <a:r>
              <a:rPr lang="en-US" sz="2400" dirty="0"/>
              <a:t>System Description</a:t>
            </a:r>
          </a:p>
          <a:p>
            <a:r>
              <a:rPr lang="en-US" sz="2400" dirty="0"/>
              <a:t>Database Model</a:t>
            </a:r>
          </a:p>
          <a:p>
            <a:r>
              <a:rPr lang="en-US" sz="2400" dirty="0"/>
              <a:t>Constraints – A few samples</a:t>
            </a:r>
          </a:p>
          <a:p>
            <a:pPr lvl="1"/>
            <a:r>
              <a:rPr lang="en-US" sz="2000" dirty="0"/>
              <a:t>Participation</a:t>
            </a:r>
          </a:p>
          <a:p>
            <a:pPr lvl="1"/>
            <a:r>
              <a:rPr lang="en-US" sz="2000" dirty="0"/>
              <a:t>Integrity</a:t>
            </a:r>
          </a:p>
          <a:p>
            <a:pPr lvl="1"/>
            <a:r>
              <a:rPr lang="en-US" sz="2000" dirty="0"/>
              <a:t>Cardinality</a:t>
            </a:r>
          </a:p>
          <a:p>
            <a:pPr lvl="1"/>
            <a:r>
              <a:rPr lang="en-US" sz="2000" dirty="0"/>
              <a:t>Covering and Overlap</a:t>
            </a:r>
          </a:p>
          <a:p>
            <a:r>
              <a:rPr lang="en-US" sz="2400" dirty="0">
                <a:highlight>
                  <a:srgbClr val="808080"/>
                </a:highlight>
              </a:rPr>
              <a:t>Queries</a:t>
            </a:r>
          </a:p>
          <a:p>
            <a:pPr lvl="1"/>
            <a:r>
              <a:rPr lang="en-US" sz="2000" dirty="0"/>
              <a:t>What are the 5 most popular skills?</a:t>
            </a:r>
          </a:p>
          <a:p>
            <a:pPr lvl="1"/>
            <a:r>
              <a:rPr lang="en-US" sz="2000" dirty="0"/>
              <a:t>What kind of food to order?</a:t>
            </a:r>
          </a:p>
          <a:p>
            <a:pPr lvl="1"/>
            <a:r>
              <a:rPr lang="en-US" sz="2000" dirty="0"/>
              <a:t>Which organizations are visiting only on the first day?</a:t>
            </a:r>
          </a:p>
          <a:p>
            <a:pPr lvl="1"/>
            <a:r>
              <a:rPr lang="en-US" sz="2000" dirty="0"/>
              <a:t>Siri, what’s my interview schedule?</a:t>
            </a:r>
          </a:p>
          <a:p>
            <a:pPr lvl="1"/>
            <a:r>
              <a:rPr lang="en-US" sz="2000" dirty="0"/>
              <a:t>Show me some active, open roles.</a:t>
            </a:r>
          </a:p>
          <a:p>
            <a:r>
              <a:rPr lang="en-US" sz="2400" dirty="0"/>
              <a:t>Assumptions</a:t>
            </a:r>
          </a:p>
          <a:p>
            <a:r>
              <a:rPr lang="en-US" sz="2400" dirty="0"/>
              <a:t>Limitations</a:t>
            </a:r>
          </a:p>
          <a:p>
            <a:r>
              <a:rPr lang="en-US" sz="2400" dirty="0"/>
              <a:t>Unique Value Proposition</a:t>
            </a:r>
          </a:p>
          <a:p>
            <a:r>
              <a:rPr lang="en-US" sz="2400" dirty="0"/>
              <a:t>Challenges Faced</a:t>
            </a:r>
          </a:p>
          <a:p>
            <a:r>
              <a:rPr lang="en-US" sz="2400" dirty="0"/>
              <a:t>Future Scope</a:t>
            </a:r>
          </a:p>
          <a:p>
            <a:pPr lvl="1"/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60562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1262E-C05D-4C43-A385-D491C58F1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Queries – what are the 5 most popular skills?</a:t>
            </a:r>
            <a:endParaRPr lang="en-US" sz="2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8C2C92-BDB3-46B9-B250-3B0642181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710" y="716048"/>
            <a:ext cx="5455917" cy="16964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CCF1444-70EB-4ECC-8E3F-1712FD6C34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1882" y="2847922"/>
            <a:ext cx="4961268" cy="325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529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1262E-C05D-4C43-A385-D491C58F1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Queries – what kind of food to order?</a:t>
            </a:r>
            <a:endParaRPr lang="en-US" sz="2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BECD64-6566-45FB-A0DD-BFA744FC5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528" y="77820"/>
            <a:ext cx="7527002" cy="38248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100475-D688-4A7E-B2C0-C6D2011E51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0867" y="4283765"/>
            <a:ext cx="5523688" cy="221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025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587361-6D29-4007-A2A7-DB454EA94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180759"/>
            <a:ext cx="7188199" cy="38277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01262E-C05D-4C43-A385-D491C58F1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Queries – Which organizations are visiting only on the first day?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4BA166-8976-43A2-89F9-137773A0D6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2320" y="4970834"/>
            <a:ext cx="9534525" cy="98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608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1262E-C05D-4C43-A385-D491C58F1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Queries – </a:t>
            </a:r>
            <a:r>
              <a:rPr lang="en-US" sz="2200" dirty="0">
                <a:solidFill>
                  <a:schemeClr val="bg1"/>
                </a:solidFill>
              </a:rPr>
              <a:t>Siri, what’s my interview schedule?</a:t>
            </a:r>
            <a:endParaRPr lang="en-US" sz="2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B35923-801C-4855-98D9-56B3484C9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333" y="120221"/>
            <a:ext cx="8243513" cy="49151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EE3204E-0C43-4A60-B714-970C92D0C8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656" y="5542841"/>
            <a:ext cx="1133019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283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1262E-C05D-4C43-A385-D491C58F1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254" y="226108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Queries – </a:t>
            </a:r>
            <a:r>
              <a:rPr lang="en-US" sz="2200" dirty="0">
                <a:solidFill>
                  <a:schemeClr val="bg1"/>
                </a:solidFill>
              </a:rPr>
              <a:t>Show</a:t>
            </a:r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me some active, open roles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49EA63-2492-4714-9748-7866D6BC7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2502" y="117288"/>
            <a:ext cx="8395693" cy="42887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2E60C85-9ED9-4696-B784-9A71CD5727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72" y="5254159"/>
            <a:ext cx="12004655" cy="121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310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5A1BD-140D-41A3-B5C6-D6C308E6D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B23BD-C407-4F50-B031-F2FAA59F0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 fontScale="70000" lnSpcReduction="20000"/>
          </a:bodyPr>
          <a:lstStyle/>
          <a:p>
            <a:r>
              <a:rPr lang="en-US" sz="2400" dirty="0"/>
              <a:t>System Description</a:t>
            </a:r>
          </a:p>
          <a:p>
            <a:r>
              <a:rPr lang="en-US" sz="2400" dirty="0"/>
              <a:t>Database Model</a:t>
            </a:r>
          </a:p>
          <a:p>
            <a:r>
              <a:rPr lang="en-US" sz="2400" dirty="0"/>
              <a:t>Constraints – A few samples</a:t>
            </a:r>
          </a:p>
          <a:p>
            <a:pPr lvl="1"/>
            <a:r>
              <a:rPr lang="en-US" sz="2000" dirty="0"/>
              <a:t>Participation</a:t>
            </a:r>
          </a:p>
          <a:p>
            <a:pPr lvl="1"/>
            <a:r>
              <a:rPr lang="en-US" sz="2000" dirty="0"/>
              <a:t>Integrity</a:t>
            </a:r>
          </a:p>
          <a:p>
            <a:pPr lvl="1"/>
            <a:r>
              <a:rPr lang="en-US" sz="2000" dirty="0"/>
              <a:t>Cardinality</a:t>
            </a:r>
          </a:p>
          <a:p>
            <a:pPr lvl="1"/>
            <a:r>
              <a:rPr lang="en-US" sz="2000" dirty="0"/>
              <a:t>Covering and Overlap</a:t>
            </a:r>
          </a:p>
          <a:p>
            <a:r>
              <a:rPr lang="en-US" sz="2400" dirty="0"/>
              <a:t>Queries</a:t>
            </a:r>
          </a:p>
          <a:p>
            <a:pPr lvl="1"/>
            <a:r>
              <a:rPr lang="en-US" sz="2000" dirty="0"/>
              <a:t>What are the 5 most popular skills?</a:t>
            </a:r>
          </a:p>
          <a:p>
            <a:pPr lvl="1"/>
            <a:r>
              <a:rPr lang="en-US" sz="2000" dirty="0"/>
              <a:t>What kind of food to order?</a:t>
            </a:r>
          </a:p>
          <a:p>
            <a:pPr lvl="1"/>
            <a:r>
              <a:rPr lang="en-US" sz="2000" dirty="0"/>
              <a:t>Which organizations are visiting only on the first day?</a:t>
            </a:r>
          </a:p>
          <a:p>
            <a:pPr lvl="1"/>
            <a:r>
              <a:rPr lang="en-US" sz="2000" dirty="0"/>
              <a:t>Siri, what’s my interview schedule?</a:t>
            </a:r>
          </a:p>
          <a:p>
            <a:pPr lvl="1"/>
            <a:r>
              <a:rPr lang="en-US" sz="2000" dirty="0"/>
              <a:t>Show me some active, open roles.</a:t>
            </a:r>
          </a:p>
          <a:p>
            <a:r>
              <a:rPr lang="en-US" sz="2400" dirty="0">
                <a:highlight>
                  <a:srgbClr val="808080"/>
                </a:highlight>
              </a:rPr>
              <a:t>Assumptions</a:t>
            </a:r>
          </a:p>
          <a:p>
            <a:r>
              <a:rPr lang="en-US" sz="2400" dirty="0"/>
              <a:t>Limitations</a:t>
            </a:r>
            <a:endParaRPr lang="en-US" sz="2400" dirty="0">
              <a:highlight>
                <a:srgbClr val="808080"/>
              </a:highlight>
            </a:endParaRPr>
          </a:p>
          <a:p>
            <a:r>
              <a:rPr lang="en-US" sz="2400" dirty="0"/>
              <a:t>Unique Value Proposition</a:t>
            </a:r>
          </a:p>
          <a:p>
            <a:r>
              <a:rPr lang="en-US" sz="2400" dirty="0"/>
              <a:t>Challenges Faced</a:t>
            </a:r>
          </a:p>
          <a:p>
            <a:r>
              <a:rPr lang="en-US" sz="2400" dirty="0"/>
              <a:t>Future Scope</a:t>
            </a:r>
          </a:p>
          <a:p>
            <a:pPr lvl="1"/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52496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5F1C0-927F-450A-8E0D-B3A0856E8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/>
              <a:t>Assumptions</a:t>
            </a:r>
            <a:endParaRPr lang="en-US" dirty="0"/>
          </a:p>
        </p:txBody>
      </p:sp>
      <p:graphicFrame>
        <p:nvGraphicFramePr>
          <p:cNvPr id="18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1610262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77691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5A1BD-140D-41A3-B5C6-D6C308E6D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B23BD-C407-4F50-B031-F2FAA59F0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 fontScale="70000" lnSpcReduction="20000"/>
          </a:bodyPr>
          <a:lstStyle/>
          <a:p>
            <a:r>
              <a:rPr lang="en-US" sz="2400" dirty="0"/>
              <a:t>System Description</a:t>
            </a:r>
          </a:p>
          <a:p>
            <a:r>
              <a:rPr lang="en-US" sz="2400" dirty="0"/>
              <a:t>Database Model</a:t>
            </a:r>
          </a:p>
          <a:p>
            <a:r>
              <a:rPr lang="en-US" sz="2400" dirty="0"/>
              <a:t>Constraints – A few samples</a:t>
            </a:r>
          </a:p>
          <a:p>
            <a:pPr lvl="1"/>
            <a:r>
              <a:rPr lang="en-US" sz="2000" dirty="0"/>
              <a:t>Participation</a:t>
            </a:r>
          </a:p>
          <a:p>
            <a:pPr lvl="1"/>
            <a:r>
              <a:rPr lang="en-US" sz="2000" dirty="0"/>
              <a:t>Integrity</a:t>
            </a:r>
          </a:p>
          <a:p>
            <a:pPr lvl="1"/>
            <a:r>
              <a:rPr lang="en-US" sz="2000" dirty="0"/>
              <a:t>Cardinality</a:t>
            </a:r>
          </a:p>
          <a:p>
            <a:pPr lvl="1"/>
            <a:r>
              <a:rPr lang="en-US" sz="2000" dirty="0"/>
              <a:t>Covering and Overlap</a:t>
            </a:r>
          </a:p>
          <a:p>
            <a:r>
              <a:rPr lang="en-US" sz="2400" dirty="0"/>
              <a:t>Queries</a:t>
            </a:r>
          </a:p>
          <a:p>
            <a:pPr lvl="1"/>
            <a:r>
              <a:rPr lang="en-US" sz="2000" dirty="0"/>
              <a:t>What are the 5 most popular skills?</a:t>
            </a:r>
          </a:p>
          <a:p>
            <a:pPr lvl="1"/>
            <a:r>
              <a:rPr lang="en-US" sz="2000" dirty="0"/>
              <a:t>What kind of food to order?</a:t>
            </a:r>
          </a:p>
          <a:p>
            <a:pPr lvl="1"/>
            <a:r>
              <a:rPr lang="en-US" sz="2000" dirty="0"/>
              <a:t>Which organizations are visiting only on the first day?</a:t>
            </a:r>
          </a:p>
          <a:p>
            <a:pPr lvl="1"/>
            <a:r>
              <a:rPr lang="en-US" sz="2000" dirty="0"/>
              <a:t>Siri, what’s my interview schedule?</a:t>
            </a:r>
          </a:p>
          <a:p>
            <a:pPr lvl="1"/>
            <a:r>
              <a:rPr lang="en-US" sz="2000" dirty="0"/>
              <a:t>Show me some active, open roles.</a:t>
            </a:r>
          </a:p>
          <a:p>
            <a:r>
              <a:rPr lang="en-US" sz="2400" dirty="0"/>
              <a:t>Assumptions</a:t>
            </a:r>
          </a:p>
          <a:p>
            <a:r>
              <a:rPr lang="en-US" sz="2400" dirty="0">
                <a:highlight>
                  <a:srgbClr val="808080"/>
                </a:highlight>
              </a:rPr>
              <a:t>Limitations</a:t>
            </a:r>
          </a:p>
          <a:p>
            <a:r>
              <a:rPr lang="en-US" sz="2400" dirty="0"/>
              <a:t>Unique Value Proposition</a:t>
            </a:r>
          </a:p>
          <a:p>
            <a:r>
              <a:rPr lang="en-US" sz="2400" dirty="0"/>
              <a:t>Challenges Faced</a:t>
            </a:r>
          </a:p>
          <a:p>
            <a:r>
              <a:rPr lang="en-US" sz="2400" dirty="0"/>
              <a:t>Future Scope</a:t>
            </a:r>
          </a:p>
          <a:p>
            <a:pPr lvl="1"/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0508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5A1BD-140D-41A3-B5C6-D6C308E6D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B23BD-C407-4F50-B031-F2FAA59F0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 fontScale="70000" lnSpcReduction="20000"/>
          </a:bodyPr>
          <a:lstStyle/>
          <a:p>
            <a:r>
              <a:rPr lang="en-US" sz="2400" dirty="0">
                <a:highlight>
                  <a:srgbClr val="808080"/>
                </a:highlight>
              </a:rPr>
              <a:t>System Description</a:t>
            </a:r>
          </a:p>
          <a:p>
            <a:r>
              <a:rPr lang="en-US" sz="2400" dirty="0"/>
              <a:t>Database Model</a:t>
            </a:r>
          </a:p>
          <a:p>
            <a:r>
              <a:rPr lang="en-US" sz="2400" dirty="0"/>
              <a:t>Constraints – A few samples</a:t>
            </a:r>
          </a:p>
          <a:p>
            <a:pPr lvl="1"/>
            <a:r>
              <a:rPr lang="en-US" sz="2000" dirty="0"/>
              <a:t>Participation</a:t>
            </a:r>
          </a:p>
          <a:p>
            <a:pPr lvl="1"/>
            <a:r>
              <a:rPr lang="en-US" sz="2000" dirty="0"/>
              <a:t>Integrity</a:t>
            </a:r>
          </a:p>
          <a:p>
            <a:pPr lvl="1"/>
            <a:r>
              <a:rPr lang="en-US" sz="2000" dirty="0"/>
              <a:t>Cardinality</a:t>
            </a:r>
          </a:p>
          <a:p>
            <a:pPr lvl="1"/>
            <a:r>
              <a:rPr lang="en-US" sz="2000" dirty="0"/>
              <a:t>Covering and Overlap</a:t>
            </a:r>
          </a:p>
          <a:p>
            <a:r>
              <a:rPr lang="en-US" sz="2400" dirty="0"/>
              <a:t>Queries</a:t>
            </a:r>
          </a:p>
          <a:p>
            <a:pPr lvl="1"/>
            <a:r>
              <a:rPr lang="en-US" sz="2000" dirty="0"/>
              <a:t>What are the 5 most popular skills?</a:t>
            </a:r>
          </a:p>
          <a:p>
            <a:pPr lvl="1"/>
            <a:r>
              <a:rPr lang="en-US" sz="2000" dirty="0"/>
              <a:t>What kind of food to order?</a:t>
            </a:r>
          </a:p>
          <a:p>
            <a:pPr lvl="1"/>
            <a:r>
              <a:rPr lang="en-US" sz="2000" dirty="0"/>
              <a:t>Which organizations are visiting only on the first day?</a:t>
            </a:r>
          </a:p>
          <a:p>
            <a:pPr lvl="1"/>
            <a:r>
              <a:rPr lang="en-US" sz="2000" dirty="0"/>
              <a:t>Siri, what’s my interview schedule?</a:t>
            </a:r>
          </a:p>
          <a:p>
            <a:pPr lvl="1"/>
            <a:r>
              <a:rPr lang="en-US" sz="2000" dirty="0"/>
              <a:t>Show me some active, open roles.</a:t>
            </a:r>
          </a:p>
          <a:p>
            <a:r>
              <a:rPr lang="en-US" sz="2400" dirty="0"/>
              <a:t>Assumptions</a:t>
            </a:r>
          </a:p>
          <a:p>
            <a:r>
              <a:rPr lang="en-US" sz="2400" dirty="0"/>
              <a:t>Limitations</a:t>
            </a:r>
          </a:p>
          <a:p>
            <a:r>
              <a:rPr lang="en-US" sz="2400" dirty="0"/>
              <a:t>Unique Value Proposition</a:t>
            </a:r>
          </a:p>
          <a:p>
            <a:r>
              <a:rPr lang="en-US" sz="2400" dirty="0"/>
              <a:t>Challenges Faced</a:t>
            </a:r>
          </a:p>
          <a:p>
            <a:r>
              <a:rPr lang="en-US" sz="2400" dirty="0"/>
              <a:t>Future Scope</a:t>
            </a:r>
          </a:p>
          <a:p>
            <a:pPr lvl="1"/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8833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B406F-89B7-43D3-87EB-91003918A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D9C6E-AFDB-4734-B268-FFEDF4744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endParaRPr lang="en-US" sz="2200" dirty="0"/>
          </a:p>
          <a:p>
            <a:r>
              <a:rPr lang="en-US" sz="2200" dirty="0"/>
              <a:t>Care has been taken to use </a:t>
            </a:r>
            <a:r>
              <a:rPr lang="en-US" sz="2200" dirty="0" err="1"/>
              <a:t>Enum</a:t>
            </a:r>
            <a:r>
              <a:rPr lang="en-US" sz="2200" dirty="0"/>
              <a:t> datatype only for columns where a change of domain is unlikely. However if there is a change, modifying the </a:t>
            </a:r>
            <a:r>
              <a:rPr lang="en-US" sz="2200" dirty="0" err="1"/>
              <a:t>Enum</a:t>
            </a:r>
            <a:r>
              <a:rPr lang="en-US" sz="2200" dirty="0"/>
              <a:t> in a Production system would be relatively complex</a:t>
            </a:r>
          </a:p>
          <a:p>
            <a:r>
              <a:rPr lang="en-US" sz="2200" dirty="0"/>
              <a:t>Some integrity constraints have not been handled by the Database, and need to be implemented in the application layer</a:t>
            </a:r>
          </a:p>
          <a:p>
            <a:r>
              <a:rPr lang="en-US" sz="2200" dirty="0"/>
              <a:t>Autoincrement values used as Primary Key columns in a few tables. In case an application connects to the database using a Object Relational Mapping (ORM) framework and </a:t>
            </a:r>
            <a:r>
              <a:rPr lang="en-US" sz="2200"/>
              <a:t>Hi-Lo algorithm, </a:t>
            </a:r>
            <a:r>
              <a:rPr lang="en-US" sz="2200" dirty="0"/>
              <a:t>this will cause a performance degradation</a:t>
            </a:r>
          </a:p>
        </p:txBody>
      </p:sp>
    </p:spTree>
    <p:extLst>
      <p:ext uri="{BB962C8B-B14F-4D97-AF65-F5344CB8AC3E}">
        <p14:creationId xmlns:p14="http://schemas.microsoft.com/office/powerpoint/2010/main" val="343059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5A1BD-140D-41A3-B5C6-D6C308E6D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B23BD-C407-4F50-B031-F2FAA59F0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 fontScale="70000" lnSpcReduction="20000"/>
          </a:bodyPr>
          <a:lstStyle/>
          <a:p>
            <a:r>
              <a:rPr lang="en-US" sz="2400" dirty="0"/>
              <a:t>System Description</a:t>
            </a:r>
          </a:p>
          <a:p>
            <a:r>
              <a:rPr lang="en-US" sz="2400" dirty="0"/>
              <a:t>Database Model</a:t>
            </a:r>
          </a:p>
          <a:p>
            <a:r>
              <a:rPr lang="en-US" sz="2400" dirty="0"/>
              <a:t>Constraints – A few samples</a:t>
            </a:r>
          </a:p>
          <a:p>
            <a:pPr lvl="1"/>
            <a:r>
              <a:rPr lang="en-US" sz="2000" dirty="0"/>
              <a:t>Participation</a:t>
            </a:r>
          </a:p>
          <a:p>
            <a:pPr lvl="1"/>
            <a:r>
              <a:rPr lang="en-US" sz="2000" dirty="0"/>
              <a:t>Integrity</a:t>
            </a:r>
          </a:p>
          <a:p>
            <a:pPr lvl="1"/>
            <a:r>
              <a:rPr lang="en-US" sz="2000" dirty="0"/>
              <a:t>Cardinality</a:t>
            </a:r>
          </a:p>
          <a:p>
            <a:pPr lvl="1"/>
            <a:r>
              <a:rPr lang="en-US" sz="2000" dirty="0"/>
              <a:t>Covering and Overlap</a:t>
            </a:r>
          </a:p>
          <a:p>
            <a:r>
              <a:rPr lang="en-US" sz="2400" dirty="0"/>
              <a:t>Queries</a:t>
            </a:r>
          </a:p>
          <a:p>
            <a:pPr lvl="1"/>
            <a:r>
              <a:rPr lang="en-US" sz="2000" dirty="0"/>
              <a:t>What are the 5 most popular skills?</a:t>
            </a:r>
          </a:p>
          <a:p>
            <a:pPr lvl="1"/>
            <a:r>
              <a:rPr lang="en-US" sz="2000" dirty="0"/>
              <a:t>What kind of food to order?</a:t>
            </a:r>
          </a:p>
          <a:p>
            <a:pPr lvl="1"/>
            <a:r>
              <a:rPr lang="en-US" sz="2000" dirty="0"/>
              <a:t>Which organizations are visiting only on the first day?</a:t>
            </a:r>
          </a:p>
          <a:p>
            <a:pPr lvl="1"/>
            <a:r>
              <a:rPr lang="en-US" sz="2000" dirty="0"/>
              <a:t>Siri, what’s my interview schedule?</a:t>
            </a:r>
          </a:p>
          <a:p>
            <a:pPr lvl="1"/>
            <a:r>
              <a:rPr lang="en-US" sz="2000" dirty="0"/>
              <a:t>Show me some active, open roles.</a:t>
            </a:r>
          </a:p>
          <a:p>
            <a:r>
              <a:rPr lang="en-US" sz="2400" dirty="0"/>
              <a:t>Assumptions</a:t>
            </a:r>
          </a:p>
          <a:p>
            <a:r>
              <a:rPr lang="en-US" sz="2400" dirty="0"/>
              <a:t>Limitations</a:t>
            </a:r>
          </a:p>
          <a:p>
            <a:r>
              <a:rPr lang="en-US" sz="2400" dirty="0">
                <a:highlight>
                  <a:srgbClr val="808080"/>
                </a:highlight>
              </a:rPr>
              <a:t>Unique Value Proposition</a:t>
            </a:r>
          </a:p>
          <a:p>
            <a:r>
              <a:rPr lang="en-US" sz="2400" dirty="0"/>
              <a:t>Challenges Faced</a:t>
            </a:r>
          </a:p>
          <a:p>
            <a:r>
              <a:rPr lang="en-US" sz="2400" dirty="0"/>
              <a:t>Future Scope</a:t>
            </a:r>
          </a:p>
          <a:p>
            <a:pPr lvl="1"/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43040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B406F-89B7-43D3-87EB-91003918A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Unique Selling Proposition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D9C6E-AFDB-4734-B268-FFEDF4744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200" dirty="0"/>
              <a:t>User credentials stored as per Open Web Application Security Project (OWASP) recommendations</a:t>
            </a:r>
          </a:p>
          <a:p>
            <a:r>
              <a:rPr lang="en-US" sz="2200" dirty="0"/>
              <a:t>Application can be scaled up to capture requirements of a Career Portal without significant restructuring</a:t>
            </a:r>
          </a:p>
          <a:p>
            <a:r>
              <a:rPr lang="en-US" sz="2200" dirty="0"/>
              <a:t>Use of </a:t>
            </a:r>
            <a:r>
              <a:rPr lang="en-US" sz="2200" dirty="0" err="1"/>
              <a:t>Enum</a:t>
            </a:r>
            <a:r>
              <a:rPr lang="en-US" sz="2200" dirty="0"/>
              <a:t> datatypes for selected columns to impose integrity constraints</a:t>
            </a:r>
          </a:p>
          <a:p>
            <a:r>
              <a:rPr lang="en-US" sz="2200" dirty="0"/>
              <a:t>Captures interview information, allows flagging of fraudulent organizations, accommodates internships as well as full-time roles, and more.</a:t>
            </a:r>
          </a:p>
        </p:txBody>
      </p:sp>
    </p:spTree>
    <p:extLst>
      <p:ext uri="{BB962C8B-B14F-4D97-AF65-F5344CB8AC3E}">
        <p14:creationId xmlns:p14="http://schemas.microsoft.com/office/powerpoint/2010/main" val="882457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9594704-C7A5-4C68-A1FB-CF11E0379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477" y="3062390"/>
            <a:ext cx="7569330" cy="33889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F65CD1-E1DC-4D55-864D-F21B727CD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161" y="546310"/>
            <a:ext cx="6204984" cy="7313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Challenges Faced</a:t>
            </a:r>
          </a:p>
        </p:txBody>
      </p:sp>
      <p:pic>
        <p:nvPicPr>
          <p:cNvPr id="4" name="Content Placeholder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53370CF9-89FB-46DB-9383-47A76C851A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509371" y="229087"/>
            <a:ext cx="7337892" cy="2286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B33B6A-F22A-4E07-A403-BFC788126D91}"/>
              </a:ext>
            </a:extLst>
          </p:cNvPr>
          <p:cNvSpPr txBox="1"/>
          <p:nvPr/>
        </p:nvSpPr>
        <p:spPr>
          <a:xfrm>
            <a:off x="170161" y="1459282"/>
            <a:ext cx="4042316" cy="36269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initial data model consisted of a </a:t>
            </a:r>
            <a:r>
              <a:rPr lang="en-US" sz="2000" b="1" dirty="0"/>
              <a:t>Recruiter</a:t>
            </a:r>
            <a:r>
              <a:rPr lang="en-US" sz="2000" dirty="0"/>
              <a:t> entity, which was a weak entity entirely dependent on </a:t>
            </a:r>
            <a:r>
              <a:rPr lang="en-US" sz="2000" b="1" dirty="0" err="1"/>
              <a:t>Stall_booking</a:t>
            </a:r>
            <a:endParaRPr lang="en-US" sz="2000" b="1" dirty="0"/>
          </a:p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However since </a:t>
            </a:r>
            <a:r>
              <a:rPr lang="en-US" sz="2000" b="1" dirty="0" err="1"/>
              <a:t>booking_slot</a:t>
            </a:r>
            <a:r>
              <a:rPr lang="en-US" sz="2000" dirty="0"/>
              <a:t> entity breaks down a day into around 9 booking slots, this would cause a huge redundancy in </a:t>
            </a:r>
            <a:r>
              <a:rPr lang="en-US" sz="2000" b="1" dirty="0"/>
              <a:t>Recruiter</a:t>
            </a:r>
            <a:r>
              <a:rPr lang="en-US" sz="2000" dirty="0"/>
              <a:t> table.</a:t>
            </a:r>
          </a:p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Using </a:t>
            </a:r>
            <a:r>
              <a:rPr lang="en-US" sz="2000" b="1" dirty="0" err="1"/>
              <a:t>org_rep</a:t>
            </a:r>
            <a:r>
              <a:rPr lang="en-US" sz="2000" dirty="0"/>
              <a:t> entity directly also causes an issue, since we would not know which organization representative is actually attending the fair</a:t>
            </a:r>
          </a:p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This issue was resolved by adding a new entity </a:t>
            </a:r>
            <a:r>
              <a:rPr lang="en-US" sz="2000" b="1" dirty="0" err="1"/>
              <a:t>org_rep_rsvp</a:t>
            </a:r>
            <a:endParaRPr lang="en-US" sz="2000" b="1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99FDAE73-09D6-4441-ABA9-E0E11172DD97}"/>
              </a:ext>
            </a:extLst>
          </p:cNvPr>
          <p:cNvSpPr/>
          <p:nvPr/>
        </p:nvSpPr>
        <p:spPr>
          <a:xfrm>
            <a:off x="7440460" y="2544271"/>
            <a:ext cx="539065" cy="5473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140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0E208-E752-450F-9C39-7D5D537C2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838533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95F27-5DEA-4B08-9298-2F3B6AC2C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12973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2CEC5-C1FA-403A-8EE0-BA5D702DF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418"/>
            <a:ext cx="10515600" cy="1048896"/>
          </a:xfrm>
        </p:spPr>
        <p:txBody>
          <a:bodyPr/>
          <a:lstStyle/>
          <a:p>
            <a:r>
              <a:rPr lang="en-US" dirty="0"/>
              <a:t>System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086E5-F7F2-4912-96CA-57E322303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900"/>
            <a:ext cx="10515600" cy="492319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requirement is to model the database for a career fair similar to the one hosted by Rutgers University Career Services</a:t>
            </a:r>
          </a:p>
          <a:p>
            <a:r>
              <a:rPr lang="en-US" dirty="0"/>
              <a:t>The career fair is conducted over a fixed time-frame, say 2 days. The duration is divided into 60-minute/30-minute slots</a:t>
            </a:r>
          </a:p>
          <a:p>
            <a:r>
              <a:rPr lang="en-US" dirty="0"/>
              <a:t>Each organization has some representatives who add roles to the system</a:t>
            </a:r>
          </a:p>
          <a:p>
            <a:r>
              <a:rPr lang="en-US" dirty="0"/>
              <a:t>Some of these representatives visit the fair as recruiters</a:t>
            </a:r>
          </a:p>
          <a:p>
            <a:r>
              <a:rPr lang="en-US" dirty="0"/>
              <a:t>To do this, they must book time-slots at the fair, and be allocated to a stall</a:t>
            </a:r>
          </a:p>
          <a:p>
            <a:r>
              <a:rPr lang="en-US" dirty="0"/>
              <a:t>The system should persist the details of the candidates, including their skills, expertise and experience</a:t>
            </a:r>
          </a:p>
          <a:p>
            <a:r>
              <a:rPr lang="en-US" dirty="0"/>
              <a:t>Candidates should be able to see roles matching their skill-set, and shortlist a few roles</a:t>
            </a:r>
          </a:p>
          <a:p>
            <a:r>
              <a:rPr lang="en-US" dirty="0"/>
              <a:t>The system should be able to track basic information on the actual recruitment process, such as interview schedules</a:t>
            </a:r>
          </a:p>
          <a:p>
            <a:r>
              <a:rPr lang="en-US" dirty="0"/>
              <a:t>All user credentials captured in the system must follow standard security requirements</a:t>
            </a:r>
          </a:p>
          <a:p>
            <a:r>
              <a:rPr lang="en-US" dirty="0"/>
              <a:t>The system should be scalable, and must be capable of accommodating future changes without major restructuring of the Database</a:t>
            </a:r>
          </a:p>
        </p:txBody>
      </p:sp>
    </p:spTree>
    <p:extLst>
      <p:ext uri="{BB962C8B-B14F-4D97-AF65-F5344CB8AC3E}">
        <p14:creationId xmlns:p14="http://schemas.microsoft.com/office/powerpoint/2010/main" val="4160744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5A1BD-140D-41A3-B5C6-D6C308E6D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B23BD-C407-4F50-B031-F2FAA59F0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 fontScale="70000" lnSpcReduction="20000"/>
          </a:bodyPr>
          <a:lstStyle/>
          <a:p>
            <a:r>
              <a:rPr lang="en-US" sz="2400" dirty="0"/>
              <a:t>System Description</a:t>
            </a:r>
          </a:p>
          <a:p>
            <a:r>
              <a:rPr lang="en-US" sz="2400" dirty="0">
                <a:highlight>
                  <a:srgbClr val="808080"/>
                </a:highlight>
              </a:rPr>
              <a:t>Database Model</a:t>
            </a:r>
          </a:p>
          <a:p>
            <a:r>
              <a:rPr lang="en-US" sz="2400" dirty="0"/>
              <a:t>Constraints – A few samples</a:t>
            </a:r>
          </a:p>
          <a:p>
            <a:pPr lvl="1"/>
            <a:r>
              <a:rPr lang="en-US" sz="2000" dirty="0"/>
              <a:t>Participation</a:t>
            </a:r>
          </a:p>
          <a:p>
            <a:pPr lvl="1"/>
            <a:r>
              <a:rPr lang="en-US" sz="2000" dirty="0"/>
              <a:t>Integrity</a:t>
            </a:r>
          </a:p>
          <a:p>
            <a:pPr lvl="1"/>
            <a:r>
              <a:rPr lang="en-US" sz="2000" dirty="0"/>
              <a:t>Cardinality</a:t>
            </a:r>
          </a:p>
          <a:p>
            <a:pPr lvl="1"/>
            <a:r>
              <a:rPr lang="en-US" sz="2000" dirty="0"/>
              <a:t>Covering and Overlap</a:t>
            </a:r>
          </a:p>
          <a:p>
            <a:r>
              <a:rPr lang="en-US" sz="2400" dirty="0"/>
              <a:t>Queries</a:t>
            </a:r>
          </a:p>
          <a:p>
            <a:pPr lvl="1"/>
            <a:r>
              <a:rPr lang="en-US" sz="2000" dirty="0"/>
              <a:t>What are the 5 most popular skills?</a:t>
            </a:r>
          </a:p>
          <a:p>
            <a:pPr lvl="1"/>
            <a:r>
              <a:rPr lang="en-US" sz="2000" dirty="0"/>
              <a:t>What kind of food to order?</a:t>
            </a:r>
          </a:p>
          <a:p>
            <a:pPr lvl="1"/>
            <a:r>
              <a:rPr lang="en-US" sz="2000" dirty="0"/>
              <a:t>Which organizations are visiting only on the first day?</a:t>
            </a:r>
          </a:p>
          <a:p>
            <a:pPr lvl="1"/>
            <a:r>
              <a:rPr lang="en-US" sz="2000" dirty="0"/>
              <a:t>Siri, what’s my interview schedule?</a:t>
            </a:r>
          </a:p>
          <a:p>
            <a:pPr lvl="1"/>
            <a:r>
              <a:rPr lang="en-US" sz="2000" dirty="0"/>
              <a:t>Show me some active, open roles.</a:t>
            </a:r>
          </a:p>
          <a:p>
            <a:r>
              <a:rPr lang="en-US" sz="2400" dirty="0"/>
              <a:t>Assumptions</a:t>
            </a:r>
          </a:p>
          <a:p>
            <a:r>
              <a:rPr lang="en-US" sz="2400" dirty="0"/>
              <a:t>Limitations</a:t>
            </a:r>
          </a:p>
          <a:p>
            <a:r>
              <a:rPr lang="en-US" sz="2400" dirty="0"/>
              <a:t>Unique Value Proposition</a:t>
            </a:r>
          </a:p>
          <a:p>
            <a:r>
              <a:rPr lang="en-US" sz="2400" dirty="0"/>
              <a:t>Challenges Faced</a:t>
            </a:r>
          </a:p>
          <a:p>
            <a:r>
              <a:rPr lang="en-US" sz="2400" dirty="0"/>
              <a:t>Future Scope</a:t>
            </a:r>
          </a:p>
          <a:p>
            <a:pPr lvl="1"/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0288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E9A8D3-AC97-4573-988A-550DBA3FA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398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5A1BD-140D-41A3-B5C6-D6C308E6D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B23BD-C407-4F50-B031-F2FAA59F0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 fontScale="70000" lnSpcReduction="20000"/>
          </a:bodyPr>
          <a:lstStyle/>
          <a:p>
            <a:r>
              <a:rPr lang="en-US" sz="2400" dirty="0"/>
              <a:t>System Description</a:t>
            </a:r>
          </a:p>
          <a:p>
            <a:r>
              <a:rPr lang="en-US" sz="2400" dirty="0"/>
              <a:t>Database Model</a:t>
            </a:r>
          </a:p>
          <a:p>
            <a:r>
              <a:rPr lang="en-US" sz="2400" dirty="0">
                <a:highlight>
                  <a:srgbClr val="808080"/>
                </a:highlight>
              </a:rPr>
              <a:t>Constraints – A few samples</a:t>
            </a:r>
          </a:p>
          <a:p>
            <a:pPr lvl="1"/>
            <a:r>
              <a:rPr lang="en-US" sz="2000" dirty="0"/>
              <a:t>Participation</a:t>
            </a:r>
          </a:p>
          <a:p>
            <a:pPr lvl="1"/>
            <a:r>
              <a:rPr lang="en-US" sz="2000" dirty="0"/>
              <a:t>Integrity</a:t>
            </a:r>
          </a:p>
          <a:p>
            <a:pPr lvl="1"/>
            <a:r>
              <a:rPr lang="en-US" sz="2000" dirty="0"/>
              <a:t>Cardinality</a:t>
            </a:r>
          </a:p>
          <a:p>
            <a:pPr lvl="1"/>
            <a:r>
              <a:rPr lang="en-US" sz="2000" dirty="0"/>
              <a:t>Covering and Overlap</a:t>
            </a:r>
          </a:p>
          <a:p>
            <a:r>
              <a:rPr lang="en-US" sz="2400" dirty="0"/>
              <a:t>Queries</a:t>
            </a:r>
          </a:p>
          <a:p>
            <a:pPr lvl="1"/>
            <a:r>
              <a:rPr lang="en-US" sz="2000" dirty="0"/>
              <a:t>What are the 5 most popular skills?</a:t>
            </a:r>
          </a:p>
          <a:p>
            <a:pPr lvl="1"/>
            <a:r>
              <a:rPr lang="en-US" sz="2000" dirty="0"/>
              <a:t>What kind of food to order?</a:t>
            </a:r>
          </a:p>
          <a:p>
            <a:pPr lvl="1"/>
            <a:r>
              <a:rPr lang="en-US" sz="2000" dirty="0"/>
              <a:t>Which organizations are visiting only on the first day?</a:t>
            </a:r>
          </a:p>
          <a:p>
            <a:pPr lvl="1"/>
            <a:r>
              <a:rPr lang="en-US" sz="2000" dirty="0"/>
              <a:t>Siri, what’s my interview schedule?</a:t>
            </a:r>
          </a:p>
          <a:p>
            <a:pPr lvl="1"/>
            <a:r>
              <a:rPr lang="en-US" sz="2000" dirty="0"/>
              <a:t>Show me some active, open roles.</a:t>
            </a:r>
          </a:p>
          <a:p>
            <a:r>
              <a:rPr lang="en-US" sz="2400" dirty="0"/>
              <a:t>Assumptions</a:t>
            </a:r>
          </a:p>
          <a:p>
            <a:r>
              <a:rPr lang="en-US" sz="2400" dirty="0"/>
              <a:t>Limitations</a:t>
            </a:r>
          </a:p>
          <a:p>
            <a:r>
              <a:rPr lang="en-US" sz="2400" dirty="0"/>
              <a:t>Unique Value Proposition</a:t>
            </a:r>
          </a:p>
          <a:p>
            <a:r>
              <a:rPr lang="en-US" sz="2400" dirty="0"/>
              <a:t>Challenges Faced</a:t>
            </a:r>
          </a:p>
          <a:p>
            <a:r>
              <a:rPr lang="en-US" sz="2400" dirty="0"/>
              <a:t>Future Scope</a:t>
            </a:r>
          </a:p>
          <a:p>
            <a:pPr lvl="1"/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23775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8D55B-9FE2-40C9-85F7-B0AB953AB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Participation constraints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4F2DBE-B0D0-4EAB-920F-3D92B713D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0" y="1292056"/>
            <a:ext cx="11087100" cy="44100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6BA1BA0-935D-4785-8596-070DA595915A}"/>
              </a:ext>
            </a:extLst>
          </p:cNvPr>
          <p:cNvSpPr/>
          <p:nvPr/>
        </p:nvSpPr>
        <p:spPr>
          <a:xfrm>
            <a:off x="1964092" y="1779558"/>
            <a:ext cx="279627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Mandatory participation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7C364D-A7E8-44F8-B6F6-9C970B30FDA7}"/>
              </a:ext>
            </a:extLst>
          </p:cNvPr>
          <p:cNvSpPr/>
          <p:nvPr/>
        </p:nvSpPr>
        <p:spPr>
          <a:xfrm>
            <a:off x="7319817" y="1875398"/>
            <a:ext cx="253287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Optional participation</a:t>
            </a:r>
          </a:p>
        </p:txBody>
      </p:sp>
    </p:spTree>
    <p:extLst>
      <p:ext uri="{BB962C8B-B14F-4D97-AF65-F5344CB8AC3E}">
        <p14:creationId xmlns:p14="http://schemas.microsoft.com/office/powerpoint/2010/main" val="3076907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99B4BE2C-6766-4D8E-8BE8-5B2A3B816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7573" y="1634141"/>
            <a:ext cx="7946227" cy="15830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D86E28-AC89-4E2A-B93E-E91A4DD12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bg1"/>
                </a:solidFill>
              </a:rPr>
              <a:t>Integrity Constraints</a:t>
            </a:r>
          </a:p>
        </p:txBody>
      </p:sp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538DC9A-84F2-43BE-B698-6C423F307D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407573" y="4705750"/>
            <a:ext cx="7946227" cy="133099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05AC09E-7085-4832-817B-1A668CABDA6C}"/>
              </a:ext>
            </a:extLst>
          </p:cNvPr>
          <p:cNvSpPr/>
          <p:nvPr/>
        </p:nvSpPr>
        <p:spPr>
          <a:xfrm>
            <a:off x="596434" y="1966315"/>
            <a:ext cx="100380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Skill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479D77-D3C2-400B-A800-B0D478A5088B}"/>
              </a:ext>
            </a:extLst>
          </p:cNvPr>
          <p:cNvSpPr/>
          <p:nvPr/>
        </p:nvSpPr>
        <p:spPr>
          <a:xfrm>
            <a:off x="419990" y="4756638"/>
            <a:ext cx="286014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Student_skill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_mapping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2B7091D-CACC-4697-AE10-38C47CAE84A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Integrity constraints - Domain</a:t>
            </a:r>
          </a:p>
        </p:txBody>
      </p:sp>
    </p:spTree>
    <p:extLst>
      <p:ext uri="{BB962C8B-B14F-4D97-AF65-F5344CB8AC3E}">
        <p14:creationId xmlns:p14="http://schemas.microsoft.com/office/powerpoint/2010/main" val="3021511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B072972-5D59-4A6F-922D-6B9AD2663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136186"/>
            <a:ext cx="7702685" cy="65369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C36849-7049-4AFD-8AD8-3C2ABD45E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Cardinality</a:t>
            </a:r>
          </a:p>
        </p:txBody>
      </p:sp>
    </p:spTree>
    <p:extLst>
      <p:ext uri="{BB962C8B-B14F-4D97-AF65-F5344CB8AC3E}">
        <p14:creationId xmlns:p14="http://schemas.microsoft.com/office/powerpoint/2010/main" val="2205882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989</TotalTime>
  <Words>1121</Words>
  <Application>Microsoft Office PowerPoint</Application>
  <PresentationFormat>Widescreen</PresentationFormat>
  <Paragraphs>215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University Career Fair</vt:lpstr>
      <vt:lpstr>Contents</vt:lpstr>
      <vt:lpstr>System Description</vt:lpstr>
      <vt:lpstr>Contents</vt:lpstr>
      <vt:lpstr>PowerPoint Presentation</vt:lpstr>
      <vt:lpstr>Contents</vt:lpstr>
      <vt:lpstr>Participation constraints</vt:lpstr>
      <vt:lpstr>Integrity Constraints</vt:lpstr>
      <vt:lpstr>Cardinality</vt:lpstr>
      <vt:lpstr>Covering and overlap constraints</vt:lpstr>
      <vt:lpstr>Contents</vt:lpstr>
      <vt:lpstr>Queries – what are the 5 most popular skills?</vt:lpstr>
      <vt:lpstr>Queries – what kind of food to order?</vt:lpstr>
      <vt:lpstr>Queries – Which organizations are visiting only on the first day?</vt:lpstr>
      <vt:lpstr>Queries – Siri, what’s my interview schedule?</vt:lpstr>
      <vt:lpstr>Queries – Show me some active, open roles</vt:lpstr>
      <vt:lpstr>Contents</vt:lpstr>
      <vt:lpstr>Assumptions</vt:lpstr>
      <vt:lpstr>Contents</vt:lpstr>
      <vt:lpstr>Limitations</vt:lpstr>
      <vt:lpstr>Contents</vt:lpstr>
      <vt:lpstr>Unique Selling Proposition</vt:lpstr>
      <vt:lpstr>Challenges Faced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Career Fair</dc:title>
  <dc:creator>Adarsh V</dc:creator>
  <cp:lastModifiedBy>Adarsh V</cp:lastModifiedBy>
  <cp:revision>131</cp:revision>
  <dcterms:created xsi:type="dcterms:W3CDTF">2017-11-27T15:40:16Z</dcterms:created>
  <dcterms:modified xsi:type="dcterms:W3CDTF">2017-11-29T12:53:08Z</dcterms:modified>
</cp:coreProperties>
</file>