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4"/>
  </p:notesMasterIdLst>
  <p:sldIdLst>
    <p:sldId id="262" r:id="rId2"/>
    <p:sldId id="264" r:id="rId3"/>
    <p:sldId id="268" r:id="rId4"/>
    <p:sldId id="269" r:id="rId5"/>
    <p:sldId id="272" r:id="rId6"/>
    <p:sldId id="280" r:id="rId7"/>
    <p:sldId id="281" r:id="rId8"/>
    <p:sldId id="282" r:id="rId9"/>
    <p:sldId id="283" r:id="rId10"/>
    <p:sldId id="277" r:id="rId11"/>
    <p:sldId id="278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3E9006-369B-41C6-857A-EBAC400958ED}">
          <p14:sldIdLst>
            <p14:sldId id="262"/>
            <p14:sldId id="264"/>
            <p14:sldId id="268"/>
            <p14:sldId id="269"/>
            <p14:sldId id="272"/>
            <p14:sldId id="280"/>
            <p14:sldId id="281"/>
            <p14:sldId id="282"/>
            <p14:sldId id="283"/>
            <p14:sldId id="277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50" d="100"/>
          <a:sy n="50" d="100"/>
        </p:scale>
        <p:origin x="936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D7343-9095-40F9-B08D-064D8E99A86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6D14A-E3D2-4451-B391-B7320E4EE1E1}">
      <dgm:prSet phldrT="[Text]" custT="1"/>
      <dgm:spPr/>
      <dgm:t>
        <a:bodyPr/>
        <a:lstStyle/>
        <a:p>
          <a:r>
            <a:rPr lang="en-US" sz="2800" dirty="0" smtClean="0"/>
            <a:t>1. Phát hiện khuôn mặt</a:t>
          </a:r>
          <a:endParaRPr lang="en-US" dirty="0"/>
        </a:p>
      </dgm:t>
    </dgm:pt>
    <dgm:pt modelId="{8C4517F5-E762-4E96-8978-672B8836D058}" type="parTrans" cxnId="{59698685-70D0-40BF-A566-A809E1EE522D}">
      <dgm:prSet/>
      <dgm:spPr/>
      <dgm:t>
        <a:bodyPr/>
        <a:lstStyle/>
        <a:p>
          <a:endParaRPr lang="en-US"/>
        </a:p>
      </dgm:t>
    </dgm:pt>
    <dgm:pt modelId="{12A0DB48-B6E4-415B-978F-51DB9D069746}" type="sibTrans" cxnId="{59698685-70D0-40BF-A566-A809E1EE522D}">
      <dgm:prSet/>
      <dgm:spPr/>
      <dgm:t>
        <a:bodyPr/>
        <a:lstStyle/>
        <a:p>
          <a:endParaRPr lang="en-US"/>
        </a:p>
      </dgm:t>
    </dgm:pt>
    <dgm:pt modelId="{15ADA8CB-DD45-48D0-A4AD-21AD4F582193}">
      <dgm:prSet phldrT="[Text]" custT="1"/>
      <dgm:spPr/>
      <dgm:t>
        <a:bodyPr/>
        <a:lstStyle/>
        <a:p>
          <a:r>
            <a:rPr lang="en-US" sz="2800" dirty="0" smtClean="0"/>
            <a:t>2. Phát hiện mắt</a:t>
          </a:r>
          <a:endParaRPr lang="en-US" dirty="0"/>
        </a:p>
      </dgm:t>
    </dgm:pt>
    <dgm:pt modelId="{2E2A7A2E-2C19-46E6-B0C5-10AD21AEB1F1}" type="parTrans" cxnId="{B8FF7155-2E18-4623-BF5B-8FF8B3951552}">
      <dgm:prSet/>
      <dgm:spPr/>
      <dgm:t>
        <a:bodyPr/>
        <a:lstStyle/>
        <a:p>
          <a:endParaRPr lang="en-US"/>
        </a:p>
      </dgm:t>
    </dgm:pt>
    <dgm:pt modelId="{ABFC3A83-325B-4251-B7D8-B28D02E32203}" type="sibTrans" cxnId="{B8FF7155-2E18-4623-BF5B-8FF8B3951552}">
      <dgm:prSet/>
      <dgm:spPr/>
      <dgm:t>
        <a:bodyPr/>
        <a:lstStyle/>
        <a:p>
          <a:endParaRPr lang="en-US"/>
        </a:p>
      </dgm:t>
    </dgm:pt>
    <dgm:pt modelId="{AAE1D4D9-41C9-4038-902D-04165BB98B71}">
      <dgm:prSet phldrT="[Text]" custT="1"/>
      <dgm:spPr/>
      <dgm:t>
        <a:bodyPr/>
        <a:lstStyle/>
        <a:p>
          <a:r>
            <a:rPr lang="en-US" sz="2800" dirty="0" smtClean="0"/>
            <a:t>3. Ước lượng hướng nhìn</a:t>
          </a:r>
          <a:endParaRPr lang="en-US" sz="2800" dirty="0"/>
        </a:p>
      </dgm:t>
    </dgm:pt>
    <dgm:pt modelId="{414B7E3C-C172-43A7-96CE-467981FB668C}" type="parTrans" cxnId="{F5A55581-0DCA-4933-A7E7-B9D72D54E141}">
      <dgm:prSet/>
      <dgm:spPr/>
      <dgm:t>
        <a:bodyPr/>
        <a:lstStyle/>
        <a:p>
          <a:endParaRPr lang="en-US"/>
        </a:p>
      </dgm:t>
    </dgm:pt>
    <dgm:pt modelId="{9BBD775B-25DF-4B9F-9E46-F13C2D6B6420}" type="sibTrans" cxnId="{F5A55581-0DCA-4933-A7E7-B9D72D54E141}">
      <dgm:prSet/>
      <dgm:spPr/>
      <dgm:t>
        <a:bodyPr/>
        <a:lstStyle/>
        <a:p>
          <a:endParaRPr lang="en-US"/>
        </a:p>
      </dgm:t>
    </dgm:pt>
    <dgm:pt modelId="{5F3414C7-DD26-47B1-9F5F-E47D80CA1B01}" type="pres">
      <dgm:prSet presAssocID="{808D7343-9095-40F9-B08D-064D8E99A8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0D8110-365C-43AF-A454-D19FB5C05501}" type="pres">
      <dgm:prSet presAssocID="{1676D14A-E3D2-4451-B391-B7320E4EE1E1}" presName="parentLin" presStyleCnt="0"/>
      <dgm:spPr/>
    </dgm:pt>
    <dgm:pt modelId="{B7268011-244E-4EE3-887A-E828936F4A11}" type="pres">
      <dgm:prSet presAssocID="{1676D14A-E3D2-4451-B391-B7320E4EE1E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9A9573C-E6C7-42FF-BF82-F498A75757A0}" type="pres">
      <dgm:prSet presAssocID="{1676D14A-E3D2-4451-B391-B7320E4EE1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AA80C-3E2E-4B46-9803-695A7A371EE7}" type="pres">
      <dgm:prSet presAssocID="{1676D14A-E3D2-4451-B391-B7320E4EE1E1}" presName="negativeSpace" presStyleCnt="0"/>
      <dgm:spPr/>
    </dgm:pt>
    <dgm:pt modelId="{C51967AF-D66B-469E-96B5-90737362A69B}" type="pres">
      <dgm:prSet presAssocID="{1676D14A-E3D2-4451-B391-B7320E4EE1E1}" presName="childText" presStyleLbl="conFgAcc1" presStyleIdx="0" presStyleCnt="3">
        <dgm:presLayoutVars>
          <dgm:bulletEnabled val="1"/>
        </dgm:presLayoutVars>
      </dgm:prSet>
      <dgm:spPr/>
    </dgm:pt>
    <dgm:pt modelId="{A5E2E10D-4006-47B8-A8E1-14428052059C}" type="pres">
      <dgm:prSet presAssocID="{12A0DB48-B6E4-415B-978F-51DB9D069746}" presName="spaceBetweenRectangles" presStyleCnt="0"/>
      <dgm:spPr/>
    </dgm:pt>
    <dgm:pt modelId="{65191515-904C-4860-A78B-D904100BC517}" type="pres">
      <dgm:prSet presAssocID="{15ADA8CB-DD45-48D0-A4AD-21AD4F582193}" presName="parentLin" presStyleCnt="0"/>
      <dgm:spPr/>
    </dgm:pt>
    <dgm:pt modelId="{75A0C893-307F-4E48-90DD-40749805A9F3}" type="pres">
      <dgm:prSet presAssocID="{15ADA8CB-DD45-48D0-A4AD-21AD4F58219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B98AAD2-ACFB-4248-B207-B15B570BE9EF}" type="pres">
      <dgm:prSet presAssocID="{15ADA8CB-DD45-48D0-A4AD-21AD4F5821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0BEDD-8814-42C0-AE8F-B94DDBB2111C}" type="pres">
      <dgm:prSet presAssocID="{15ADA8CB-DD45-48D0-A4AD-21AD4F582193}" presName="negativeSpace" presStyleCnt="0"/>
      <dgm:spPr/>
    </dgm:pt>
    <dgm:pt modelId="{44465B8F-3649-4BDE-92CA-24E123FF6D68}" type="pres">
      <dgm:prSet presAssocID="{15ADA8CB-DD45-48D0-A4AD-21AD4F582193}" presName="childText" presStyleLbl="conFgAcc1" presStyleIdx="1" presStyleCnt="3">
        <dgm:presLayoutVars>
          <dgm:bulletEnabled val="1"/>
        </dgm:presLayoutVars>
      </dgm:prSet>
      <dgm:spPr/>
    </dgm:pt>
    <dgm:pt modelId="{45623D54-DE4F-4C1C-A2D9-AB24C0CFA5FC}" type="pres">
      <dgm:prSet presAssocID="{ABFC3A83-325B-4251-B7D8-B28D02E32203}" presName="spaceBetweenRectangles" presStyleCnt="0"/>
      <dgm:spPr/>
    </dgm:pt>
    <dgm:pt modelId="{899BDBFD-850D-4B17-8763-A98E541F34CF}" type="pres">
      <dgm:prSet presAssocID="{AAE1D4D9-41C9-4038-902D-04165BB98B71}" presName="parentLin" presStyleCnt="0"/>
      <dgm:spPr/>
    </dgm:pt>
    <dgm:pt modelId="{D3477F1A-ECA8-4864-BBDB-6F1594EC8D8F}" type="pres">
      <dgm:prSet presAssocID="{AAE1D4D9-41C9-4038-902D-04165BB98B7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67547B7-847A-4347-B0C8-68480F286986}" type="pres">
      <dgm:prSet presAssocID="{AAE1D4D9-41C9-4038-902D-04165BB98B7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8D6CC-030C-4E86-A385-7E24B009B7E1}" type="pres">
      <dgm:prSet presAssocID="{AAE1D4D9-41C9-4038-902D-04165BB98B71}" presName="negativeSpace" presStyleCnt="0"/>
      <dgm:spPr/>
    </dgm:pt>
    <dgm:pt modelId="{A34B3930-4634-4851-8941-721867913589}" type="pres">
      <dgm:prSet presAssocID="{AAE1D4D9-41C9-4038-902D-04165BB98B7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A3158D-6AD1-4F67-AF2A-FAB3F2F788F6}" type="presOf" srcId="{15ADA8CB-DD45-48D0-A4AD-21AD4F582193}" destId="{75A0C893-307F-4E48-90DD-40749805A9F3}" srcOrd="0" destOrd="0" presId="urn:microsoft.com/office/officeart/2005/8/layout/list1"/>
    <dgm:cxn modelId="{59698685-70D0-40BF-A566-A809E1EE522D}" srcId="{808D7343-9095-40F9-B08D-064D8E99A860}" destId="{1676D14A-E3D2-4451-B391-B7320E4EE1E1}" srcOrd="0" destOrd="0" parTransId="{8C4517F5-E762-4E96-8978-672B8836D058}" sibTransId="{12A0DB48-B6E4-415B-978F-51DB9D069746}"/>
    <dgm:cxn modelId="{B8FF7155-2E18-4623-BF5B-8FF8B3951552}" srcId="{808D7343-9095-40F9-B08D-064D8E99A860}" destId="{15ADA8CB-DD45-48D0-A4AD-21AD4F582193}" srcOrd="1" destOrd="0" parTransId="{2E2A7A2E-2C19-46E6-B0C5-10AD21AEB1F1}" sibTransId="{ABFC3A83-325B-4251-B7D8-B28D02E32203}"/>
    <dgm:cxn modelId="{F77E3A8C-4A55-4B59-84B9-B8F45E327A99}" type="presOf" srcId="{808D7343-9095-40F9-B08D-064D8E99A860}" destId="{5F3414C7-DD26-47B1-9F5F-E47D80CA1B01}" srcOrd="0" destOrd="0" presId="urn:microsoft.com/office/officeart/2005/8/layout/list1"/>
    <dgm:cxn modelId="{12CE4723-9DF5-40DB-B9F7-C907AF3E9401}" type="presOf" srcId="{1676D14A-E3D2-4451-B391-B7320E4EE1E1}" destId="{49A9573C-E6C7-42FF-BF82-F498A75757A0}" srcOrd="1" destOrd="0" presId="urn:microsoft.com/office/officeart/2005/8/layout/list1"/>
    <dgm:cxn modelId="{CE9560E8-D362-47AA-8039-4E04F904F87A}" type="presOf" srcId="{1676D14A-E3D2-4451-B391-B7320E4EE1E1}" destId="{B7268011-244E-4EE3-887A-E828936F4A11}" srcOrd="0" destOrd="0" presId="urn:microsoft.com/office/officeart/2005/8/layout/list1"/>
    <dgm:cxn modelId="{99827794-5850-4F8A-ABB2-35E753342829}" type="presOf" srcId="{AAE1D4D9-41C9-4038-902D-04165BB98B71}" destId="{F67547B7-847A-4347-B0C8-68480F286986}" srcOrd="1" destOrd="0" presId="urn:microsoft.com/office/officeart/2005/8/layout/list1"/>
    <dgm:cxn modelId="{941F2DBD-C454-4814-856C-CEA913C0906D}" type="presOf" srcId="{15ADA8CB-DD45-48D0-A4AD-21AD4F582193}" destId="{7B98AAD2-ACFB-4248-B207-B15B570BE9EF}" srcOrd="1" destOrd="0" presId="urn:microsoft.com/office/officeart/2005/8/layout/list1"/>
    <dgm:cxn modelId="{F5A55581-0DCA-4933-A7E7-B9D72D54E141}" srcId="{808D7343-9095-40F9-B08D-064D8E99A860}" destId="{AAE1D4D9-41C9-4038-902D-04165BB98B71}" srcOrd="2" destOrd="0" parTransId="{414B7E3C-C172-43A7-96CE-467981FB668C}" sibTransId="{9BBD775B-25DF-4B9F-9E46-F13C2D6B6420}"/>
    <dgm:cxn modelId="{C2C6A231-2C93-46B7-AD5A-D1664A292C04}" type="presOf" srcId="{AAE1D4D9-41C9-4038-902D-04165BB98B71}" destId="{D3477F1A-ECA8-4864-BBDB-6F1594EC8D8F}" srcOrd="0" destOrd="0" presId="urn:microsoft.com/office/officeart/2005/8/layout/list1"/>
    <dgm:cxn modelId="{86968D44-06E9-4301-BDA4-572F9A1064DC}" type="presParOf" srcId="{5F3414C7-DD26-47B1-9F5F-E47D80CA1B01}" destId="{BA0D8110-365C-43AF-A454-D19FB5C05501}" srcOrd="0" destOrd="0" presId="urn:microsoft.com/office/officeart/2005/8/layout/list1"/>
    <dgm:cxn modelId="{D717EC83-D0FD-479B-A5C9-995096377609}" type="presParOf" srcId="{BA0D8110-365C-43AF-A454-D19FB5C05501}" destId="{B7268011-244E-4EE3-887A-E828936F4A11}" srcOrd="0" destOrd="0" presId="urn:microsoft.com/office/officeart/2005/8/layout/list1"/>
    <dgm:cxn modelId="{6165F00D-9B12-4D83-924F-C56359617777}" type="presParOf" srcId="{BA0D8110-365C-43AF-A454-D19FB5C05501}" destId="{49A9573C-E6C7-42FF-BF82-F498A75757A0}" srcOrd="1" destOrd="0" presId="urn:microsoft.com/office/officeart/2005/8/layout/list1"/>
    <dgm:cxn modelId="{3C9C6079-0E55-4DB2-9FAB-9303CC35C676}" type="presParOf" srcId="{5F3414C7-DD26-47B1-9F5F-E47D80CA1B01}" destId="{950AA80C-3E2E-4B46-9803-695A7A371EE7}" srcOrd="1" destOrd="0" presId="urn:microsoft.com/office/officeart/2005/8/layout/list1"/>
    <dgm:cxn modelId="{50F1B96C-CF35-4FA7-88DA-AACD11D6F530}" type="presParOf" srcId="{5F3414C7-DD26-47B1-9F5F-E47D80CA1B01}" destId="{C51967AF-D66B-469E-96B5-90737362A69B}" srcOrd="2" destOrd="0" presId="urn:microsoft.com/office/officeart/2005/8/layout/list1"/>
    <dgm:cxn modelId="{AECFEA2C-5038-4878-8AE7-CC3F5CC44160}" type="presParOf" srcId="{5F3414C7-DD26-47B1-9F5F-E47D80CA1B01}" destId="{A5E2E10D-4006-47B8-A8E1-14428052059C}" srcOrd="3" destOrd="0" presId="urn:microsoft.com/office/officeart/2005/8/layout/list1"/>
    <dgm:cxn modelId="{D7502556-3487-4472-B7B5-59415D26C240}" type="presParOf" srcId="{5F3414C7-DD26-47B1-9F5F-E47D80CA1B01}" destId="{65191515-904C-4860-A78B-D904100BC517}" srcOrd="4" destOrd="0" presId="urn:microsoft.com/office/officeart/2005/8/layout/list1"/>
    <dgm:cxn modelId="{55765F2C-6AEF-46B7-ACC3-12DB552EFFE2}" type="presParOf" srcId="{65191515-904C-4860-A78B-D904100BC517}" destId="{75A0C893-307F-4E48-90DD-40749805A9F3}" srcOrd="0" destOrd="0" presId="urn:microsoft.com/office/officeart/2005/8/layout/list1"/>
    <dgm:cxn modelId="{08A9D11D-3E30-4A8F-AF8B-82BE8CF26518}" type="presParOf" srcId="{65191515-904C-4860-A78B-D904100BC517}" destId="{7B98AAD2-ACFB-4248-B207-B15B570BE9EF}" srcOrd="1" destOrd="0" presId="urn:microsoft.com/office/officeart/2005/8/layout/list1"/>
    <dgm:cxn modelId="{7F97253F-9CBB-4D39-A16F-BCEEFD17532C}" type="presParOf" srcId="{5F3414C7-DD26-47B1-9F5F-E47D80CA1B01}" destId="{6A60BEDD-8814-42C0-AE8F-B94DDBB2111C}" srcOrd="5" destOrd="0" presId="urn:microsoft.com/office/officeart/2005/8/layout/list1"/>
    <dgm:cxn modelId="{D4B139FD-E31D-493D-9068-822E8188FA2A}" type="presParOf" srcId="{5F3414C7-DD26-47B1-9F5F-E47D80CA1B01}" destId="{44465B8F-3649-4BDE-92CA-24E123FF6D68}" srcOrd="6" destOrd="0" presId="urn:microsoft.com/office/officeart/2005/8/layout/list1"/>
    <dgm:cxn modelId="{71EE8D87-76C3-4C67-8FE8-5A0566D545C5}" type="presParOf" srcId="{5F3414C7-DD26-47B1-9F5F-E47D80CA1B01}" destId="{45623D54-DE4F-4C1C-A2D9-AB24C0CFA5FC}" srcOrd="7" destOrd="0" presId="urn:microsoft.com/office/officeart/2005/8/layout/list1"/>
    <dgm:cxn modelId="{B504EFBF-8DFD-46BE-9484-53571DA8ABD8}" type="presParOf" srcId="{5F3414C7-DD26-47B1-9F5F-E47D80CA1B01}" destId="{899BDBFD-850D-4B17-8763-A98E541F34CF}" srcOrd="8" destOrd="0" presId="urn:microsoft.com/office/officeart/2005/8/layout/list1"/>
    <dgm:cxn modelId="{3DB2EFBA-4B25-4EE8-BEAB-6CB404FA9833}" type="presParOf" srcId="{899BDBFD-850D-4B17-8763-A98E541F34CF}" destId="{D3477F1A-ECA8-4864-BBDB-6F1594EC8D8F}" srcOrd="0" destOrd="0" presId="urn:microsoft.com/office/officeart/2005/8/layout/list1"/>
    <dgm:cxn modelId="{3327634E-2215-49F2-A4DB-6DDE02D5F80C}" type="presParOf" srcId="{899BDBFD-850D-4B17-8763-A98E541F34CF}" destId="{F67547B7-847A-4347-B0C8-68480F286986}" srcOrd="1" destOrd="0" presId="urn:microsoft.com/office/officeart/2005/8/layout/list1"/>
    <dgm:cxn modelId="{03BE8EF5-E1C9-4ECB-91A1-D7709C640E89}" type="presParOf" srcId="{5F3414C7-DD26-47B1-9F5F-E47D80CA1B01}" destId="{BBF8D6CC-030C-4E86-A385-7E24B009B7E1}" srcOrd="9" destOrd="0" presId="urn:microsoft.com/office/officeart/2005/8/layout/list1"/>
    <dgm:cxn modelId="{DD88AC5A-5BD7-47DD-B291-36163C6C476C}" type="presParOf" srcId="{5F3414C7-DD26-47B1-9F5F-E47D80CA1B01}" destId="{A34B3930-4634-4851-8941-72186791358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967AF-D66B-469E-96B5-90737362A69B}">
      <dsp:nvSpPr>
        <dsp:cNvPr id="0" name=""/>
        <dsp:cNvSpPr/>
      </dsp:nvSpPr>
      <dsp:spPr>
        <a:xfrm>
          <a:off x="0" y="554120"/>
          <a:ext cx="1119922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9573C-E6C7-42FF-BF82-F498A75757A0}">
      <dsp:nvSpPr>
        <dsp:cNvPr id="0" name=""/>
        <dsp:cNvSpPr/>
      </dsp:nvSpPr>
      <dsp:spPr>
        <a:xfrm>
          <a:off x="559961" y="37520"/>
          <a:ext cx="7839456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13" tIns="0" rIns="2963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1. Phát hiện khuôn mặt</a:t>
          </a:r>
          <a:endParaRPr lang="en-US" kern="1200" dirty="0"/>
        </a:p>
      </dsp:txBody>
      <dsp:txXfrm>
        <a:off x="610398" y="87957"/>
        <a:ext cx="7738582" cy="932326"/>
      </dsp:txXfrm>
    </dsp:sp>
    <dsp:sp modelId="{44465B8F-3649-4BDE-92CA-24E123FF6D68}">
      <dsp:nvSpPr>
        <dsp:cNvPr id="0" name=""/>
        <dsp:cNvSpPr/>
      </dsp:nvSpPr>
      <dsp:spPr>
        <a:xfrm>
          <a:off x="0" y="2141721"/>
          <a:ext cx="1119922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8AAD2-ACFB-4248-B207-B15B570BE9EF}">
      <dsp:nvSpPr>
        <dsp:cNvPr id="0" name=""/>
        <dsp:cNvSpPr/>
      </dsp:nvSpPr>
      <dsp:spPr>
        <a:xfrm>
          <a:off x="559961" y="1625121"/>
          <a:ext cx="7839456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13" tIns="0" rIns="2963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2. Phát hiện mắt</a:t>
          </a:r>
          <a:endParaRPr lang="en-US" kern="1200" dirty="0"/>
        </a:p>
      </dsp:txBody>
      <dsp:txXfrm>
        <a:off x="610398" y="1675558"/>
        <a:ext cx="7738582" cy="932326"/>
      </dsp:txXfrm>
    </dsp:sp>
    <dsp:sp modelId="{A34B3930-4634-4851-8941-721867913589}">
      <dsp:nvSpPr>
        <dsp:cNvPr id="0" name=""/>
        <dsp:cNvSpPr/>
      </dsp:nvSpPr>
      <dsp:spPr>
        <a:xfrm>
          <a:off x="0" y="3729321"/>
          <a:ext cx="1119922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547B7-847A-4347-B0C8-68480F286986}">
      <dsp:nvSpPr>
        <dsp:cNvPr id="0" name=""/>
        <dsp:cNvSpPr/>
      </dsp:nvSpPr>
      <dsp:spPr>
        <a:xfrm>
          <a:off x="559961" y="3212721"/>
          <a:ext cx="7839456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13" tIns="0" rIns="2963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3. Ước lượng hướng nhìn</a:t>
          </a:r>
          <a:endParaRPr lang="en-US" sz="2800" kern="1200" dirty="0"/>
        </a:p>
      </dsp:txBody>
      <dsp:txXfrm>
        <a:off x="610398" y="3263158"/>
        <a:ext cx="7738582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D4AD8-F581-479C-81C9-1DBFDD6B87B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EB262-B5DC-48EB-B83D-0FDE9D49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1D68-62B0-465E-A8A7-8024255E6EC2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B3-0482-4141-A415-F3858321AFA9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E6B5-BDFF-4099-8937-DD2E4000A5C3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B9AF-0510-4DEC-98C4-46F0E07CA566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981B-7362-4F0B-8E57-F454BA12EC75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BB63-F41F-4EA3-9E82-380CBB00A65C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8763-7EDF-49D4-B54B-061E08C78B03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6BB1-F214-4C69-916D-452978076B6B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0CD306-3301-4DE0-8DFA-D9C72CCC8B5D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6E9F-4A49-4E77-9575-DCEF2D4B2C0D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6B3450-534E-4C5F-B757-A545DCF36E8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337" y="2633665"/>
            <a:ext cx="1219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THUYẾT TRÌNH XỬ LÝ ẢNH</a:t>
            </a:r>
          </a:p>
          <a:p>
            <a:pPr algn="ctr"/>
            <a:endParaRPr lang="en-US" sz="3200" b="1" dirty="0" smtClean="0">
              <a:solidFill>
                <a:srgbClr val="FF66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6600"/>
                </a:solidFill>
              </a:rPr>
              <a:t>PHÁT HIỆN MẮT VÀ ƯỚC LƯỢNG HƯỚNG NHÌN</a:t>
            </a:r>
          </a:p>
          <a:p>
            <a:pPr algn="ctr"/>
            <a:r>
              <a:rPr lang="vi-VN" sz="3200" b="1" dirty="0" smtClean="0">
                <a:solidFill>
                  <a:srgbClr val="FF6600"/>
                </a:solidFill>
              </a:rPr>
              <a:t>Eye </a:t>
            </a:r>
            <a:r>
              <a:rPr lang="vi-VN" sz="3200" b="1" dirty="0">
                <a:solidFill>
                  <a:srgbClr val="FF6600"/>
                </a:solidFill>
              </a:rPr>
              <a:t>Detection and Gaze Estimation</a:t>
            </a:r>
            <a:endParaRPr lang="en-US" sz="3200" dirty="0">
              <a:solidFill>
                <a:srgbClr val="FF66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6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6766" y="451757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82803" y="612095"/>
            <a:ext cx="93265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170272"/>
                </a:solidFill>
                <a:latin typeface="Arial" charset="0"/>
              </a:rPr>
              <a:t>ĐẠI HỌC QUỐC GIA TP.HỒ CHÍ MINH</a:t>
            </a:r>
          </a:p>
          <a:p>
            <a:pPr algn="ctr">
              <a:defRPr/>
            </a:pPr>
            <a:r>
              <a:rPr lang="en-US" sz="2400" b="1" dirty="0">
                <a:solidFill>
                  <a:srgbClr val="170272"/>
                </a:solidFill>
                <a:latin typeface="Arial" charset="0"/>
              </a:rPr>
              <a:t>TRƯỜNG ĐẠI HỌC BÁCH KHOA</a:t>
            </a:r>
          </a:p>
          <a:p>
            <a:pPr algn="ctr">
              <a:defRPr/>
            </a:pPr>
            <a:r>
              <a:rPr lang="en-US" sz="2200" b="1" dirty="0">
                <a:solidFill>
                  <a:srgbClr val="170272"/>
                </a:solidFill>
                <a:latin typeface="Arial" charset="0"/>
              </a:rPr>
              <a:t>KHOA ĐIỆN-ĐIỆN TỬ 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170272"/>
                </a:solidFill>
                <a:latin typeface="Arial" charset="0"/>
              </a:rPr>
              <a:t>BỘ MÔN </a:t>
            </a:r>
            <a:r>
              <a:rPr lang="en-US" sz="2000" b="1" dirty="0" smtClean="0">
                <a:solidFill>
                  <a:srgbClr val="170272"/>
                </a:solidFill>
                <a:latin typeface="Arial" charset="0"/>
              </a:rPr>
              <a:t>VIỄN THÔNG</a:t>
            </a:r>
            <a:endParaRPr lang="en-US" sz="2000" b="1" dirty="0">
              <a:solidFill>
                <a:srgbClr val="170272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9951" y="4790428"/>
            <a:ext cx="7429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ThS. ĐẶNG NGUYÊN CHÂU</a:t>
            </a:r>
            <a:endParaRPr lang="en-US" sz="2500" dirty="0" smtClean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SV:	</a:t>
            </a: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 </a:t>
            </a: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 GIA	1510830</a:t>
            </a:r>
            <a:endParaRPr lang="en-US" sz="25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LÊ QUỐC THẮNG		</a:t>
            </a: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1513125</a:t>
            </a:r>
          </a:p>
          <a:p>
            <a:pPr>
              <a:defRPr/>
            </a:pPr>
            <a:r>
              <a:rPr lang="en-US" sz="25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NGUYỄN </a:t>
            </a:r>
            <a:r>
              <a:rPr lang="en-US" sz="25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 PHƯỚC	1413054</a:t>
            </a:r>
            <a:endParaRPr lang="en-US" sz="2500" dirty="0" smtClean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94446" y="2403565"/>
            <a:ext cx="59784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20640" y="3157052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Đề tài: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52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97" y="-2251673"/>
            <a:ext cx="6822911" cy="2813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III. KẾT QUẢ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901" y="3965024"/>
            <a:ext cx="1417955" cy="21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76" y="3965024"/>
            <a:ext cx="1409065" cy="21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96" y="3965024"/>
            <a:ext cx="1410970" cy="21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16320" y="3684176"/>
            <a:ext cx="4938379" cy="2402383"/>
            <a:chOff x="6934926" y="1456687"/>
            <a:chExt cx="4886960" cy="2377369"/>
          </a:xfrm>
        </p:grpSpPr>
        <p:pic>
          <p:nvPicPr>
            <p:cNvPr id="12" name="Picture 11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926" y="1712521"/>
              <a:ext cx="1416685" cy="212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286" y="1712521"/>
              <a:ext cx="1681480" cy="212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2316" y="1712521"/>
              <a:ext cx="1639570" cy="212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6934926" y="1456687"/>
              <a:ext cx="757555" cy="74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58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850">
                  <a:solidFill>
                    <a:srgbClr val="00AF50"/>
                  </a:solidFill>
                  <a:effectLst/>
                  <a:latin typeface="MS Gothic" panose="020B0609070205080204" pitchFamily="49" charset="-128"/>
                  <a:ea typeface="Arial" panose="020B0604020202020204" pitchFamily="34" charset="0"/>
                </a:rPr>
                <a:t>✔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118925" y="3935354"/>
            <a:ext cx="757555" cy="74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ts val="58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850" dirty="0">
                <a:solidFill>
                  <a:srgbClr val="C0504D"/>
                </a:solidFill>
                <a:effectLst/>
                <a:latin typeface="MS Gothic" panose="020B0609070205080204" pitchFamily="49" charset="-128"/>
                <a:ea typeface="Arial" panose="020B0604020202020204" pitchFamily="34" charset="0"/>
              </a:rPr>
              <a:t>✗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28755"/>
              </p:ext>
            </p:extLst>
          </p:nvPr>
        </p:nvGraphicFramePr>
        <p:xfrm>
          <a:off x="1734512" y="1645140"/>
          <a:ext cx="88840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404">
                  <a:extLst>
                    <a:ext uri="{9D8B030D-6E8A-4147-A177-3AD203B41FA5}">
                      <a16:colId xmlns:a16="http://schemas.microsoft.com/office/drawing/2014/main" val="249182897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3962342541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3428149497"/>
                    </a:ext>
                  </a:extLst>
                </a:gridCol>
                <a:gridCol w="852994">
                  <a:extLst>
                    <a:ext uri="{9D8B030D-6E8A-4147-A177-3AD203B41FA5}">
                      <a16:colId xmlns:a16="http://schemas.microsoft.com/office/drawing/2014/main" val="3001441113"/>
                    </a:ext>
                  </a:extLst>
                </a:gridCol>
                <a:gridCol w="714549">
                  <a:extLst>
                    <a:ext uri="{9D8B030D-6E8A-4147-A177-3AD203B41FA5}">
                      <a16:colId xmlns:a16="http://schemas.microsoft.com/office/drawing/2014/main" val="996923234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110949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Đối</a:t>
                      </a:r>
                      <a:r>
                        <a:rPr lang="en-US" baseline="0" dirty="0" smtClean="0"/>
                        <a:t> tượng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Số</a:t>
                      </a:r>
                      <a:r>
                        <a:rPr lang="en-US" baseline="0" dirty="0" smtClean="0"/>
                        <a:t> lượng mẫu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Tỉ</a:t>
                      </a:r>
                      <a:r>
                        <a:rPr lang="en-US" baseline="0" dirty="0" smtClean="0"/>
                        <a:t> lệ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Ghi 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0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Tập</a:t>
                      </a:r>
                      <a:r>
                        <a:rPr lang="en-US" baseline="0" dirty="0" smtClean="0"/>
                        <a:t> dữ liệu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Phát</a:t>
                      </a:r>
                      <a:r>
                        <a:rPr lang="en-US" baseline="0" dirty="0" smtClean="0"/>
                        <a:t> hiện được 1 mắt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Tập</a:t>
                      </a:r>
                      <a:r>
                        <a:rPr lang="en-US" baseline="0" dirty="0" smtClean="0"/>
                        <a:t> dữ 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Phát</a:t>
                      </a:r>
                      <a:r>
                        <a:rPr lang="en-US" baseline="0" dirty="0" smtClean="0"/>
                        <a:t> hiện được 2 mắt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mang kính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Phát</a:t>
                      </a:r>
                      <a:r>
                        <a:rPr lang="en-US" baseline="0" dirty="0" smtClean="0"/>
                        <a:t> hiện được 2 mắt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3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Mang</a:t>
                      </a:r>
                      <a:r>
                        <a:rPr lang="en-US" baseline="0" dirty="0" smtClean="0"/>
                        <a:t> kính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Phát</a:t>
                      </a:r>
                      <a:r>
                        <a:rPr lang="en-US" baseline="0" dirty="0" smtClean="0"/>
                        <a:t> hiện được 2 mắt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79421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IV. HƯỚNG PHÁT TRIỂN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353808" y="321103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353808" y="410321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1750603" y="1726919"/>
            <a:ext cx="762000" cy="665163"/>
            <a:chOff x="1110" y="2656"/>
            <a:chExt cx="1549" cy="1351"/>
          </a:xfrm>
        </p:grpSpPr>
        <p:sp>
          <p:nvSpPr>
            <p:cNvPr id="2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8CA35F">
                    <a:gamma/>
                    <a:shade val="46275"/>
                    <a:invGamma/>
                  </a:srgbClr>
                </a:gs>
                <a:gs pos="100000">
                  <a:srgbClr val="8CA35F"/>
                </a:gs>
              </a:gsLst>
              <a:lin ang="2700000" scaled="1"/>
            </a:gradFill>
            <a:ln w="9525">
              <a:solidFill>
                <a:srgbClr val="1D494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1750603" y="2641319"/>
            <a:ext cx="762000" cy="665163"/>
            <a:chOff x="3174" y="2656"/>
            <a:chExt cx="1549" cy="1351"/>
          </a:xfrm>
        </p:grpSpPr>
        <p:sp>
          <p:nvSpPr>
            <p:cNvPr id="2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669E86">
                    <a:gamma/>
                    <a:shade val="46275"/>
                    <a:invGamma/>
                  </a:srgbClr>
                </a:gs>
                <a:gs pos="100000">
                  <a:srgbClr val="669E86"/>
                </a:gs>
              </a:gsLst>
              <a:lin ang="2700000" scaled="1"/>
            </a:gradFill>
            <a:ln w="9525">
              <a:solidFill>
                <a:srgbClr val="1D494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360203" y="233651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198403" y="1803119"/>
            <a:ext cx="3810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Tương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tác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không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dùng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tay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D494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gray">
          <a:xfrm>
            <a:off x="1947453" y="182534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1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3198403" y="2717519"/>
            <a:ext cx="49039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Tương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tác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giữa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người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và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máy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tính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D494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gray">
          <a:xfrm>
            <a:off x="1947453" y="273974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2</a:t>
            </a:r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1750603" y="3533494"/>
            <a:ext cx="762000" cy="665163"/>
            <a:chOff x="1110" y="2656"/>
            <a:chExt cx="1549" cy="1351"/>
          </a:xfrm>
        </p:grpSpPr>
        <p:sp>
          <p:nvSpPr>
            <p:cNvPr id="3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8CA35F">
                    <a:gamma/>
                    <a:shade val="46275"/>
                    <a:invGamma/>
                  </a:srgbClr>
                </a:gs>
                <a:gs pos="100000">
                  <a:srgbClr val="8CA35F"/>
                </a:gs>
              </a:gsLst>
              <a:lin ang="2700000" scaled="1"/>
            </a:gradFill>
            <a:ln w="9525">
              <a:solidFill>
                <a:srgbClr val="1D494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1750603" y="4447894"/>
            <a:ext cx="762000" cy="665163"/>
            <a:chOff x="3174" y="2656"/>
            <a:chExt cx="1549" cy="1351"/>
          </a:xfrm>
        </p:grpSpPr>
        <p:sp>
          <p:nvSpPr>
            <p:cNvPr id="40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669E86">
                    <a:gamma/>
                    <a:shade val="46275"/>
                    <a:invGamma/>
                  </a:srgbClr>
                </a:gs>
                <a:gs pos="100000">
                  <a:srgbClr val="669E86"/>
                </a:gs>
              </a:gsLst>
              <a:lin ang="2700000" scaled="1"/>
            </a:gradFill>
            <a:ln w="9525">
              <a:solidFill>
                <a:srgbClr val="1D494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198403" y="3609694"/>
            <a:ext cx="3268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Nghiên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cứu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xã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hội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học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D494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gray">
          <a:xfrm>
            <a:off x="1947453" y="363191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3</a:t>
            </a: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2360203" y="505749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3198403" y="4524094"/>
            <a:ext cx="1691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1D4940"/>
                </a:solidFill>
              </a:rPr>
              <a:t>Quảng cáo</a:t>
            </a: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gray">
          <a:xfrm>
            <a:off x="1947453" y="454631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4</a:t>
            </a:r>
          </a:p>
        </p:txBody>
      </p: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1794877" y="5361092"/>
            <a:ext cx="762000" cy="665163"/>
            <a:chOff x="1110" y="2656"/>
            <a:chExt cx="1549" cy="1351"/>
          </a:xfrm>
        </p:grpSpPr>
        <p:sp>
          <p:nvSpPr>
            <p:cNvPr id="5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8CA35F">
                    <a:gamma/>
                    <a:shade val="46275"/>
                    <a:invGamma/>
                  </a:srgbClr>
                </a:gs>
                <a:gs pos="100000">
                  <a:srgbClr val="8CA35F"/>
                </a:gs>
              </a:gsLst>
              <a:lin ang="2700000" scaled="1"/>
            </a:gradFill>
            <a:ln w="9525">
              <a:solidFill>
                <a:srgbClr val="1D494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2404477" y="597069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3242677" y="5437292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Giám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1D4940"/>
                </a:solidFill>
                <a:effectLst/>
                <a:uLnTx/>
                <a:uFillTx/>
                <a:latin typeface="Arial" pitchFamily="34" charset="0"/>
              </a:rPr>
              <a:t>sát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D494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gray">
          <a:xfrm>
            <a:off x="1990640" y="545951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gray">
          <a:xfrm>
            <a:off x="7580889" y="243920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gray">
          <a:xfrm>
            <a:off x="7580889" y="333138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640"/>
            <a:ext cx="8347587" cy="62672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483046" y="4042228"/>
            <a:ext cx="2325556" cy="2517831"/>
            <a:chOff x="2719388" y="1676400"/>
            <a:chExt cx="4084835" cy="4422564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2719388" y="1676400"/>
              <a:ext cx="1735137" cy="327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0" b="1" dirty="0">
                  <a:solidFill>
                    <a:srgbClr val="0070C0"/>
                  </a:solidFill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5069084" y="2044699"/>
              <a:ext cx="1735139" cy="327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0" b="1" dirty="0">
                  <a:solidFill>
                    <a:srgbClr val="0070C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127269" y="3233737"/>
              <a:ext cx="1735139" cy="286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0" b="1" dirty="0">
                  <a:solidFill>
                    <a:srgbClr val="00B0F0"/>
                  </a:solidFill>
                  <a:latin typeface="Tahoma" panose="020B0604030504040204" pitchFamily="34" charset="0"/>
                </a:rPr>
                <a:t>&amp;</a:t>
              </a:r>
              <a:endParaRPr lang="en-US" altLang="en-US" sz="15000" b="1" dirty="0">
                <a:solidFill>
                  <a:srgbClr val="00B0F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2813" y="1618343"/>
            <a:ext cx="8229600" cy="762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buFontTx/>
              <a:buNone/>
            </a:pPr>
            <a:r>
              <a:rPr lang="en-US" altLang="en-US" sz="10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END</a:t>
            </a:r>
          </a:p>
          <a:p>
            <a:pPr algn="ctr" fontAlgn="auto">
              <a:lnSpc>
                <a:spcPct val="80000"/>
              </a:lnSpc>
              <a:buFontTx/>
              <a:buNone/>
            </a:pPr>
            <a:endParaRPr lang="en-US" altLang="en-US" sz="10000" b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923" y="623521"/>
            <a:ext cx="4529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NỘI DUNG CƠ BẢN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31223" y="1491291"/>
            <a:ext cx="1030550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 TIÊU</a:t>
            </a:r>
          </a:p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PHÁP THỰC HIỆN</a:t>
            </a:r>
          </a:p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KẾT QUẢ</a:t>
            </a:r>
          </a:p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HƯỚNG PHÁT TRIỂN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923" y="623521"/>
            <a:ext cx="4529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I. MỤC TIÊU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090245" y="1915579"/>
            <a:ext cx="10013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2428573"/>
            <a:ext cx="4063534" cy="3101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10" y="2284911"/>
            <a:ext cx="4042273" cy="3245277"/>
          </a:xfrm>
          <a:prstGeom prst="rect">
            <a:avLst/>
          </a:prstGeom>
        </p:spPr>
      </p:pic>
      <p:sp>
        <p:nvSpPr>
          <p:cNvPr id="11" name="Rectangle 35"/>
          <p:cNvSpPr>
            <a:spLocks noChangeArrowheads="1"/>
          </p:cNvSpPr>
          <p:nvPr/>
        </p:nvSpPr>
        <p:spPr bwMode="gray">
          <a:xfrm rot="3419336">
            <a:off x="641181" y="148251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gray">
          <a:xfrm>
            <a:off x="703886" y="145837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charset="0"/>
              </a:defRPr>
            </a:lvl1pPr>
            <a:lvl2pPr>
              <a:defRPr sz="2600">
                <a:solidFill>
                  <a:schemeClr val="tx2"/>
                </a:solidFill>
                <a:latin typeface="Arial" charset="0"/>
              </a:defRPr>
            </a:lvl2pPr>
            <a:lvl3pPr>
              <a:defRPr sz="2400">
                <a:solidFill>
                  <a:schemeClr val="tx2"/>
                </a:solidFill>
                <a:latin typeface="Arial" charset="0"/>
              </a:defRPr>
            </a:lvl3pPr>
            <a:lvl4pPr>
              <a:defRPr sz="2000">
                <a:solidFill>
                  <a:schemeClr val="tx2"/>
                </a:solidFill>
                <a:latin typeface="Arial" charset="0"/>
              </a:defRPr>
            </a:lvl4pPr>
            <a:lvl5pPr>
              <a:defRPr sz="2000">
                <a:solidFill>
                  <a:schemeClr val="tx2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652954" y="1452732"/>
            <a:ext cx="82691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Phát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triển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phần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mềm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để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định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vị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mắt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của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một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chủ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thể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và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ước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lượng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hướng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nhìn</a:t>
            </a:r>
            <a:r>
              <a:rPr lang="en-US" sz="24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họ</a:t>
            </a:r>
            <a:endParaRPr lang="en-US" sz="24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462008" y="5670384"/>
            <a:ext cx="3201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Hình</a:t>
            </a:r>
            <a:r>
              <a:rPr lang="en-US" sz="16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1: </a:t>
            </a:r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Hướng</a:t>
            </a:r>
            <a:r>
              <a:rPr lang="en-US" sz="16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nhìn</a:t>
            </a:r>
            <a:r>
              <a:rPr lang="en-US" sz="16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lên</a:t>
            </a:r>
            <a:endParaRPr lang="en-US" sz="16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7136898" y="5688830"/>
            <a:ext cx="3201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Hình</a:t>
            </a:r>
            <a:r>
              <a:rPr lang="en-US" sz="16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16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2: </a:t>
            </a:r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Hướng</a:t>
            </a:r>
            <a:r>
              <a:rPr lang="en-US" sz="16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nhìn</a:t>
            </a:r>
            <a:r>
              <a:rPr lang="en-US" sz="16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xuống</a:t>
            </a:r>
            <a:endParaRPr lang="en-US" sz="16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2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II. PHƯƠNG PHÁP THỰC HIỆN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85292470"/>
              </p:ext>
            </p:extLst>
          </p:nvPr>
        </p:nvGraphicFramePr>
        <p:xfrm>
          <a:off x="531223" y="1621329"/>
          <a:ext cx="11199224" cy="464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141" y="2205452"/>
            <a:ext cx="2273200" cy="338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1217022" y="1491291"/>
            <a:ext cx="4243251" cy="461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II. PHƯƠNG PHÁP THỰC HIỆN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308174" y="1491291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/>
              <a:t>1. PHÁT HIỆN KHUÔN MẶT</a:t>
            </a:r>
            <a:endParaRPr lang="en-US" sz="2400" b="1" dirty="0"/>
          </a:p>
        </p:txBody>
      </p:sp>
      <p:sp>
        <p:nvSpPr>
          <p:cNvPr id="4" name="Freeform 3"/>
          <p:cNvSpPr/>
          <p:nvPr/>
        </p:nvSpPr>
        <p:spPr>
          <a:xfrm>
            <a:off x="378823" y="2206934"/>
            <a:ext cx="652330" cy="931900"/>
          </a:xfrm>
          <a:custGeom>
            <a:avLst/>
            <a:gdLst>
              <a:gd name="connsiteX0" fmla="*/ 0 w 931900"/>
              <a:gd name="connsiteY0" fmla="*/ 0 h 652330"/>
              <a:gd name="connsiteX1" fmla="*/ 605735 w 931900"/>
              <a:gd name="connsiteY1" fmla="*/ 0 h 652330"/>
              <a:gd name="connsiteX2" fmla="*/ 931900 w 931900"/>
              <a:gd name="connsiteY2" fmla="*/ 326165 h 652330"/>
              <a:gd name="connsiteX3" fmla="*/ 605735 w 931900"/>
              <a:gd name="connsiteY3" fmla="*/ 652330 h 652330"/>
              <a:gd name="connsiteX4" fmla="*/ 0 w 931900"/>
              <a:gd name="connsiteY4" fmla="*/ 652330 h 652330"/>
              <a:gd name="connsiteX5" fmla="*/ 326165 w 931900"/>
              <a:gd name="connsiteY5" fmla="*/ 326165 h 652330"/>
              <a:gd name="connsiteX6" fmla="*/ 0 w 931900"/>
              <a:gd name="connsiteY6" fmla="*/ 0 h 6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900" h="652330">
                <a:moveTo>
                  <a:pt x="931900" y="0"/>
                </a:moveTo>
                <a:lnTo>
                  <a:pt x="931900" y="424015"/>
                </a:lnTo>
                <a:lnTo>
                  <a:pt x="465950" y="652330"/>
                </a:lnTo>
                <a:lnTo>
                  <a:pt x="0" y="424015"/>
                </a:lnTo>
                <a:lnTo>
                  <a:pt x="0" y="0"/>
                </a:lnTo>
                <a:lnTo>
                  <a:pt x="465950" y="228316"/>
                </a:lnTo>
                <a:lnTo>
                  <a:pt x="93190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337595" rIns="11430" bIns="337595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1.</a:t>
            </a:r>
            <a:endParaRPr lang="en-US" sz="1800" kern="1200" dirty="0"/>
          </a:p>
        </p:txBody>
      </p:sp>
      <p:sp>
        <p:nvSpPr>
          <p:cNvPr id="5" name="Freeform 4"/>
          <p:cNvSpPr/>
          <p:nvPr/>
        </p:nvSpPr>
        <p:spPr>
          <a:xfrm>
            <a:off x="1031153" y="2206934"/>
            <a:ext cx="7995281" cy="605736"/>
          </a:xfrm>
          <a:custGeom>
            <a:avLst/>
            <a:gdLst>
              <a:gd name="connsiteX0" fmla="*/ 100958 w 605735"/>
              <a:gd name="connsiteY0" fmla="*/ 0 h 7995280"/>
              <a:gd name="connsiteX1" fmla="*/ 504777 w 605735"/>
              <a:gd name="connsiteY1" fmla="*/ 0 h 7995280"/>
              <a:gd name="connsiteX2" fmla="*/ 605735 w 605735"/>
              <a:gd name="connsiteY2" fmla="*/ 100958 h 7995280"/>
              <a:gd name="connsiteX3" fmla="*/ 605735 w 605735"/>
              <a:gd name="connsiteY3" fmla="*/ 7995280 h 7995280"/>
              <a:gd name="connsiteX4" fmla="*/ 605735 w 605735"/>
              <a:gd name="connsiteY4" fmla="*/ 7995280 h 7995280"/>
              <a:gd name="connsiteX5" fmla="*/ 0 w 605735"/>
              <a:gd name="connsiteY5" fmla="*/ 7995280 h 7995280"/>
              <a:gd name="connsiteX6" fmla="*/ 0 w 605735"/>
              <a:gd name="connsiteY6" fmla="*/ 7995280 h 7995280"/>
              <a:gd name="connsiteX7" fmla="*/ 0 w 605735"/>
              <a:gd name="connsiteY7" fmla="*/ 100958 h 7995280"/>
              <a:gd name="connsiteX8" fmla="*/ 100958 w 605735"/>
              <a:gd name="connsiteY8" fmla="*/ 0 h 799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735" h="7995280">
                <a:moveTo>
                  <a:pt x="605735" y="1332580"/>
                </a:moveTo>
                <a:lnTo>
                  <a:pt x="605735" y="6662700"/>
                </a:lnTo>
                <a:cubicBezTo>
                  <a:pt x="605735" y="7398666"/>
                  <a:pt x="602311" y="7995273"/>
                  <a:pt x="598086" y="7995273"/>
                </a:cubicBezTo>
                <a:lnTo>
                  <a:pt x="0" y="7995273"/>
                </a:lnTo>
                <a:lnTo>
                  <a:pt x="0" y="7995273"/>
                </a:lnTo>
                <a:lnTo>
                  <a:pt x="0" y="7"/>
                </a:lnTo>
                <a:lnTo>
                  <a:pt x="0" y="7"/>
                </a:lnTo>
                <a:lnTo>
                  <a:pt x="598086" y="7"/>
                </a:lnTo>
                <a:cubicBezTo>
                  <a:pt x="602311" y="7"/>
                  <a:pt x="605735" y="596614"/>
                  <a:pt x="605735" y="133258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3" tIns="46080" rIns="46080" bIns="46081" numCol="1" spcCol="1270" anchor="ctr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600" kern="1200" dirty="0" smtClean="0">
                <a:solidFill>
                  <a:srgbClr val="21212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Cắt khoảng 1/3 từ trung tâm ảnh ở cả hai chiều</a:t>
            </a:r>
            <a:endParaRPr lang="en-US" sz="2600" kern="1200" dirty="0"/>
          </a:p>
        </p:txBody>
      </p:sp>
      <p:sp>
        <p:nvSpPr>
          <p:cNvPr id="9" name="Freeform 8"/>
          <p:cNvSpPr/>
          <p:nvPr/>
        </p:nvSpPr>
        <p:spPr>
          <a:xfrm>
            <a:off x="378823" y="3019562"/>
            <a:ext cx="652330" cy="931900"/>
          </a:xfrm>
          <a:custGeom>
            <a:avLst/>
            <a:gdLst>
              <a:gd name="connsiteX0" fmla="*/ 0 w 931900"/>
              <a:gd name="connsiteY0" fmla="*/ 0 h 652330"/>
              <a:gd name="connsiteX1" fmla="*/ 605735 w 931900"/>
              <a:gd name="connsiteY1" fmla="*/ 0 h 652330"/>
              <a:gd name="connsiteX2" fmla="*/ 931900 w 931900"/>
              <a:gd name="connsiteY2" fmla="*/ 326165 h 652330"/>
              <a:gd name="connsiteX3" fmla="*/ 605735 w 931900"/>
              <a:gd name="connsiteY3" fmla="*/ 652330 h 652330"/>
              <a:gd name="connsiteX4" fmla="*/ 0 w 931900"/>
              <a:gd name="connsiteY4" fmla="*/ 652330 h 652330"/>
              <a:gd name="connsiteX5" fmla="*/ 326165 w 931900"/>
              <a:gd name="connsiteY5" fmla="*/ 326165 h 652330"/>
              <a:gd name="connsiteX6" fmla="*/ 0 w 931900"/>
              <a:gd name="connsiteY6" fmla="*/ 0 h 6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900" h="652330">
                <a:moveTo>
                  <a:pt x="931900" y="0"/>
                </a:moveTo>
                <a:lnTo>
                  <a:pt x="931900" y="424015"/>
                </a:lnTo>
                <a:lnTo>
                  <a:pt x="465950" y="652330"/>
                </a:lnTo>
                <a:lnTo>
                  <a:pt x="0" y="424015"/>
                </a:lnTo>
                <a:lnTo>
                  <a:pt x="0" y="0"/>
                </a:lnTo>
                <a:lnTo>
                  <a:pt x="465950" y="228316"/>
                </a:lnTo>
                <a:lnTo>
                  <a:pt x="93190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337595" rIns="11430" bIns="337595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2.</a:t>
            </a:r>
            <a:endParaRPr lang="en-US" sz="18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031153" y="3019562"/>
            <a:ext cx="7995281" cy="605736"/>
          </a:xfrm>
          <a:custGeom>
            <a:avLst/>
            <a:gdLst>
              <a:gd name="connsiteX0" fmla="*/ 100958 w 605735"/>
              <a:gd name="connsiteY0" fmla="*/ 0 h 7995280"/>
              <a:gd name="connsiteX1" fmla="*/ 504777 w 605735"/>
              <a:gd name="connsiteY1" fmla="*/ 0 h 7995280"/>
              <a:gd name="connsiteX2" fmla="*/ 605735 w 605735"/>
              <a:gd name="connsiteY2" fmla="*/ 100958 h 7995280"/>
              <a:gd name="connsiteX3" fmla="*/ 605735 w 605735"/>
              <a:gd name="connsiteY3" fmla="*/ 7995280 h 7995280"/>
              <a:gd name="connsiteX4" fmla="*/ 605735 w 605735"/>
              <a:gd name="connsiteY4" fmla="*/ 7995280 h 7995280"/>
              <a:gd name="connsiteX5" fmla="*/ 0 w 605735"/>
              <a:gd name="connsiteY5" fmla="*/ 7995280 h 7995280"/>
              <a:gd name="connsiteX6" fmla="*/ 0 w 605735"/>
              <a:gd name="connsiteY6" fmla="*/ 7995280 h 7995280"/>
              <a:gd name="connsiteX7" fmla="*/ 0 w 605735"/>
              <a:gd name="connsiteY7" fmla="*/ 100958 h 7995280"/>
              <a:gd name="connsiteX8" fmla="*/ 100958 w 605735"/>
              <a:gd name="connsiteY8" fmla="*/ 0 h 799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735" h="7995280">
                <a:moveTo>
                  <a:pt x="605735" y="1332580"/>
                </a:moveTo>
                <a:lnTo>
                  <a:pt x="605735" y="6662700"/>
                </a:lnTo>
                <a:cubicBezTo>
                  <a:pt x="605735" y="7398666"/>
                  <a:pt x="602311" y="7995273"/>
                  <a:pt x="598086" y="7995273"/>
                </a:cubicBezTo>
                <a:lnTo>
                  <a:pt x="0" y="7995273"/>
                </a:lnTo>
                <a:lnTo>
                  <a:pt x="0" y="7995273"/>
                </a:lnTo>
                <a:lnTo>
                  <a:pt x="0" y="7"/>
                </a:lnTo>
                <a:lnTo>
                  <a:pt x="0" y="7"/>
                </a:lnTo>
                <a:lnTo>
                  <a:pt x="598086" y="7"/>
                </a:lnTo>
                <a:cubicBezTo>
                  <a:pt x="602311" y="7"/>
                  <a:pt x="605735" y="596614"/>
                  <a:pt x="605735" y="133258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3" tIns="46080" rIns="46080" bIns="46081" numCol="1" spcCol="1270" anchor="ctr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600" kern="1200" dirty="0" smtClean="0">
                <a:solidFill>
                  <a:srgbClr val="21212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Tính màu trung bình</a:t>
            </a:r>
            <a:endParaRPr lang="en-US" sz="2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378823" y="3832190"/>
            <a:ext cx="652330" cy="931900"/>
          </a:xfrm>
          <a:custGeom>
            <a:avLst/>
            <a:gdLst>
              <a:gd name="connsiteX0" fmla="*/ 0 w 931900"/>
              <a:gd name="connsiteY0" fmla="*/ 0 h 652330"/>
              <a:gd name="connsiteX1" fmla="*/ 605735 w 931900"/>
              <a:gd name="connsiteY1" fmla="*/ 0 h 652330"/>
              <a:gd name="connsiteX2" fmla="*/ 931900 w 931900"/>
              <a:gd name="connsiteY2" fmla="*/ 326165 h 652330"/>
              <a:gd name="connsiteX3" fmla="*/ 605735 w 931900"/>
              <a:gd name="connsiteY3" fmla="*/ 652330 h 652330"/>
              <a:gd name="connsiteX4" fmla="*/ 0 w 931900"/>
              <a:gd name="connsiteY4" fmla="*/ 652330 h 652330"/>
              <a:gd name="connsiteX5" fmla="*/ 326165 w 931900"/>
              <a:gd name="connsiteY5" fmla="*/ 326165 h 652330"/>
              <a:gd name="connsiteX6" fmla="*/ 0 w 931900"/>
              <a:gd name="connsiteY6" fmla="*/ 0 h 6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900" h="652330">
                <a:moveTo>
                  <a:pt x="931900" y="0"/>
                </a:moveTo>
                <a:lnTo>
                  <a:pt x="931900" y="424015"/>
                </a:lnTo>
                <a:lnTo>
                  <a:pt x="465950" y="652330"/>
                </a:lnTo>
                <a:lnTo>
                  <a:pt x="0" y="424015"/>
                </a:lnTo>
                <a:lnTo>
                  <a:pt x="0" y="0"/>
                </a:lnTo>
                <a:lnTo>
                  <a:pt x="465950" y="228316"/>
                </a:lnTo>
                <a:lnTo>
                  <a:pt x="93190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337595" rIns="11430" bIns="337595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3.</a:t>
            </a:r>
            <a:endParaRPr lang="en-US" sz="18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031153" y="3832190"/>
            <a:ext cx="7995281" cy="605736"/>
          </a:xfrm>
          <a:custGeom>
            <a:avLst/>
            <a:gdLst>
              <a:gd name="connsiteX0" fmla="*/ 100958 w 605735"/>
              <a:gd name="connsiteY0" fmla="*/ 0 h 7995280"/>
              <a:gd name="connsiteX1" fmla="*/ 504777 w 605735"/>
              <a:gd name="connsiteY1" fmla="*/ 0 h 7995280"/>
              <a:gd name="connsiteX2" fmla="*/ 605735 w 605735"/>
              <a:gd name="connsiteY2" fmla="*/ 100958 h 7995280"/>
              <a:gd name="connsiteX3" fmla="*/ 605735 w 605735"/>
              <a:gd name="connsiteY3" fmla="*/ 7995280 h 7995280"/>
              <a:gd name="connsiteX4" fmla="*/ 605735 w 605735"/>
              <a:gd name="connsiteY4" fmla="*/ 7995280 h 7995280"/>
              <a:gd name="connsiteX5" fmla="*/ 0 w 605735"/>
              <a:gd name="connsiteY5" fmla="*/ 7995280 h 7995280"/>
              <a:gd name="connsiteX6" fmla="*/ 0 w 605735"/>
              <a:gd name="connsiteY6" fmla="*/ 7995280 h 7995280"/>
              <a:gd name="connsiteX7" fmla="*/ 0 w 605735"/>
              <a:gd name="connsiteY7" fmla="*/ 100958 h 7995280"/>
              <a:gd name="connsiteX8" fmla="*/ 100958 w 605735"/>
              <a:gd name="connsiteY8" fmla="*/ 0 h 799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735" h="7995280">
                <a:moveTo>
                  <a:pt x="605735" y="1332580"/>
                </a:moveTo>
                <a:lnTo>
                  <a:pt x="605735" y="6662700"/>
                </a:lnTo>
                <a:cubicBezTo>
                  <a:pt x="605735" y="7398666"/>
                  <a:pt x="602311" y="7995273"/>
                  <a:pt x="598086" y="7995273"/>
                </a:cubicBezTo>
                <a:lnTo>
                  <a:pt x="0" y="7995273"/>
                </a:lnTo>
                <a:lnTo>
                  <a:pt x="0" y="7995273"/>
                </a:lnTo>
                <a:lnTo>
                  <a:pt x="0" y="7"/>
                </a:lnTo>
                <a:lnTo>
                  <a:pt x="0" y="7"/>
                </a:lnTo>
                <a:lnTo>
                  <a:pt x="598086" y="7"/>
                </a:lnTo>
                <a:cubicBezTo>
                  <a:pt x="602311" y="7"/>
                  <a:pt x="605735" y="596614"/>
                  <a:pt x="605735" y="133258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3" tIns="46080" rIns="46080" bIns="46081" numCol="1" spcCol="1270" anchor="ctr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600" kern="1200" dirty="0" smtClean="0">
                <a:solidFill>
                  <a:srgbClr val="21212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Đánh dấu tất cả các điểm ảnh gần với màu trung bình</a:t>
            </a:r>
            <a:endParaRPr lang="en-US" sz="2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378823" y="4644818"/>
            <a:ext cx="652330" cy="931900"/>
          </a:xfrm>
          <a:custGeom>
            <a:avLst/>
            <a:gdLst>
              <a:gd name="connsiteX0" fmla="*/ 0 w 931900"/>
              <a:gd name="connsiteY0" fmla="*/ 0 h 652330"/>
              <a:gd name="connsiteX1" fmla="*/ 605735 w 931900"/>
              <a:gd name="connsiteY1" fmla="*/ 0 h 652330"/>
              <a:gd name="connsiteX2" fmla="*/ 931900 w 931900"/>
              <a:gd name="connsiteY2" fmla="*/ 326165 h 652330"/>
              <a:gd name="connsiteX3" fmla="*/ 605735 w 931900"/>
              <a:gd name="connsiteY3" fmla="*/ 652330 h 652330"/>
              <a:gd name="connsiteX4" fmla="*/ 0 w 931900"/>
              <a:gd name="connsiteY4" fmla="*/ 652330 h 652330"/>
              <a:gd name="connsiteX5" fmla="*/ 326165 w 931900"/>
              <a:gd name="connsiteY5" fmla="*/ 326165 h 652330"/>
              <a:gd name="connsiteX6" fmla="*/ 0 w 931900"/>
              <a:gd name="connsiteY6" fmla="*/ 0 h 6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900" h="652330">
                <a:moveTo>
                  <a:pt x="931900" y="0"/>
                </a:moveTo>
                <a:lnTo>
                  <a:pt x="931900" y="424015"/>
                </a:lnTo>
                <a:lnTo>
                  <a:pt x="465950" y="652330"/>
                </a:lnTo>
                <a:lnTo>
                  <a:pt x="0" y="424015"/>
                </a:lnTo>
                <a:lnTo>
                  <a:pt x="0" y="0"/>
                </a:lnTo>
                <a:lnTo>
                  <a:pt x="465950" y="228316"/>
                </a:lnTo>
                <a:lnTo>
                  <a:pt x="93190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337595" rIns="11430" bIns="337595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4.</a:t>
            </a:r>
            <a:endParaRPr lang="en-US" sz="18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031153" y="4644818"/>
            <a:ext cx="7995281" cy="605736"/>
          </a:xfrm>
          <a:custGeom>
            <a:avLst/>
            <a:gdLst>
              <a:gd name="connsiteX0" fmla="*/ 100958 w 605735"/>
              <a:gd name="connsiteY0" fmla="*/ 0 h 7995280"/>
              <a:gd name="connsiteX1" fmla="*/ 504777 w 605735"/>
              <a:gd name="connsiteY1" fmla="*/ 0 h 7995280"/>
              <a:gd name="connsiteX2" fmla="*/ 605735 w 605735"/>
              <a:gd name="connsiteY2" fmla="*/ 100958 h 7995280"/>
              <a:gd name="connsiteX3" fmla="*/ 605735 w 605735"/>
              <a:gd name="connsiteY3" fmla="*/ 7995280 h 7995280"/>
              <a:gd name="connsiteX4" fmla="*/ 605735 w 605735"/>
              <a:gd name="connsiteY4" fmla="*/ 7995280 h 7995280"/>
              <a:gd name="connsiteX5" fmla="*/ 0 w 605735"/>
              <a:gd name="connsiteY5" fmla="*/ 7995280 h 7995280"/>
              <a:gd name="connsiteX6" fmla="*/ 0 w 605735"/>
              <a:gd name="connsiteY6" fmla="*/ 7995280 h 7995280"/>
              <a:gd name="connsiteX7" fmla="*/ 0 w 605735"/>
              <a:gd name="connsiteY7" fmla="*/ 100958 h 7995280"/>
              <a:gd name="connsiteX8" fmla="*/ 100958 w 605735"/>
              <a:gd name="connsiteY8" fmla="*/ 0 h 799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735" h="7995280">
                <a:moveTo>
                  <a:pt x="605735" y="1332580"/>
                </a:moveTo>
                <a:lnTo>
                  <a:pt x="605735" y="6662700"/>
                </a:lnTo>
                <a:cubicBezTo>
                  <a:pt x="605735" y="7398666"/>
                  <a:pt x="602311" y="7995273"/>
                  <a:pt x="598086" y="7995273"/>
                </a:cubicBezTo>
                <a:lnTo>
                  <a:pt x="0" y="7995273"/>
                </a:lnTo>
                <a:lnTo>
                  <a:pt x="0" y="7995273"/>
                </a:lnTo>
                <a:lnTo>
                  <a:pt x="0" y="7"/>
                </a:lnTo>
                <a:lnTo>
                  <a:pt x="0" y="7"/>
                </a:lnTo>
                <a:lnTo>
                  <a:pt x="598086" y="7"/>
                </a:lnTo>
                <a:cubicBezTo>
                  <a:pt x="602311" y="7"/>
                  <a:pt x="605735" y="596614"/>
                  <a:pt x="605735" y="133258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3" tIns="46080" rIns="46080" bIns="46081" numCol="1" spcCol="1270" anchor="ctr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600" kern="1200" dirty="0" smtClean="0">
                <a:solidFill>
                  <a:srgbClr val="21212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Loại bỏ điểm sai bằng một pixel</a:t>
            </a:r>
            <a:endParaRPr lang="en-US" sz="26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78823" y="5457446"/>
            <a:ext cx="652330" cy="931900"/>
          </a:xfrm>
          <a:custGeom>
            <a:avLst/>
            <a:gdLst>
              <a:gd name="connsiteX0" fmla="*/ 0 w 931900"/>
              <a:gd name="connsiteY0" fmla="*/ 0 h 652330"/>
              <a:gd name="connsiteX1" fmla="*/ 605735 w 931900"/>
              <a:gd name="connsiteY1" fmla="*/ 0 h 652330"/>
              <a:gd name="connsiteX2" fmla="*/ 931900 w 931900"/>
              <a:gd name="connsiteY2" fmla="*/ 326165 h 652330"/>
              <a:gd name="connsiteX3" fmla="*/ 605735 w 931900"/>
              <a:gd name="connsiteY3" fmla="*/ 652330 h 652330"/>
              <a:gd name="connsiteX4" fmla="*/ 0 w 931900"/>
              <a:gd name="connsiteY4" fmla="*/ 652330 h 652330"/>
              <a:gd name="connsiteX5" fmla="*/ 326165 w 931900"/>
              <a:gd name="connsiteY5" fmla="*/ 326165 h 652330"/>
              <a:gd name="connsiteX6" fmla="*/ 0 w 931900"/>
              <a:gd name="connsiteY6" fmla="*/ 0 h 6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900" h="652330">
                <a:moveTo>
                  <a:pt x="931900" y="0"/>
                </a:moveTo>
                <a:lnTo>
                  <a:pt x="931900" y="424015"/>
                </a:lnTo>
                <a:lnTo>
                  <a:pt x="465950" y="652330"/>
                </a:lnTo>
                <a:lnTo>
                  <a:pt x="0" y="424015"/>
                </a:lnTo>
                <a:lnTo>
                  <a:pt x="0" y="0"/>
                </a:lnTo>
                <a:lnTo>
                  <a:pt x="465950" y="228316"/>
                </a:lnTo>
                <a:lnTo>
                  <a:pt x="93190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337595" rIns="11430" bIns="337595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5.</a:t>
            </a:r>
            <a:endParaRPr lang="en-US" sz="18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031153" y="5457446"/>
            <a:ext cx="7995281" cy="605736"/>
          </a:xfrm>
          <a:custGeom>
            <a:avLst/>
            <a:gdLst>
              <a:gd name="connsiteX0" fmla="*/ 100958 w 605735"/>
              <a:gd name="connsiteY0" fmla="*/ 0 h 7995280"/>
              <a:gd name="connsiteX1" fmla="*/ 504777 w 605735"/>
              <a:gd name="connsiteY1" fmla="*/ 0 h 7995280"/>
              <a:gd name="connsiteX2" fmla="*/ 605735 w 605735"/>
              <a:gd name="connsiteY2" fmla="*/ 100958 h 7995280"/>
              <a:gd name="connsiteX3" fmla="*/ 605735 w 605735"/>
              <a:gd name="connsiteY3" fmla="*/ 7995280 h 7995280"/>
              <a:gd name="connsiteX4" fmla="*/ 605735 w 605735"/>
              <a:gd name="connsiteY4" fmla="*/ 7995280 h 7995280"/>
              <a:gd name="connsiteX5" fmla="*/ 0 w 605735"/>
              <a:gd name="connsiteY5" fmla="*/ 7995280 h 7995280"/>
              <a:gd name="connsiteX6" fmla="*/ 0 w 605735"/>
              <a:gd name="connsiteY6" fmla="*/ 7995280 h 7995280"/>
              <a:gd name="connsiteX7" fmla="*/ 0 w 605735"/>
              <a:gd name="connsiteY7" fmla="*/ 100958 h 7995280"/>
              <a:gd name="connsiteX8" fmla="*/ 100958 w 605735"/>
              <a:gd name="connsiteY8" fmla="*/ 0 h 799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735" h="7995280">
                <a:moveTo>
                  <a:pt x="605735" y="1332580"/>
                </a:moveTo>
                <a:lnTo>
                  <a:pt x="605735" y="6662700"/>
                </a:lnTo>
                <a:cubicBezTo>
                  <a:pt x="605735" y="7398666"/>
                  <a:pt x="602311" y="7995273"/>
                  <a:pt x="598086" y="7995273"/>
                </a:cubicBezTo>
                <a:lnTo>
                  <a:pt x="0" y="7995273"/>
                </a:lnTo>
                <a:lnTo>
                  <a:pt x="0" y="7995273"/>
                </a:lnTo>
                <a:lnTo>
                  <a:pt x="0" y="7"/>
                </a:lnTo>
                <a:lnTo>
                  <a:pt x="0" y="7"/>
                </a:lnTo>
                <a:lnTo>
                  <a:pt x="598086" y="7"/>
                </a:lnTo>
                <a:cubicBezTo>
                  <a:pt x="602311" y="7"/>
                  <a:pt x="605735" y="596614"/>
                  <a:pt x="605735" y="133258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3" tIns="46080" rIns="46080" bIns="46081" numCol="1" spcCol="1270" anchor="ctr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600" kern="1200" dirty="0" smtClean="0">
                <a:solidFill>
                  <a:srgbClr val="212121"/>
                </a:solidFill>
                <a:ea typeface="SimSun" panose="02010600030101010101" pitchFamily="2" charset="-122"/>
              </a:rPr>
              <a:t>Tính convex hull bao quanh khu vực có khả năng là mặt</a:t>
            </a:r>
            <a:endParaRPr lang="en-US" sz="2600" kern="1200" dirty="0"/>
          </a:p>
        </p:txBody>
      </p:sp>
      <p:pic>
        <p:nvPicPr>
          <p:cNvPr id="39" name="Picture 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056" y="2205452"/>
            <a:ext cx="2282019" cy="338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79" y="2221988"/>
            <a:ext cx="2259971" cy="336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17022" y="1491291"/>
            <a:ext cx="3132909" cy="461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II. PHƯƠNG PHÁP THỰC HIỆN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308174" y="1491291"/>
            <a:ext cx="3394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2</a:t>
            </a:r>
            <a:r>
              <a:rPr lang="en-US" sz="2400" b="1" dirty="0" smtClean="0"/>
              <a:t>. PHÁT HIỆN MẮT</a:t>
            </a:r>
            <a:endParaRPr lang="en-US" sz="2400" b="1" dirty="0"/>
          </a:p>
        </p:txBody>
      </p:sp>
      <p:sp>
        <p:nvSpPr>
          <p:cNvPr id="4" name="Freeform 3"/>
          <p:cNvSpPr/>
          <p:nvPr/>
        </p:nvSpPr>
        <p:spPr>
          <a:xfrm>
            <a:off x="2947163" y="3188638"/>
            <a:ext cx="558966" cy="91440"/>
          </a:xfrm>
          <a:custGeom>
            <a:avLst/>
            <a:gdLst>
              <a:gd name="connsiteX0" fmla="*/ 0 w 558966"/>
              <a:gd name="connsiteY0" fmla="*/ 45720 h 91440"/>
              <a:gd name="connsiteX1" fmla="*/ 558966 w 55896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966" h="91440">
                <a:moveTo>
                  <a:pt x="0" y="45720"/>
                </a:moveTo>
                <a:lnTo>
                  <a:pt x="55896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444" tIns="42772" rIns="277444" bIns="427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5" name="Freeform 4"/>
          <p:cNvSpPr/>
          <p:nvPr/>
        </p:nvSpPr>
        <p:spPr>
          <a:xfrm>
            <a:off x="385632" y="2465359"/>
            <a:ext cx="2563330" cy="1537998"/>
          </a:xfrm>
          <a:custGeom>
            <a:avLst/>
            <a:gdLst>
              <a:gd name="connsiteX0" fmla="*/ 0 w 2563330"/>
              <a:gd name="connsiteY0" fmla="*/ 0 h 1537998"/>
              <a:gd name="connsiteX1" fmla="*/ 2563330 w 2563330"/>
              <a:gd name="connsiteY1" fmla="*/ 0 h 1537998"/>
              <a:gd name="connsiteX2" fmla="*/ 2563330 w 2563330"/>
              <a:gd name="connsiteY2" fmla="*/ 1537998 h 1537998"/>
              <a:gd name="connsiteX3" fmla="*/ 0 w 2563330"/>
              <a:gd name="connsiteY3" fmla="*/ 1537998 h 1537998"/>
              <a:gd name="connsiteX4" fmla="*/ 0 w 2563330"/>
              <a:gd name="connsiteY4" fmla="*/ 0 h 153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30" h="1537998">
                <a:moveTo>
                  <a:pt x="0" y="0"/>
                </a:moveTo>
                <a:lnTo>
                  <a:pt x="2563330" y="0"/>
                </a:lnTo>
                <a:lnTo>
                  <a:pt x="2563330" y="1537998"/>
                </a:lnTo>
                <a:lnTo>
                  <a:pt x="0" y="15379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1. Huấn Luyện MAP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6100059" y="3188638"/>
            <a:ext cx="558966" cy="91440"/>
          </a:xfrm>
          <a:custGeom>
            <a:avLst/>
            <a:gdLst>
              <a:gd name="connsiteX0" fmla="*/ 0 w 558966"/>
              <a:gd name="connsiteY0" fmla="*/ 45720 h 91440"/>
              <a:gd name="connsiteX1" fmla="*/ 558966 w 55896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966" h="91440">
                <a:moveTo>
                  <a:pt x="0" y="45720"/>
                </a:moveTo>
                <a:lnTo>
                  <a:pt x="55896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444" tIns="42772" rIns="277444" bIns="427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2" name="Freeform 11"/>
          <p:cNvSpPr/>
          <p:nvPr/>
        </p:nvSpPr>
        <p:spPr>
          <a:xfrm>
            <a:off x="3538529" y="2465359"/>
            <a:ext cx="2563330" cy="1537998"/>
          </a:xfrm>
          <a:custGeom>
            <a:avLst/>
            <a:gdLst>
              <a:gd name="connsiteX0" fmla="*/ 0 w 2563330"/>
              <a:gd name="connsiteY0" fmla="*/ 0 h 1537998"/>
              <a:gd name="connsiteX1" fmla="*/ 2563330 w 2563330"/>
              <a:gd name="connsiteY1" fmla="*/ 0 h 1537998"/>
              <a:gd name="connsiteX2" fmla="*/ 2563330 w 2563330"/>
              <a:gd name="connsiteY2" fmla="*/ 1537998 h 1537998"/>
              <a:gd name="connsiteX3" fmla="*/ 0 w 2563330"/>
              <a:gd name="connsiteY3" fmla="*/ 1537998 h 1537998"/>
              <a:gd name="connsiteX4" fmla="*/ 0 w 2563330"/>
              <a:gd name="connsiteY4" fmla="*/ 0 h 153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30" h="1537998">
                <a:moveTo>
                  <a:pt x="0" y="0"/>
                </a:moveTo>
                <a:lnTo>
                  <a:pt x="2563330" y="0"/>
                </a:lnTo>
                <a:lnTo>
                  <a:pt x="2563330" y="1537998"/>
                </a:lnTo>
                <a:lnTo>
                  <a:pt x="0" y="15379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2. Phát hiện Map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667297" y="4001557"/>
            <a:ext cx="6305793" cy="558966"/>
          </a:xfrm>
          <a:custGeom>
            <a:avLst/>
            <a:gdLst>
              <a:gd name="connsiteX0" fmla="*/ 6305793 w 6305793"/>
              <a:gd name="connsiteY0" fmla="*/ 0 h 558966"/>
              <a:gd name="connsiteX1" fmla="*/ 6305793 w 6305793"/>
              <a:gd name="connsiteY1" fmla="*/ 296583 h 558966"/>
              <a:gd name="connsiteX2" fmla="*/ 0 w 6305793"/>
              <a:gd name="connsiteY2" fmla="*/ 296583 h 558966"/>
              <a:gd name="connsiteX3" fmla="*/ 0 w 6305793"/>
              <a:gd name="connsiteY3" fmla="*/ 558966 h 55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793" h="558966">
                <a:moveTo>
                  <a:pt x="6305793" y="0"/>
                </a:moveTo>
                <a:lnTo>
                  <a:pt x="6305793" y="296583"/>
                </a:lnTo>
                <a:lnTo>
                  <a:pt x="0" y="296583"/>
                </a:lnTo>
                <a:lnTo>
                  <a:pt x="0" y="558966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07265" tIns="276535" rIns="3007264" bIns="27653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8" name="Freeform 17"/>
          <p:cNvSpPr/>
          <p:nvPr/>
        </p:nvSpPr>
        <p:spPr>
          <a:xfrm>
            <a:off x="6691425" y="2465359"/>
            <a:ext cx="2563330" cy="1537998"/>
          </a:xfrm>
          <a:custGeom>
            <a:avLst/>
            <a:gdLst>
              <a:gd name="connsiteX0" fmla="*/ 0 w 2563330"/>
              <a:gd name="connsiteY0" fmla="*/ 0 h 1537998"/>
              <a:gd name="connsiteX1" fmla="*/ 2563330 w 2563330"/>
              <a:gd name="connsiteY1" fmla="*/ 0 h 1537998"/>
              <a:gd name="connsiteX2" fmla="*/ 2563330 w 2563330"/>
              <a:gd name="connsiteY2" fmla="*/ 1537998 h 1537998"/>
              <a:gd name="connsiteX3" fmla="*/ 0 w 2563330"/>
              <a:gd name="connsiteY3" fmla="*/ 1537998 h 1537998"/>
              <a:gd name="connsiteX4" fmla="*/ 0 w 2563330"/>
              <a:gd name="connsiteY4" fmla="*/ 0 h 153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30" h="1537998">
                <a:moveTo>
                  <a:pt x="0" y="0"/>
                </a:moveTo>
                <a:lnTo>
                  <a:pt x="2563330" y="0"/>
                </a:lnTo>
                <a:lnTo>
                  <a:pt x="2563330" y="1537998"/>
                </a:lnTo>
                <a:lnTo>
                  <a:pt x="0" y="15379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3. Che các điểm không phải là mắt</a:t>
            </a:r>
            <a:endParaRPr lang="en-US" sz="2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2947163" y="5316202"/>
            <a:ext cx="558966" cy="91440"/>
          </a:xfrm>
          <a:custGeom>
            <a:avLst/>
            <a:gdLst>
              <a:gd name="connsiteX0" fmla="*/ 0 w 558966"/>
              <a:gd name="connsiteY0" fmla="*/ 45720 h 91440"/>
              <a:gd name="connsiteX1" fmla="*/ 558966 w 55896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966" h="91440">
                <a:moveTo>
                  <a:pt x="0" y="45720"/>
                </a:moveTo>
                <a:lnTo>
                  <a:pt x="55896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444" tIns="42772" rIns="277444" bIns="427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20" name="Freeform 19"/>
          <p:cNvSpPr/>
          <p:nvPr/>
        </p:nvSpPr>
        <p:spPr>
          <a:xfrm>
            <a:off x="385632" y="4592923"/>
            <a:ext cx="2563330" cy="1537998"/>
          </a:xfrm>
          <a:custGeom>
            <a:avLst/>
            <a:gdLst>
              <a:gd name="connsiteX0" fmla="*/ 0 w 2563330"/>
              <a:gd name="connsiteY0" fmla="*/ 0 h 1537998"/>
              <a:gd name="connsiteX1" fmla="*/ 2563330 w 2563330"/>
              <a:gd name="connsiteY1" fmla="*/ 0 h 1537998"/>
              <a:gd name="connsiteX2" fmla="*/ 2563330 w 2563330"/>
              <a:gd name="connsiteY2" fmla="*/ 1537998 h 1537998"/>
              <a:gd name="connsiteX3" fmla="*/ 0 w 2563330"/>
              <a:gd name="connsiteY3" fmla="*/ 1537998 h 1537998"/>
              <a:gd name="connsiteX4" fmla="*/ 0 w 2563330"/>
              <a:gd name="connsiteY4" fmla="*/ 0 h 153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30" h="1537998">
                <a:moveTo>
                  <a:pt x="0" y="0"/>
                </a:moveTo>
                <a:lnTo>
                  <a:pt x="2563330" y="0"/>
                </a:lnTo>
                <a:lnTo>
                  <a:pt x="2563330" y="1537998"/>
                </a:lnTo>
                <a:lnTo>
                  <a:pt x="0" y="15379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4. Loại bỏ các vùng nhỏ cho đến khi còn lại 2 vùng </a:t>
            </a:r>
            <a:endParaRPr lang="en-US" sz="24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3538529" y="4592923"/>
            <a:ext cx="2717079" cy="1537998"/>
          </a:xfrm>
          <a:custGeom>
            <a:avLst/>
            <a:gdLst>
              <a:gd name="connsiteX0" fmla="*/ 0 w 2717079"/>
              <a:gd name="connsiteY0" fmla="*/ 0 h 1537998"/>
              <a:gd name="connsiteX1" fmla="*/ 2717079 w 2717079"/>
              <a:gd name="connsiteY1" fmla="*/ 0 h 1537998"/>
              <a:gd name="connsiteX2" fmla="*/ 2717079 w 2717079"/>
              <a:gd name="connsiteY2" fmla="*/ 1537998 h 1537998"/>
              <a:gd name="connsiteX3" fmla="*/ 0 w 2717079"/>
              <a:gd name="connsiteY3" fmla="*/ 1537998 h 1537998"/>
              <a:gd name="connsiteX4" fmla="*/ 0 w 2717079"/>
              <a:gd name="connsiteY4" fmla="*/ 0 h 153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079" h="1537998">
                <a:moveTo>
                  <a:pt x="0" y="0"/>
                </a:moveTo>
                <a:lnTo>
                  <a:pt x="2717079" y="0"/>
                </a:lnTo>
                <a:lnTo>
                  <a:pt x="2717079" y="1537998"/>
                </a:lnTo>
                <a:lnTo>
                  <a:pt x="0" y="15379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5. Tính toán trọng tâm của 2 vùng.</a:t>
            </a:r>
            <a:endParaRPr lang="en-US" sz="2400" kern="1200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7" y="3098271"/>
            <a:ext cx="1884186" cy="25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97" y="3084936"/>
            <a:ext cx="1890246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97" y="3079157"/>
            <a:ext cx="1890246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3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12" y="2796003"/>
            <a:ext cx="4627516" cy="136103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217022" y="1491291"/>
            <a:ext cx="3132909" cy="461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II. PHƯƠNG PHÁP THỰC HIỆN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308174" y="1491291"/>
            <a:ext cx="3394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2</a:t>
            </a:r>
            <a:r>
              <a:rPr lang="en-US" sz="2400" b="1" dirty="0" smtClean="0"/>
              <a:t>. PHÁT HIỆN MẮT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217023" y="2205452"/>
            <a:ext cx="1060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a. Huấn </a:t>
            </a:r>
            <a:r>
              <a:rPr lang="en-US" sz="2400" dirty="0"/>
              <a:t>luyện </a:t>
            </a:r>
            <a:r>
              <a:rPr lang="en-US" sz="2400" dirty="0" smtClean="0"/>
              <a:t>MAP (</a:t>
            </a:r>
            <a:r>
              <a:rPr lang="en-US" sz="2400" dirty="0"/>
              <a:t>Mean Average Precision </a:t>
            </a:r>
            <a:r>
              <a:rPr lang="en-US" sz="2400" dirty="0" smtClean="0"/>
              <a:t>): Đếm các điểm sáng, tối trong hệ RGB từ ảnh mẫu dựa trên 1 ngưỡng cho trước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217022" y="4070780"/>
            <a:ext cx="1060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b</a:t>
            </a:r>
            <a:r>
              <a:rPr lang="en-US" sz="2400" dirty="0" smtClean="0"/>
              <a:t>. Phát hiện MAP: Lựa chọn để giữ lại các điểm nằm trong vùng có khả năng là mặt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9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190896" y="1446112"/>
            <a:ext cx="4609013" cy="461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II. PHƯƠNG PHÁP THỰC HIỆN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217022" y="1464016"/>
            <a:ext cx="4857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3. ƯỚC LƯỢNG HƯỚNG NHÌN </a:t>
            </a:r>
            <a:endParaRPr lang="en-US" sz="2400" b="1" dirty="0"/>
          </a:p>
        </p:txBody>
      </p:sp>
      <p:sp>
        <p:nvSpPr>
          <p:cNvPr id="4" name="Freeform 3"/>
          <p:cNvSpPr/>
          <p:nvPr/>
        </p:nvSpPr>
        <p:spPr>
          <a:xfrm>
            <a:off x="11819" y="2215475"/>
            <a:ext cx="2265925" cy="2373709"/>
          </a:xfrm>
          <a:custGeom>
            <a:avLst/>
            <a:gdLst>
              <a:gd name="connsiteX0" fmla="*/ 0 w 2265925"/>
              <a:gd name="connsiteY0" fmla="*/ 226593 h 2373709"/>
              <a:gd name="connsiteX1" fmla="*/ 226593 w 2265925"/>
              <a:gd name="connsiteY1" fmla="*/ 0 h 2373709"/>
              <a:gd name="connsiteX2" fmla="*/ 2039333 w 2265925"/>
              <a:gd name="connsiteY2" fmla="*/ 0 h 2373709"/>
              <a:gd name="connsiteX3" fmla="*/ 2265926 w 2265925"/>
              <a:gd name="connsiteY3" fmla="*/ 226593 h 2373709"/>
              <a:gd name="connsiteX4" fmla="*/ 2265925 w 2265925"/>
              <a:gd name="connsiteY4" fmla="*/ 2147117 h 2373709"/>
              <a:gd name="connsiteX5" fmla="*/ 2039332 w 2265925"/>
              <a:gd name="connsiteY5" fmla="*/ 2373710 h 2373709"/>
              <a:gd name="connsiteX6" fmla="*/ 226593 w 2265925"/>
              <a:gd name="connsiteY6" fmla="*/ 2373709 h 2373709"/>
              <a:gd name="connsiteX7" fmla="*/ 0 w 2265925"/>
              <a:gd name="connsiteY7" fmla="*/ 2147116 h 2373709"/>
              <a:gd name="connsiteX8" fmla="*/ 0 w 2265925"/>
              <a:gd name="connsiteY8" fmla="*/ 226593 h 237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5925" h="2373709">
                <a:moveTo>
                  <a:pt x="0" y="226593"/>
                </a:moveTo>
                <a:cubicBezTo>
                  <a:pt x="0" y="101449"/>
                  <a:pt x="101449" y="0"/>
                  <a:pt x="226593" y="0"/>
                </a:cubicBezTo>
                <a:lnTo>
                  <a:pt x="2039333" y="0"/>
                </a:lnTo>
                <a:cubicBezTo>
                  <a:pt x="2164477" y="0"/>
                  <a:pt x="2265926" y="101449"/>
                  <a:pt x="2265926" y="226593"/>
                </a:cubicBezTo>
                <a:cubicBezTo>
                  <a:pt x="2265926" y="866768"/>
                  <a:pt x="2265925" y="1506942"/>
                  <a:pt x="2265925" y="2147117"/>
                </a:cubicBezTo>
                <a:cubicBezTo>
                  <a:pt x="2265925" y="2272261"/>
                  <a:pt x="2164476" y="2373710"/>
                  <a:pt x="2039332" y="2373710"/>
                </a:cubicBezTo>
                <a:lnTo>
                  <a:pt x="226593" y="2373709"/>
                </a:lnTo>
                <a:cubicBezTo>
                  <a:pt x="101449" y="2373709"/>
                  <a:pt x="0" y="2272260"/>
                  <a:pt x="0" y="2147116"/>
                </a:cubicBezTo>
                <a:lnTo>
                  <a:pt x="0" y="2265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07" tIns="157807" rIns="157807" bIns="157807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1. Xác định mắt ở ảnh chuẩn và ảnh test</a:t>
            </a:r>
            <a:endParaRPr lang="en-US" sz="2400" kern="1200" dirty="0"/>
          </a:p>
        </p:txBody>
      </p:sp>
      <p:sp>
        <p:nvSpPr>
          <p:cNvPr id="5" name="Freeform 4"/>
          <p:cNvSpPr/>
          <p:nvPr/>
        </p:nvSpPr>
        <p:spPr>
          <a:xfrm>
            <a:off x="2504337" y="3121355"/>
            <a:ext cx="480376" cy="561949"/>
          </a:xfrm>
          <a:custGeom>
            <a:avLst/>
            <a:gdLst>
              <a:gd name="connsiteX0" fmla="*/ 0 w 480376"/>
              <a:gd name="connsiteY0" fmla="*/ 112390 h 561949"/>
              <a:gd name="connsiteX1" fmla="*/ 240188 w 480376"/>
              <a:gd name="connsiteY1" fmla="*/ 112390 h 561949"/>
              <a:gd name="connsiteX2" fmla="*/ 240188 w 480376"/>
              <a:gd name="connsiteY2" fmla="*/ 0 h 561949"/>
              <a:gd name="connsiteX3" fmla="*/ 480376 w 480376"/>
              <a:gd name="connsiteY3" fmla="*/ 280975 h 561949"/>
              <a:gd name="connsiteX4" fmla="*/ 240188 w 480376"/>
              <a:gd name="connsiteY4" fmla="*/ 561949 h 561949"/>
              <a:gd name="connsiteX5" fmla="*/ 240188 w 480376"/>
              <a:gd name="connsiteY5" fmla="*/ 449559 h 561949"/>
              <a:gd name="connsiteX6" fmla="*/ 0 w 480376"/>
              <a:gd name="connsiteY6" fmla="*/ 449559 h 561949"/>
              <a:gd name="connsiteX7" fmla="*/ 0 w 480376"/>
              <a:gd name="connsiteY7" fmla="*/ 112390 h 56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76" h="561949">
                <a:moveTo>
                  <a:pt x="0" y="112390"/>
                </a:moveTo>
                <a:lnTo>
                  <a:pt x="240188" y="112390"/>
                </a:lnTo>
                <a:lnTo>
                  <a:pt x="240188" y="0"/>
                </a:lnTo>
                <a:lnTo>
                  <a:pt x="480376" y="280975"/>
                </a:lnTo>
                <a:lnTo>
                  <a:pt x="240188" y="561949"/>
                </a:lnTo>
                <a:lnTo>
                  <a:pt x="240188" y="449559"/>
                </a:lnTo>
                <a:lnTo>
                  <a:pt x="0" y="449559"/>
                </a:lnTo>
                <a:lnTo>
                  <a:pt x="0" y="11239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2390" rIns="144113" bIns="11239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9" name="Freeform 8"/>
          <p:cNvSpPr/>
          <p:nvPr/>
        </p:nvSpPr>
        <p:spPr>
          <a:xfrm>
            <a:off x="3184115" y="2215475"/>
            <a:ext cx="2651472" cy="2373709"/>
          </a:xfrm>
          <a:custGeom>
            <a:avLst/>
            <a:gdLst>
              <a:gd name="connsiteX0" fmla="*/ 0 w 2651472"/>
              <a:gd name="connsiteY0" fmla="*/ 237371 h 2373709"/>
              <a:gd name="connsiteX1" fmla="*/ 237371 w 2651472"/>
              <a:gd name="connsiteY1" fmla="*/ 0 h 2373709"/>
              <a:gd name="connsiteX2" fmla="*/ 2414101 w 2651472"/>
              <a:gd name="connsiteY2" fmla="*/ 0 h 2373709"/>
              <a:gd name="connsiteX3" fmla="*/ 2651472 w 2651472"/>
              <a:gd name="connsiteY3" fmla="*/ 237371 h 2373709"/>
              <a:gd name="connsiteX4" fmla="*/ 2651472 w 2651472"/>
              <a:gd name="connsiteY4" fmla="*/ 2136338 h 2373709"/>
              <a:gd name="connsiteX5" fmla="*/ 2414101 w 2651472"/>
              <a:gd name="connsiteY5" fmla="*/ 2373709 h 2373709"/>
              <a:gd name="connsiteX6" fmla="*/ 237371 w 2651472"/>
              <a:gd name="connsiteY6" fmla="*/ 2373709 h 2373709"/>
              <a:gd name="connsiteX7" fmla="*/ 0 w 2651472"/>
              <a:gd name="connsiteY7" fmla="*/ 2136338 h 2373709"/>
              <a:gd name="connsiteX8" fmla="*/ 0 w 2651472"/>
              <a:gd name="connsiteY8" fmla="*/ 237371 h 237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1472" h="2373709">
                <a:moveTo>
                  <a:pt x="0" y="237371"/>
                </a:moveTo>
                <a:cubicBezTo>
                  <a:pt x="0" y="106275"/>
                  <a:pt x="106275" y="0"/>
                  <a:pt x="237371" y="0"/>
                </a:cubicBezTo>
                <a:lnTo>
                  <a:pt x="2414101" y="0"/>
                </a:lnTo>
                <a:cubicBezTo>
                  <a:pt x="2545197" y="0"/>
                  <a:pt x="2651472" y="106275"/>
                  <a:pt x="2651472" y="237371"/>
                </a:cubicBezTo>
                <a:lnTo>
                  <a:pt x="2651472" y="2136338"/>
                </a:lnTo>
                <a:cubicBezTo>
                  <a:pt x="2651472" y="2267434"/>
                  <a:pt x="2545197" y="2373709"/>
                  <a:pt x="2414101" y="2373709"/>
                </a:cubicBezTo>
                <a:lnTo>
                  <a:pt x="237371" y="2373709"/>
                </a:lnTo>
                <a:cubicBezTo>
                  <a:pt x="106275" y="2373709"/>
                  <a:pt x="0" y="2267434"/>
                  <a:pt x="0" y="2136338"/>
                </a:cubicBezTo>
                <a:lnTo>
                  <a:pt x="0" y="2373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964" tIns="160964" rIns="160964" bIns="16096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solidFill>
                  <a:schemeClr val="bg1"/>
                </a:solidFill>
              </a:rPr>
              <a:t>2. </a:t>
            </a:r>
            <a:r>
              <a:rPr lang="en-US" sz="2400" kern="1200" dirty="0" smtClean="0"/>
              <a:t>Sử dụng SIFT, RANSAC, mô hình homography để tính toán các phần giống nhau từ 2 ảnh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62181" y="3121355"/>
            <a:ext cx="480376" cy="561949"/>
          </a:xfrm>
          <a:custGeom>
            <a:avLst/>
            <a:gdLst>
              <a:gd name="connsiteX0" fmla="*/ 0 w 480376"/>
              <a:gd name="connsiteY0" fmla="*/ 112390 h 561949"/>
              <a:gd name="connsiteX1" fmla="*/ 240188 w 480376"/>
              <a:gd name="connsiteY1" fmla="*/ 112390 h 561949"/>
              <a:gd name="connsiteX2" fmla="*/ 240188 w 480376"/>
              <a:gd name="connsiteY2" fmla="*/ 0 h 561949"/>
              <a:gd name="connsiteX3" fmla="*/ 480376 w 480376"/>
              <a:gd name="connsiteY3" fmla="*/ 280975 h 561949"/>
              <a:gd name="connsiteX4" fmla="*/ 240188 w 480376"/>
              <a:gd name="connsiteY4" fmla="*/ 561949 h 561949"/>
              <a:gd name="connsiteX5" fmla="*/ 240188 w 480376"/>
              <a:gd name="connsiteY5" fmla="*/ 449559 h 561949"/>
              <a:gd name="connsiteX6" fmla="*/ 0 w 480376"/>
              <a:gd name="connsiteY6" fmla="*/ 449559 h 561949"/>
              <a:gd name="connsiteX7" fmla="*/ 0 w 480376"/>
              <a:gd name="connsiteY7" fmla="*/ 112390 h 56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76" h="561949">
                <a:moveTo>
                  <a:pt x="0" y="112390"/>
                </a:moveTo>
                <a:lnTo>
                  <a:pt x="240188" y="112390"/>
                </a:lnTo>
                <a:lnTo>
                  <a:pt x="240188" y="0"/>
                </a:lnTo>
                <a:lnTo>
                  <a:pt x="480376" y="280975"/>
                </a:lnTo>
                <a:lnTo>
                  <a:pt x="240188" y="561949"/>
                </a:lnTo>
                <a:lnTo>
                  <a:pt x="240188" y="449559"/>
                </a:lnTo>
                <a:lnTo>
                  <a:pt x="0" y="449559"/>
                </a:lnTo>
                <a:lnTo>
                  <a:pt x="0" y="11239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2390" rIns="144113" bIns="11239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6" name="Freeform 15"/>
          <p:cNvSpPr/>
          <p:nvPr/>
        </p:nvSpPr>
        <p:spPr>
          <a:xfrm>
            <a:off x="6741958" y="2215475"/>
            <a:ext cx="2265925" cy="2373709"/>
          </a:xfrm>
          <a:custGeom>
            <a:avLst/>
            <a:gdLst>
              <a:gd name="connsiteX0" fmla="*/ 0 w 2265925"/>
              <a:gd name="connsiteY0" fmla="*/ 226593 h 2373709"/>
              <a:gd name="connsiteX1" fmla="*/ 226593 w 2265925"/>
              <a:gd name="connsiteY1" fmla="*/ 0 h 2373709"/>
              <a:gd name="connsiteX2" fmla="*/ 2039333 w 2265925"/>
              <a:gd name="connsiteY2" fmla="*/ 0 h 2373709"/>
              <a:gd name="connsiteX3" fmla="*/ 2265926 w 2265925"/>
              <a:gd name="connsiteY3" fmla="*/ 226593 h 2373709"/>
              <a:gd name="connsiteX4" fmla="*/ 2265925 w 2265925"/>
              <a:gd name="connsiteY4" fmla="*/ 2147117 h 2373709"/>
              <a:gd name="connsiteX5" fmla="*/ 2039332 w 2265925"/>
              <a:gd name="connsiteY5" fmla="*/ 2373710 h 2373709"/>
              <a:gd name="connsiteX6" fmla="*/ 226593 w 2265925"/>
              <a:gd name="connsiteY6" fmla="*/ 2373709 h 2373709"/>
              <a:gd name="connsiteX7" fmla="*/ 0 w 2265925"/>
              <a:gd name="connsiteY7" fmla="*/ 2147116 h 2373709"/>
              <a:gd name="connsiteX8" fmla="*/ 0 w 2265925"/>
              <a:gd name="connsiteY8" fmla="*/ 226593 h 237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5925" h="2373709">
                <a:moveTo>
                  <a:pt x="0" y="226593"/>
                </a:moveTo>
                <a:cubicBezTo>
                  <a:pt x="0" y="101449"/>
                  <a:pt x="101449" y="0"/>
                  <a:pt x="226593" y="0"/>
                </a:cubicBezTo>
                <a:lnTo>
                  <a:pt x="2039333" y="0"/>
                </a:lnTo>
                <a:cubicBezTo>
                  <a:pt x="2164477" y="0"/>
                  <a:pt x="2265926" y="101449"/>
                  <a:pt x="2265926" y="226593"/>
                </a:cubicBezTo>
                <a:cubicBezTo>
                  <a:pt x="2265926" y="866768"/>
                  <a:pt x="2265925" y="1506942"/>
                  <a:pt x="2265925" y="2147117"/>
                </a:cubicBezTo>
                <a:cubicBezTo>
                  <a:pt x="2265925" y="2272261"/>
                  <a:pt x="2164476" y="2373710"/>
                  <a:pt x="2039332" y="2373710"/>
                </a:cubicBezTo>
                <a:lnTo>
                  <a:pt x="226593" y="2373709"/>
                </a:lnTo>
                <a:cubicBezTo>
                  <a:pt x="101449" y="2373709"/>
                  <a:pt x="0" y="2272260"/>
                  <a:pt x="0" y="2147116"/>
                </a:cubicBezTo>
                <a:lnTo>
                  <a:pt x="0" y="2265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07" tIns="157807" rIns="157807" bIns="157807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3. </a:t>
            </a:r>
            <a:endParaRPr 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Ánh </a:t>
            </a:r>
            <a:r>
              <a:rPr lang="en-US" sz="2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xạ các điểm tương đồng vào ảnh chuẩn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9234476" y="3121355"/>
            <a:ext cx="480376" cy="561949"/>
          </a:xfrm>
          <a:custGeom>
            <a:avLst/>
            <a:gdLst>
              <a:gd name="connsiteX0" fmla="*/ 0 w 480376"/>
              <a:gd name="connsiteY0" fmla="*/ 112390 h 561949"/>
              <a:gd name="connsiteX1" fmla="*/ 240188 w 480376"/>
              <a:gd name="connsiteY1" fmla="*/ 112390 h 561949"/>
              <a:gd name="connsiteX2" fmla="*/ 240188 w 480376"/>
              <a:gd name="connsiteY2" fmla="*/ 0 h 561949"/>
              <a:gd name="connsiteX3" fmla="*/ 480376 w 480376"/>
              <a:gd name="connsiteY3" fmla="*/ 280975 h 561949"/>
              <a:gd name="connsiteX4" fmla="*/ 240188 w 480376"/>
              <a:gd name="connsiteY4" fmla="*/ 561949 h 561949"/>
              <a:gd name="connsiteX5" fmla="*/ 240188 w 480376"/>
              <a:gd name="connsiteY5" fmla="*/ 449559 h 561949"/>
              <a:gd name="connsiteX6" fmla="*/ 0 w 480376"/>
              <a:gd name="connsiteY6" fmla="*/ 449559 h 561949"/>
              <a:gd name="connsiteX7" fmla="*/ 0 w 480376"/>
              <a:gd name="connsiteY7" fmla="*/ 112390 h 56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76" h="561949">
                <a:moveTo>
                  <a:pt x="0" y="112390"/>
                </a:moveTo>
                <a:lnTo>
                  <a:pt x="240188" y="112390"/>
                </a:lnTo>
                <a:lnTo>
                  <a:pt x="240188" y="0"/>
                </a:lnTo>
                <a:lnTo>
                  <a:pt x="480376" y="280975"/>
                </a:lnTo>
                <a:lnTo>
                  <a:pt x="240188" y="561949"/>
                </a:lnTo>
                <a:lnTo>
                  <a:pt x="240188" y="449559"/>
                </a:lnTo>
                <a:lnTo>
                  <a:pt x="0" y="449559"/>
                </a:lnTo>
                <a:lnTo>
                  <a:pt x="0" y="11239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2390" rIns="144113" bIns="11239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/>
          </a:p>
        </p:txBody>
      </p:sp>
      <p:sp>
        <p:nvSpPr>
          <p:cNvPr id="18" name="Freeform 17"/>
          <p:cNvSpPr/>
          <p:nvPr/>
        </p:nvSpPr>
        <p:spPr>
          <a:xfrm>
            <a:off x="9714852" y="2215475"/>
            <a:ext cx="2465327" cy="2373709"/>
          </a:xfrm>
          <a:custGeom>
            <a:avLst/>
            <a:gdLst>
              <a:gd name="connsiteX0" fmla="*/ 0 w 2265925"/>
              <a:gd name="connsiteY0" fmla="*/ 226593 h 2373709"/>
              <a:gd name="connsiteX1" fmla="*/ 226593 w 2265925"/>
              <a:gd name="connsiteY1" fmla="*/ 0 h 2373709"/>
              <a:gd name="connsiteX2" fmla="*/ 2039333 w 2265925"/>
              <a:gd name="connsiteY2" fmla="*/ 0 h 2373709"/>
              <a:gd name="connsiteX3" fmla="*/ 2265926 w 2265925"/>
              <a:gd name="connsiteY3" fmla="*/ 226593 h 2373709"/>
              <a:gd name="connsiteX4" fmla="*/ 2265925 w 2265925"/>
              <a:gd name="connsiteY4" fmla="*/ 2147117 h 2373709"/>
              <a:gd name="connsiteX5" fmla="*/ 2039332 w 2265925"/>
              <a:gd name="connsiteY5" fmla="*/ 2373710 h 2373709"/>
              <a:gd name="connsiteX6" fmla="*/ 226593 w 2265925"/>
              <a:gd name="connsiteY6" fmla="*/ 2373709 h 2373709"/>
              <a:gd name="connsiteX7" fmla="*/ 0 w 2265925"/>
              <a:gd name="connsiteY7" fmla="*/ 2147116 h 2373709"/>
              <a:gd name="connsiteX8" fmla="*/ 0 w 2265925"/>
              <a:gd name="connsiteY8" fmla="*/ 226593 h 237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5925" h="2373709">
                <a:moveTo>
                  <a:pt x="0" y="226593"/>
                </a:moveTo>
                <a:cubicBezTo>
                  <a:pt x="0" y="101449"/>
                  <a:pt x="101449" y="0"/>
                  <a:pt x="226593" y="0"/>
                </a:cubicBezTo>
                <a:lnTo>
                  <a:pt x="2039333" y="0"/>
                </a:lnTo>
                <a:cubicBezTo>
                  <a:pt x="2164477" y="0"/>
                  <a:pt x="2265926" y="101449"/>
                  <a:pt x="2265926" y="226593"/>
                </a:cubicBezTo>
                <a:cubicBezTo>
                  <a:pt x="2265926" y="866768"/>
                  <a:pt x="2265925" y="1506942"/>
                  <a:pt x="2265925" y="2147117"/>
                </a:cubicBezTo>
                <a:cubicBezTo>
                  <a:pt x="2265925" y="2272261"/>
                  <a:pt x="2164476" y="2373710"/>
                  <a:pt x="2039332" y="2373710"/>
                </a:cubicBezTo>
                <a:lnTo>
                  <a:pt x="226593" y="2373709"/>
                </a:lnTo>
                <a:cubicBezTo>
                  <a:pt x="101449" y="2373709"/>
                  <a:pt x="0" y="2272260"/>
                  <a:pt x="0" y="2147116"/>
                </a:cubicBezTo>
                <a:lnTo>
                  <a:pt x="0" y="2265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07" tIns="157807" rIns="157807" bIns="15780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4. </a:t>
            </a:r>
            <a:endParaRPr lang="en-US" sz="2400" kern="1200" dirty="0" smtClean="0"/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ính toán </a:t>
            </a:r>
            <a:r>
              <a:rPr lang="en-US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mắt</a:t>
            </a:r>
            <a:r>
              <a:rPr lang="en-US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ử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nghiệm </a:t>
            </a:r>
            <a:r>
              <a:rPr lang="en-US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đến mắt </a:t>
            </a:r>
            <a:r>
              <a:rPr lang="en-US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240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kern="1200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2" y="4747668"/>
            <a:ext cx="4230370" cy="163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68" y="4634320"/>
            <a:ext cx="3760561" cy="174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17022" y="1491291"/>
            <a:ext cx="4650378" cy="461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922" y="623521"/>
            <a:ext cx="5877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II. PHƯƠNG PHÁP THỰC HIỆN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217023" y="2205452"/>
            <a:ext cx="1060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a. </a:t>
            </a:r>
            <a:r>
              <a:rPr lang="en-US" sz="2400" dirty="0" smtClean="0"/>
              <a:t>SIFT : </a:t>
            </a:r>
            <a:r>
              <a:rPr lang="vi-VN" sz="2400" dirty="0"/>
              <a:t>điểm đặc trưng bất biến </a:t>
            </a:r>
            <a:r>
              <a:rPr lang="vi-VN" sz="2400" dirty="0" smtClean="0"/>
              <a:t>SIFT</a:t>
            </a:r>
            <a:r>
              <a:rPr lang="en-US" sz="2400" dirty="0" smtClean="0"/>
              <a:t>. </a:t>
            </a:r>
            <a:r>
              <a:rPr lang="vi-VN" sz="2400" dirty="0" smtClean="0"/>
              <a:t>Những </a:t>
            </a:r>
            <a:r>
              <a:rPr lang="vi-VN" sz="2400" dirty="0"/>
              <a:t>điểm đặc trưng này không thay đổi khi xoay ảnh, co giãn ảnh hay thay đổi cường độ sáng của </a:t>
            </a:r>
            <a:r>
              <a:rPr lang="vi-VN" sz="2400" dirty="0" smtClean="0"/>
              <a:t>ảnh</a:t>
            </a:r>
            <a:r>
              <a:rPr lang="en-US" sz="2400" dirty="0" smtClean="0"/>
              <a:t>,...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217022" y="3288945"/>
            <a:ext cx="10604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b</a:t>
            </a:r>
            <a:r>
              <a:rPr lang="en-US" sz="2400" dirty="0" smtClean="0"/>
              <a:t>. </a:t>
            </a:r>
            <a:r>
              <a:rPr lang="en-US" sz="2400" dirty="0" smtClean="0"/>
              <a:t>M</a:t>
            </a:r>
            <a:r>
              <a:rPr lang="en-US" sz="2400" dirty="0" smtClean="0"/>
              <a:t>a </a:t>
            </a:r>
            <a:r>
              <a:rPr lang="en-US" sz="2400" dirty="0"/>
              <a:t>trận </a:t>
            </a:r>
            <a:r>
              <a:rPr lang="en-US" sz="2400" dirty="0" smtClean="0"/>
              <a:t>Homography (ma trận H) : Là ma trận thể hiện các phép biến đổi của ảnh trong không gian. </a:t>
            </a:r>
            <a:r>
              <a:rPr lang="vi-VN" sz="2400" dirty="0"/>
              <a:t>Các phép chiếu biến đổi thông qua ma trận Homography không đảm bảo về kích thước và góc của vật được chiếu, nhưng bảo đảm về tỉ </a:t>
            </a:r>
            <a:r>
              <a:rPr lang="vi-VN" sz="2400" dirty="0" smtClean="0"/>
              <a:t>lệ</a:t>
            </a:r>
            <a:r>
              <a:rPr lang="en-US" sz="2400" dirty="0" smtClean="0"/>
              <a:t>, X’=HX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7022" y="1464016"/>
            <a:ext cx="4857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3. ƯỚC LƯỢNG HƯỚNG NHÌN 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217022" y="5111101"/>
            <a:ext cx="1060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</a:t>
            </a:r>
            <a:r>
              <a:rPr lang="en-US" sz="2400" dirty="0" smtClean="0"/>
              <a:t>. RANSAC (</a:t>
            </a:r>
            <a:r>
              <a:rPr lang="en-US" sz="2400" dirty="0"/>
              <a:t>RANdom SAmple Consensus): “đồng thuận mẫu ngẫu nhiên</a:t>
            </a:r>
            <a:r>
              <a:rPr lang="en-US" sz="2400" dirty="0" smtClean="0"/>
              <a:t>”,chọn ra ma trận </a:t>
            </a:r>
            <a:r>
              <a:rPr lang="en-US" sz="2400" smtClean="0"/>
              <a:t>H tốt nhất.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43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616</TotalTime>
  <Words>633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Gothic</vt:lpstr>
      <vt:lpstr>SimSun</vt:lpstr>
      <vt:lpstr>Arial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Thanh Âu</dc:creator>
  <cp:lastModifiedBy>Windows User</cp:lastModifiedBy>
  <cp:revision>112</cp:revision>
  <dcterms:created xsi:type="dcterms:W3CDTF">2017-04-22T02:52:11Z</dcterms:created>
  <dcterms:modified xsi:type="dcterms:W3CDTF">2017-11-06T00:36:38Z</dcterms:modified>
</cp:coreProperties>
</file>