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9" r:id="rId12"/>
    <p:sldId id="270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0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65845F6-4A46-4302-8AF9-52E2EA8D6C79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8B70E06-DCFF-45F6-8EAE-AF3596DA1E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SOLID_(%E9%9D%A2%E5%90%91%E5%AF%B9%E8%B1%A1%E8%AE%BE%E8%AE%A1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系統開發標準流程ＳＯ</a:t>
            </a:r>
            <a:r>
              <a:rPr lang="zh-TW" altLang="en-US" dirty="0" smtClean="0"/>
              <a:t>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V1.0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TW" altLang="en-US" dirty="0" smtClean="0"/>
              <a:t>國立高雄第一科技大學</a:t>
            </a:r>
            <a:endParaRPr lang="en-US" altLang="zh-TW" dirty="0" smtClean="0"/>
          </a:p>
          <a:p>
            <a:r>
              <a:rPr lang="zh-TW" altLang="en-US" dirty="0"/>
              <a:t>電子工程系</a:t>
            </a:r>
            <a:endParaRPr lang="en-US" altLang="zh-TW" dirty="0" smtClean="0"/>
          </a:p>
          <a:p>
            <a:r>
              <a:rPr lang="zh-TW" altLang="en-US" dirty="0" smtClean="0"/>
              <a:t>陳朝烈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5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每個子系統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方塊、</a:t>
            </a:r>
            <a:r>
              <a:rPr lang="en-US" altLang="zh-TW" dirty="0" smtClean="0"/>
              <a:t>Entity)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定義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altLang="zh-TW" dirty="0" smtClean="0"/>
              <a:t>Input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data types (</a:t>
            </a:r>
            <a:r>
              <a:rPr lang="zh-TW" altLang="en-US" dirty="0" smtClean="0"/>
              <a:t>硬體：</a:t>
            </a:r>
            <a:r>
              <a:rPr lang="en-US" altLang="zh-TW" dirty="0" smtClean="0"/>
              <a:t>bit-width)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zh-TW" dirty="0" smtClean="0"/>
              <a:t>Output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data types (</a:t>
            </a:r>
            <a:r>
              <a:rPr lang="zh-TW" altLang="en-US" dirty="0" smtClean="0"/>
              <a:t>硬體： </a:t>
            </a:r>
            <a:r>
              <a:rPr lang="en-US" altLang="zh-TW" dirty="0" smtClean="0"/>
              <a:t>bit-width)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zh-TW" dirty="0" smtClean="0"/>
              <a:t>Attributes: </a:t>
            </a:r>
            <a:r>
              <a:rPr lang="zh-TW" altLang="en-US" dirty="0" smtClean="0"/>
              <a:t>屬性設定、參數等等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altLang="zh-TW" dirty="0" smtClean="0"/>
              <a:t>Methods:</a:t>
            </a:r>
            <a:r>
              <a:rPr lang="zh-TW" altLang="en-US" dirty="0" smtClean="0"/>
              <a:t> 根據功能規格制定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每個子系統或方塊都能個別</a:t>
            </a:r>
            <a:r>
              <a:rPr lang="en-US" altLang="zh-TW" dirty="0" smtClean="0"/>
              <a:t>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MSC</a:t>
            </a:r>
            <a:r>
              <a:rPr lang="zh-TW" altLang="en-US" dirty="0" smtClean="0"/>
              <a:t>時序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架構圖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altLang="zh-TW" dirty="0" smtClean="0"/>
              <a:t>Breakdown</a:t>
            </a:r>
            <a:r>
              <a:rPr lang="zh-TW" altLang="en-US" dirty="0" smtClean="0"/>
              <a:t>時所有的方塊都要劃進來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/>
              <a:t>每個子系統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方塊、</a:t>
            </a:r>
            <a:r>
              <a:rPr lang="en-US" altLang="zh-TW" dirty="0" smtClean="0"/>
              <a:t>Entity)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input/output</a:t>
            </a:r>
            <a:r>
              <a:rPr lang="zh-TW" altLang="en-US" dirty="0" smtClean="0"/>
              <a:t>關係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有限狀態機</a:t>
            </a:r>
            <a:r>
              <a:rPr lang="en-US" altLang="zh-TW" dirty="0" smtClean="0"/>
              <a:t>(FSM)</a:t>
            </a:r>
            <a:r>
              <a:rPr lang="zh-TW" altLang="en-US" dirty="0" smtClean="0"/>
              <a:t>或流程圖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5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有限狀態機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6.</a:t>
            </a:r>
            <a:r>
              <a:rPr lang="zh-TW" altLang="en-US" dirty="0" smtClean="0"/>
              <a:t> 有限狀態機</a:t>
            </a:r>
            <a:r>
              <a:rPr lang="en-US" altLang="zh-TW" dirty="0" smtClean="0"/>
              <a:t>(FSM)</a:t>
            </a:r>
            <a:r>
              <a:rPr lang="zh-TW" altLang="en-US" dirty="0" smtClean="0"/>
              <a:t>或流程圖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/>
              <a:t>狀態</a:t>
            </a:r>
            <a:r>
              <a:rPr lang="en-US" altLang="zh-TW" dirty="0" smtClean="0"/>
              <a:t>(state assignment)</a:t>
            </a:r>
            <a:r>
              <a:rPr lang="zh-TW" altLang="en-US" dirty="0" smtClean="0"/>
              <a:t>：</a:t>
            </a:r>
            <a:r>
              <a:rPr lang="zh-TW" altLang="en-US" dirty="0"/>
              <a:t>根據情境</a:t>
            </a:r>
            <a:r>
              <a:rPr lang="zh-TW" altLang="en-US" dirty="0" smtClean="0"/>
              <a:t>圖以及使用案例定義狀態名稱。例如：傳輸中、接收中，通常表示系統的狀態，或者該狀態正在處理的事情</a:t>
            </a:r>
            <a:r>
              <a:rPr lang="en-US" altLang="zh-TW" dirty="0" smtClean="0"/>
              <a:t>(Moore type)</a:t>
            </a:r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/>
              <a:t>轉態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(Condition/FSM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inputs/Events)</a:t>
            </a:r>
            <a:r>
              <a:rPr lang="zh-TW" altLang="en-US" dirty="0" smtClean="0"/>
              <a:t>：根據情境圖以及使用案例，定義從狀態</a:t>
            </a:r>
            <a:r>
              <a:rPr lang="en-US" altLang="zh-TW" dirty="0" smtClean="0"/>
              <a:t>Si</a:t>
            </a:r>
            <a:r>
              <a:rPr lang="zh-TW" altLang="en-US" dirty="0" smtClean="0"/>
              <a:t>轉態到</a:t>
            </a:r>
            <a:r>
              <a:rPr lang="en-US" altLang="zh-TW" dirty="0" err="1" smtClean="0"/>
              <a:t>Sj</a:t>
            </a:r>
            <a:r>
              <a:rPr lang="zh-TW" altLang="en-US" dirty="0" smtClean="0"/>
              <a:t>的條件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/>
              <a:t>動作</a:t>
            </a:r>
            <a:r>
              <a:rPr lang="en-US" altLang="zh-TW" dirty="0" smtClean="0"/>
              <a:t>(Actions/FSM output)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1314450" lvl="2" indent="-514350">
              <a:buFont typeface="+mj-lt"/>
              <a:buAutoNum type="arabicParenR"/>
            </a:pPr>
            <a:r>
              <a:rPr lang="en-US" altLang="zh-TW" dirty="0" smtClean="0"/>
              <a:t>Moore Type: </a:t>
            </a:r>
            <a:r>
              <a:rPr lang="zh-TW" altLang="en-US" dirty="0" smtClean="0"/>
              <a:t>定義每個狀態下要做的事情</a:t>
            </a:r>
            <a:endParaRPr lang="en-US" altLang="zh-TW" dirty="0"/>
          </a:p>
          <a:p>
            <a:pPr marL="1314450" lvl="2" indent="-514350">
              <a:buFont typeface="+mj-lt"/>
              <a:buAutoNum type="arabicParenR"/>
            </a:pPr>
            <a:r>
              <a:rPr lang="en-US" altLang="zh-TW" dirty="0" smtClean="0"/>
              <a:t>Mealy Type: </a:t>
            </a:r>
            <a:r>
              <a:rPr lang="zh-TW" altLang="en-US" dirty="0" smtClean="0"/>
              <a:t>定義轉態時，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順便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要做的事情</a:t>
            </a:r>
            <a:endParaRPr lang="en-US" altLang="zh-TW" dirty="0" smtClean="0"/>
          </a:p>
          <a:p>
            <a:pPr marL="1314450" lvl="2" indent="-514350">
              <a:buFont typeface="+mj-lt"/>
              <a:buAutoNum type="arabicParenR"/>
            </a:pPr>
            <a:r>
              <a:rPr lang="zh-TW" altLang="en-US" dirty="0"/>
              <a:t>根據這些要做的</a:t>
            </a:r>
            <a:r>
              <a:rPr lang="zh-TW" altLang="en-US" dirty="0" smtClean="0"/>
              <a:t>事情，修訂或細緻化架構圖。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9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dirty="0" smtClean="0"/>
              <a:t>—SOLID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65860"/>
            <a:ext cx="8964488" cy="313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9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</a:t>
            </a:r>
            <a:r>
              <a:rPr lang="en-US" altLang="zh-TW" dirty="0" smtClean="0"/>
              <a:t>/</a:t>
            </a:r>
            <a:r>
              <a:rPr lang="zh-TW" altLang="en-US" dirty="0" smtClean="0"/>
              <a:t>畫電路</a:t>
            </a:r>
            <a:r>
              <a:rPr lang="en-US" altLang="zh-TW" dirty="0" smtClean="0"/>
              <a:t>/SPICE…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變數名稱定義：根據需求、情境、分析、設計等圖面的名稱，以團隊內部規定的命名規則定義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程式碼和設計階段的各圖面必須一致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Code Review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 smtClean="0"/>
              <a:t>檢查程式碼變數名稱是否符合命名規則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 smtClean="0"/>
              <a:t>檢查程式碼邏輯是否符合設計階段的圖面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S.O.L.I.D</a:t>
            </a:r>
            <a:r>
              <a:rPr lang="zh-TW" altLang="en-US" dirty="0" smtClean="0"/>
              <a:t>原則：</a:t>
            </a:r>
            <a:r>
              <a:rPr lang="en-US" altLang="zh-TW" dirty="0" smtClean="0">
                <a:hlinkClick r:id="rId2"/>
              </a:rPr>
              <a:t>https://zh.wikipedia.org/wiki/SOLID_(%E9%9D%A2%E5%90%91%E5%AF%B9%E8%B1%A1%E8%AE%BE%E8%AE%A1)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Issue Management</a:t>
            </a:r>
            <a:r>
              <a:rPr lang="zh-TW" altLang="en-US" dirty="0" smtClean="0"/>
              <a:t>：鼓勵團隊內部發現</a:t>
            </a:r>
            <a:r>
              <a:rPr lang="en-US" altLang="zh-TW" dirty="0" smtClean="0"/>
              <a:t>bugs</a:t>
            </a:r>
            <a:r>
              <a:rPr lang="zh-TW" altLang="en-US" dirty="0" smtClean="0"/>
              <a:t>或問題，</a:t>
            </a:r>
            <a:r>
              <a:rPr lang="zh-TW" altLang="en-US" dirty="0"/>
              <a:t>並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Bitbucket</a:t>
            </a:r>
            <a:r>
              <a:rPr lang="zh-TW" altLang="en-US" dirty="0" smtClean="0"/>
              <a:t>工具進行：發問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Submit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Resolve</a:t>
            </a:r>
            <a:r>
              <a:rPr lang="zh-TW" altLang="en-US" dirty="0" smtClean="0">
                <a:sym typeface="Wingdings" panose="05000000000000000000" pitchFamily="2" charset="2"/>
              </a:rPr>
              <a:t>。隱藏或忽略</a:t>
            </a:r>
            <a:r>
              <a:rPr lang="en-US" altLang="zh-TW" dirty="0" smtClean="0">
                <a:sym typeface="Wingdings" panose="05000000000000000000" pitchFamily="2" charset="2"/>
              </a:rPr>
              <a:t>Issue</a:t>
            </a:r>
            <a:r>
              <a:rPr lang="zh-TW" altLang="en-US" dirty="0" smtClean="0">
                <a:sym typeface="Wingdings" panose="05000000000000000000" pitchFamily="2" charset="2"/>
              </a:rPr>
              <a:t>者要重罰</a:t>
            </a:r>
            <a:r>
              <a:rPr lang="en-US" altLang="zh-TW" dirty="0" smtClean="0">
                <a:sym typeface="Wingdings" panose="05000000000000000000" pitchFamily="2" charset="2"/>
              </a:rPr>
              <a:t>!!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Version Control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Subversion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Bitbucket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Unit Test: </a:t>
            </a:r>
            <a:r>
              <a:rPr lang="zh-TW" altLang="en-US" dirty="0" smtClean="0"/>
              <a:t>根據情境以及</a:t>
            </a:r>
            <a:r>
              <a:rPr lang="zh-TW" altLang="en-US" b="1" u="sng" dirty="0" smtClean="0"/>
              <a:t>驗收需求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test cases/use cases</a:t>
            </a:r>
            <a:r>
              <a:rPr lang="zh-TW" altLang="en-US" dirty="0" smtClean="0"/>
              <a:t>流程測試程式碼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或電路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Verification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2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Test Report</a:t>
            </a:r>
            <a:r>
              <a:rPr lang="zh-TW" altLang="en-US" dirty="0" smtClean="0"/>
              <a:t>：需求階段中驗收需求的驗證結果，包含需求階段每一條規格是否完成或達標。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System Test</a:t>
            </a:r>
            <a:r>
              <a:rPr lang="zh-TW" altLang="en-US" dirty="0" smtClean="0"/>
              <a:t>：根據情境以及</a:t>
            </a:r>
            <a:r>
              <a:rPr lang="zh-TW" altLang="en-US" b="1" u="sng" dirty="0" smtClean="0"/>
              <a:t>驗收需求</a:t>
            </a:r>
            <a:r>
              <a:rPr lang="zh-TW" altLang="en-US" dirty="0" smtClean="0"/>
              <a:t>的</a:t>
            </a:r>
            <a:r>
              <a:rPr lang="zh-TW" altLang="en-US" b="1" u="sng" dirty="0"/>
              <a:t>系統</a:t>
            </a:r>
            <a:r>
              <a:rPr lang="zh-TW" altLang="en-US" dirty="0" smtClean="0"/>
              <a:t>流程，測試程式碼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或電路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，進行系統層級驗證</a:t>
            </a:r>
            <a:r>
              <a:rPr lang="en-US" altLang="zh-TW" dirty="0" smtClean="0"/>
              <a:t>(System Level Verification)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lvl="1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       </a:t>
            </a:r>
            <a:r>
              <a:rPr lang="en-US" altLang="zh-TW" dirty="0" smtClean="0"/>
              <a:t>Issue Management</a:t>
            </a:r>
            <a:r>
              <a:rPr lang="zh-TW" altLang="en-US" dirty="0" smtClean="0"/>
              <a:t>：</a:t>
            </a:r>
            <a:r>
              <a:rPr lang="zh-TW" altLang="en-US" dirty="0" smtClean="0">
                <a:sym typeface="Wingdings" panose="05000000000000000000" pitchFamily="2" charset="2"/>
              </a:rPr>
              <a:t>隱藏或忽略</a:t>
            </a:r>
            <a:r>
              <a:rPr lang="en-US" altLang="zh-TW" dirty="0" smtClean="0">
                <a:sym typeface="Wingdings" panose="05000000000000000000" pitchFamily="2" charset="2"/>
              </a:rPr>
              <a:t>Issue</a:t>
            </a:r>
            <a:r>
              <a:rPr lang="zh-TW" altLang="en-US" dirty="0" smtClean="0">
                <a:sym typeface="Wingdings" panose="05000000000000000000" pitchFamily="2" charset="2"/>
              </a:rPr>
              <a:t>者要重罰</a:t>
            </a:r>
            <a:r>
              <a:rPr lang="en-US" altLang="zh-TW" dirty="0" smtClean="0">
                <a:sym typeface="Wingdings" panose="05000000000000000000" pitchFamily="2" charset="2"/>
              </a:rPr>
              <a:t>!!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/>
              <a:t>新需求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altLang="zh-TW" dirty="0" smtClean="0"/>
              <a:t>Bug</a:t>
            </a:r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/>
              <a:t>維護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/>
              <a:t>提出</a:t>
            </a:r>
            <a:r>
              <a:rPr lang="en-US" altLang="zh-TW" dirty="0" smtClean="0"/>
              <a:t>Issue</a:t>
            </a:r>
            <a:r>
              <a:rPr lang="zh-TW" altLang="en-US" dirty="0" smtClean="0"/>
              <a:t>獲得認可者要獎勵</a:t>
            </a:r>
            <a:r>
              <a:rPr lang="en-US" altLang="zh-TW" dirty="0" smtClean="0"/>
              <a:t>!!</a:t>
            </a:r>
            <a:r>
              <a:rPr lang="zh-TW" altLang="en-US" dirty="0" smtClean="0"/>
              <a:t> 解決</a:t>
            </a:r>
            <a:r>
              <a:rPr lang="en-US" altLang="zh-TW" dirty="0" smtClean="0"/>
              <a:t>Issue</a:t>
            </a:r>
            <a:r>
              <a:rPr lang="zh-TW" altLang="en-US" dirty="0" smtClean="0"/>
              <a:t>者也應獎勵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011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軟體工程的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個生命週期 </a:t>
            </a:r>
            <a:r>
              <a:rPr lang="en-US" altLang="zh-TW" dirty="0" smtClean="0"/>
              <a:t>&amp;</a:t>
            </a:r>
            <a:br>
              <a:rPr lang="en-US" altLang="zh-TW" dirty="0" smtClean="0"/>
            </a:br>
            <a:r>
              <a:rPr lang="en-US" altLang="zh-TW" dirty="0" smtClean="0"/>
              <a:t>Reduced UML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需求、分析、設計、程式、驗證</a:t>
            </a:r>
            <a:endParaRPr lang="en-US" altLang="zh-TW" dirty="0" smtClean="0"/>
          </a:p>
          <a:p>
            <a:r>
              <a:rPr lang="en-US" altLang="zh-TW" dirty="0" smtClean="0"/>
              <a:t>Reduced UML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需求列表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MSC</a:t>
            </a:r>
          </a:p>
          <a:p>
            <a:pPr lvl="1"/>
            <a:r>
              <a:rPr lang="en-US" altLang="zh-TW" dirty="0" smtClean="0"/>
              <a:t>Class</a:t>
            </a:r>
          </a:p>
          <a:p>
            <a:pPr lvl="1"/>
            <a:r>
              <a:rPr lang="en-US" altLang="zh-TW" dirty="0" smtClean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0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需求 </a:t>
            </a:r>
            <a:r>
              <a:rPr lang="en-US" altLang="zh-TW" dirty="0" smtClean="0"/>
              <a:t>= What</a:t>
            </a:r>
            <a:br>
              <a:rPr lang="en-US" altLang="zh-TW" dirty="0" smtClean="0"/>
            </a:br>
            <a:r>
              <a:rPr lang="zh-TW" altLang="en-US" dirty="0" smtClean="0"/>
              <a:t>這是一個系統裡面最重要的東西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定義需求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情境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情境圖：可以用</a:t>
            </a:r>
            <a:r>
              <a:rPr lang="en-US" altLang="zh-TW" dirty="0" smtClean="0"/>
              <a:t>MSC</a:t>
            </a:r>
            <a:r>
              <a:rPr lang="zh-TW" altLang="en-US" dirty="0" smtClean="0"/>
              <a:t>表示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預計</a:t>
            </a:r>
            <a:r>
              <a:rPr lang="en-US" altLang="zh-TW" dirty="0" smtClean="0"/>
              <a:t>GUI</a:t>
            </a:r>
            <a:r>
              <a:rPr lang="zh-TW" altLang="en-US" dirty="0" smtClean="0"/>
              <a:t>的流程和畫面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例如使用</a:t>
            </a:r>
            <a:r>
              <a:rPr lang="en-US" altLang="zh-TW" dirty="0" err="1" smtClean="0"/>
              <a:t>Balsamiq</a:t>
            </a:r>
            <a:r>
              <a:rPr lang="zh-TW" altLang="en-US" dirty="0" smtClean="0"/>
              <a:t>繪製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情境使用例：每個流程或操作步驟如何使用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客戶要求</a:t>
            </a:r>
            <a:r>
              <a:rPr lang="zh-TW" altLang="en-US" dirty="0" smtClean="0"/>
              <a:t>事項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市場已見</a:t>
            </a:r>
            <a:r>
              <a:rPr lang="en-US" altLang="zh-TW" dirty="0" smtClean="0"/>
              <a:t>(</a:t>
            </a:r>
            <a:r>
              <a:rPr lang="zh-TW" altLang="en-US" dirty="0" smtClean="0"/>
              <a:t>已實施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、未見的功能，在此需要區分。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0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定義需求</a:t>
            </a:r>
            <a:r>
              <a:rPr lang="en-US" altLang="zh-TW" dirty="0" smtClean="0"/>
              <a:t>—</a:t>
            </a:r>
            <a:r>
              <a:rPr lang="zh-TW" altLang="en-US" dirty="0" smtClean="0"/>
              <a:t>規格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功能需求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編號：</a:t>
            </a:r>
            <a:r>
              <a:rPr lang="en-US" altLang="zh-TW" dirty="0" err="1" smtClean="0"/>
              <a:t>Fxnnn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：以</a:t>
            </a:r>
            <a:r>
              <a:rPr lang="en-US" altLang="zh-TW" dirty="0" smtClean="0"/>
              <a:t>MSC</a:t>
            </a:r>
            <a:r>
              <a:rPr lang="zh-TW" altLang="en-US" dirty="0" smtClean="0"/>
              <a:t>來看，每個</a:t>
            </a:r>
            <a:r>
              <a:rPr lang="en-US" altLang="zh-TW" dirty="0" smtClean="0"/>
              <a:t>entity(</a:t>
            </a:r>
            <a:r>
              <a:rPr lang="zh-TW" altLang="en-US" dirty="0" smtClean="0"/>
              <a:t>子系統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在那個時間點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ocassion</a:t>
            </a:r>
            <a:r>
              <a:rPr lang="en-US" altLang="zh-TW" dirty="0" smtClean="0"/>
              <a:t>)</a:t>
            </a:r>
            <a:r>
              <a:rPr lang="zh-TW" altLang="en-US" dirty="0" smtClean="0"/>
              <a:t>做什麼事情</a:t>
            </a:r>
            <a:r>
              <a:rPr lang="en-US" altLang="zh-TW" dirty="0" smtClean="0"/>
              <a:t>(what)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介面</a:t>
            </a:r>
            <a:r>
              <a:rPr lang="zh-TW" altLang="en-US" dirty="0" smtClean="0"/>
              <a:t>需求：以</a:t>
            </a:r>
            <a:r>
              <a:rPr lang="en-US" altLang="zh-TW" dirty="0" smtClean="0"/>
              <a:t>MSC</a:t>
            </a:r>
            <a:r>
              <a:rPr lang="zh-TW" altLang="en-US" dirty="0" smtClean="0"/>
              <a:t>來看，</a:t>
            </a:r>
            <a:r>
              <a:rPr lang="en-US" altLang="zh-TW" dirty="0" smtClean="0"/>
              <a:t>entities (</a:t>
            </a:r>
            <a:r>
              <a:rPr lang="zh-TW" altLang="en-US" dirty="0" smtClean="0"/>
              <a:t>子系統</a:t>
            </a:r>
            <a:r>
              <a:rPr lang="en-US" altLang="zh-TW" dirty="0" smtClean="0"/>
              <a:t>)</a:t>
            </a:r>
            <a:r>
              <a:rPr lang="zh-TW" altLang="en-US" dirty="0" smtClean="0"/>
              <a:t>之間的訊息傳遞內容以及媒介</a:t>
            </a:r>
            <a:r>
              <a:rPr lang="en-US" altLang="zh-TW" dirty="0" smtClean="0"/>
              <a:t>(medium</a:t>
            </a:r>
            <a:r>
              <a:rPr lang="zh-TW" altLang="en-US" dirty="0" smtClean="0"/>
              <a:t>，例如：</a:t>
            </a:r>
            <a:r>
              <a:rPr lang="en-US" altLang="zh-TW" dirty="0" smtClean="0"/>
              <a:t>USB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RESTful)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/>
              <a:t>外部</a:t>
            </a:r>
            <a:r>
              <a:rPr lang="zh-TW" altLang="en-US" dirty="0" smtClean="0"/>
              <a:t>介面需求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編號：</a:t>
            </a:r>
            <a:r>
              <a:rPr lang="en-US" altLang="zh-TW" dirty="0" err="1" smtClean="0"/>
              <a:t>Ixnnn</a:t>
            </a:r>
            <a:r>
              <a:rPr lang="en-US" altLang="zh-TW" dirty="0" smtClean="0"/>
              <a:t>) </a:t>
            </a:r>
            <a:r>
              <a:rPr lang="zh-TW" altLang="en-US" dirty="0" smtClean="0"/>
              <a:t>：針對某個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或系統自己，從外部來的訊息和所使用的媒介，以及要送給外部的訊息和所使用的媒介。</a:t>
            </a:r>
            <a:r>
              <a:rPr lang="zh-TW" altLang="en-US" dirty="0"/>
              <a:t>訊息格式很</a:t>
            </a:r>
            <a:r>
              <a:rPr lang="zh-TW" altLang="en-US" dirty="0" smtClean="0"/>
              <a:t>重要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/>
              <a:t>內部介面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編號：</a:t>
            </a:r>
            <a:r>
              <a:rPr lang="en-US" altLang="zh-TW" dirty="0" err="1" smtClean="0"/>
              <a:t>Exnnn</a:t>
            </a:r>
            <a:r>
              <a:rPr lang="en-US" altLang="zh-TW" dirty="0" smtClean="0"/>
              <a:t>) 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entities (</a:t>
            </a:r>
            <a:r>
              <a:rPr lang="zh-TW" altLang="en-US" dirty="0" smtClean="0"/>
              <a:t>子系統</a:t>
            </a:r>
            <a:r>
              <a:rPr lang="en-US" altLang="zh-TW" dirty="0" smtClean="0"/>
              <a:t>)</a:t>
            </a:r>
            <a:r>
              <a:rPr lang="zh-TW" altLang="en-US" dirty="0" smtClean="0"/>
              <a:t>之間傳遞的訊息和傳遞該訊息時所使用</a:t>
            </a:r>
            <a:r>
              <a:rPr lang="zh-TW" altLang="en-US" dirty="0"/>
              <a:t>的</a:t>
            </a:r>
            <a:r>
              <a:rPr lang="zh-TW" altLang="en-US" dirty="0" smtClean="0"/>
              <a:t>媒介。訊息</a:t>
            </a:r>
            <a:r>
              <a:rPr lang="zh-TW" altLang="en-US" dirty="0"/>
              <a:t>格式很重要。</a:t>
            </a:r>
          </a:p>
        </p:txBody>
      </p:sp>
    </p:spTree>
    <p:extLst>
      <p:ext uri="{BB962C8B-B14F-4D97-AF65-F5344CB8AC3E}">
        <p14:creationId xmlns:p14="http://schemas.microsoft.com/office/powerpoint/2010/main" val="16552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定義需求</a:t>
            </a:r>
            <a:r>
              <a:rPr lang="en-US" altLang="zh-TW" dirty="0" smtClean="0"/>
              <a:t>—</a:t>
            </a:r>
            <a:r>
              <a:rPr lang="zh-TW" altLang="en-US" dirty="0" smtClean="0"/>
              <a:t>規格</a:t>
            </a:r>
            <a:r>
              <a:rPr lang="en-US" altLang="zh-TW" dirty="0" smtClean="0"/>
              <a:t>(3/3)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3. </a:t>
            </a:r>
            <a:r>
              <a:rPr lang="zh-TW" altLang="en-US" dirty="0"/>
              <a:t>效能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編號：</a:t>
            </a:r>
            <a:r>
              <a:rPr lang="en-US" altLang="zh-TW" dirty="0" err="1" smtClean="0"/>
              <a:t>Pxnnn</a:t>
            </a:r>
            <a:r>
              <a:rPr lang="en-US" altLang="zh-TW" dirty="0" smtClean="0"/>
              <a:t>) </a:t>
            </a:r>
            <a:r>
              <a:rPr lang="zh-TW" altLang="en-US" dirty="0" smtClean="0"/>
              <a:t>：有數據要求的需求規格，例如：</a:t>
            </a:r>
            <a:r>
              <a:rPr lang="en-US" altLang="zh-TW" dirty="0" smtClean="0"/>
              <a:t>100MHz, &lt;100ns, 40,000 gates, </a:t>
            </a:r>
            <a:r>
              <a:rPr lang="zh-TW" altLang="en-US" dirty="0" smtClean="0"/>
              <a:t>反應時間</a:t>
            </a:r>
            <a:r>
              <a:rPr lang="en-US" altLang="zh-TW" dirty="0" smtClean="0"/>
              <a:t>&lt;3 sec, …, </a:t>
            </a:r>
            <a:r>
              <a:rPr lang="zh-TW" altLang="en-US" dirty="0" smtClean="0"/>
              <a:t>等等。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 </a:t>
            </a:r>
            <a:r>
              <a:rPr lang="zh-TW" altLang="en-US" dirty="0" smtClean="0"/>
              <a:t>限制需求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編號： </a:t>
            </a:r>
            <a:r>
              <a:rPr lang="en-US" altLang="zh-TW" dirty="0" err="1" smtClean="0"/>
              <a:t>Lxnnn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zh-TW" altLang="en-US" dirty="0"/>
              <a:t>限定</a:t>
            </a:r>
            <a:r>
              <a:rPr lang="zh-TW" altLang="en-US" dirty="0" smtClean="0"/>
              <a:t>使用方式、工具、開發工具、場地等等。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 </a:t>
            </a:r>
            <a:r>
              <a:rPr lang="zh-TW" altLang="en-US" dirty="0" smtClean="0"/>
              <a:t>驗收需求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編號： </a:t>
            </a:r>
            <a:r>
              <a:rPr lang="en-US" altLang="zh-TW" dirty="0" err="1" smtClean="0"/>
              <a:t>Vxnnn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：以上</a:t>
            </a:r>
            <a:r>
              <a:rPr lang="en-US" altLang="zh-TW" dirty="0" smtClean="0"/>
              <a:t>1~4</a:t>
            </a:r>
            <a:r>
              <a:rPr lang="zh-TW" altLang="en-US" dirty="0" smtClean="0"/>
              <a:t>驗證時必須準備的：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/>
              <a:t>工具、儀器、設備、人力、物力資源。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/>
              <a:t>操作步驟、操作情境。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/>
              <a:t>使用例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/>
              <a:t>加上</a:t>
            </a:r>
            <a:r>
              <a:rPr lang="en-US" altLang="zh-TW" dirty="0" smtClean="0"/>
              <a:t>Schedule </a:t>
            </a:r>
            <a:r>
              <a:rPr lang="en-US" altLang="zh-TW" dirty="0" smtClean="0">
                <a:sym typeface="Wingdings" panose="05000000000000000000" pitchFamily="2" charset="2"/>
              </a:rPr>
              <a:t> Test Plan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95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 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9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分析就是</a:t>
            </a:r>
            <a:r>
              <a:rPr lang="en-US" altLang="zh-TW" dirty="0" smtClean="0"/>
              <a:t>breakdown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系統分成更細部的子系統，直到每個子系統都是可以管理的</a:t>
            </a:r>
            <a:r>
              <a:rPr lang="en-US" altLang="zh-TW" dirty="0" smtClean="0"/>
              <a:t>(manageable)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Manageable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/>
              <a:t>知道哪裡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source code</a:t>
            </a:r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/>
              <a:t>知道</a:t>
            </a:r>
            <a:r>
              <a:rPr lang="zh-TW" altLang="en-US" dirty="0"/>
              <a:t>怎樣去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/>
              <a:t>簡單來</a:t>
            </a:r>
            <a:r>
              <a:rPr lang="zh-TW" altLang="en-US" dirty="0" smtClean="0"/>
              <a:t>說就是：每個子方塊都是</a:t>
            </a:r>
            <a:r>
              <a:rPr lang="zh-TW" altLang="en-US" b="1" u="sng" dirty="0" smtClean="0"/>
              <a:t>可以搞定的</a:t>
            </a:r>
            <a:endParaRPr lang="en-US" altLang="zh-TW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Divide and Conquer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回頭修訂需求階段的</a:t>
            </a:r>
            <a:r>
              <a:rPr lang="en-US" altLang="zh-TW" dirty="0" smtClean="0"/>
              <a:t>MSC</a:t>
            </a:r>
            <a:r>
              <a:rPr lang="zh-TW" altLang="en-US" dirty="0" smtClean="0"/>
              <a:t>，</a:t>
            </a:r>
            <a:r>
              <a:rPr lang="zh-TW" altLang="en-US" dirty="0"/>
              <a:t>重新再畫一</a:t>
            </a:r>
            <a:r>
              <a:rPr lang="zh-TW" altLang="en-US" dirty="0" smtClean="0"/>
              <a:t>份更細的</a:t>
            </a:r>
            <a:r>
              <a:rPr lang="en-US" altLang="zh-TW" dirty="0" smtClean="0"/>
              <a:t>MSC</a:t>
            </a:r>
            <a:r>
              <a:rPr lang="zh-TW" altLang="en-US" dirty="0" smtClean="0"/>
              <a:t>，並回頭修訂介面需求。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Unit Test: </a:t>
            </a:r>
            <a:r>
              <a:rPr lang="zh-TW" altLang="en-US" dirty="0" smtClean="0"/>
              <a:t>簡單的測試模擬，以確定每個方塊都可以搞定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4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9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時裝">
  <a:themeElements>
    <a:clrScheme name="時裝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黑領帶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時裝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102</TotalTime>
  <Words>900</Words>
  <Application>Microsoft Office PowerPoint</Application>
  <PresentationFormat>如螢幕大小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標楷體</vt:lpstr>
      <vt:lpstr>Arial</vt:lpstr>
      <vt:lpstr>Garamond</vt:lpstr>
      <vt:lpstr>Wingdings</vt:lpstr>
      <vt:lpstr>時裝</vt:lpstr>
      <vt:lpstr>系統開發標準流程ＳＯＰ V1.0</vt:lpstr>
      <vt:lpstr>軟體工程的5個生命週期 &amp; Reduced UML</vt:lpstr>
      <vt:lpstr>需求 = What 這是一個系統裡面最重要的東西</vt:lpstr>
      <vt:lpstr>定義需求—情境(1/3)</vt:lpstr>
      <vt:lpstr>定義需求—規格(2/3)</vt:lpstr>
      <vt:lpstr>定義需求—規格(3/3)</vt:lpstr>
      <vt:lpstr>分析</vt:lpstr>
      <vt:lpstr>分析就是breakdown</vt:lpstr>
      <vt:lpstr>設計</vt:lpstr>
      <vt:lpstr>設計(1/3)</vt:lpstr>
      <vt:lpstr>設計—有限狀態機(2/3)</vt:lpstr>
      <vt:lpstr>設計—SOLID (3/3)</vt:lpstr>
      <vt:lpstr>Coding</vt:lpstr>
      <vt:lpstr>寫程式/畫電路/SPICE…</vt:lpstr>
      <vt:lpstr>Verification</vt:lpstr>
      <vt:lpstr>驗證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系統設計標準流程</dc:title>
  <dc:creator>B504</dc:creator>
  <cp:lastModifiedBy>Frederic Chen</cp:lastModifiedBy>
  <cp:revision>47</cp:revision>
  <dcterms:created xsi:type="dcterms:W3CDTF">2016-12-27T06:45:25Z</dcterms:created>
  <dcterms:modified xsi:type="dcterms:W3CDTF">2017-01-02T17:52:36Z</dcterms:modified>
</cp:coreProperties>
</file>