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68" r:id="rId2"/>
    <p:sldId id="379" r:id="rId3"/>
    <p:sldId id="451" r:id="rId4"/>
    <p:sldId id="436" r:id="rId5"/>
    <p:sldId id="438" r:id="rId6"/>
    <p:sldId id="440" r:id="rId7"/>
    <p:sldId id="441" r:id="rId8"/>
    <p:sldId id="448" r:id="rId9"/>
    <p:sldId id="447" r:id="rId10"/>
    <p:sldId id="449" r:id="rId11"/>
    <p:sldId id="378" r:id="rId12"/>
    <p:sldId id="376" r:id="rId13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747A335-7CCD-4207-BB88-4CD1EE44A653}">
          <p14:sldIdLst>
            <p14:sldId id="368"/>
            <p14:sldId id="379"/>
          </p14:sldIdLst>
        </p14:section>
        <p14:section name="未命名的章節" id="{21ADB3FD-A0FF-4F2C-98D1-A53D04CCF2A2}">
          <p14:sldIdLst>
            <p14:sldId id="451"/>
            <p14:sldId id="436"/>
            <p14:sldId id="438"/>
            <p14:sldId id="440"/>
            <p14:sldId id="441"/>
            <p14:sldId id="448"/>
            <p14:sldId id="447"/>
            <p14:sldId id="449"/>
            <p14:sldId id="378"/>
            <p14:sldId id="3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6699"/>
    <a:srgbClr val="CCFF99"/>
    <a:srgbClr val="99FF99"/>
    <a:srgbClr val="3399FF"/>
    <a:srgbClr val="5F5F5F"/>
    <a:srgbClr val="33CC33"/>
    <a:srgbClr val="0066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2700" autoAdjust="0"/>
  </p:normalViewPr>
  <p:slideViewPr>
    <p:cSldViewPr>
      <p:cViewPr>
        <p:scale>
          <a:sx n="119" d="100"/>
          <a:sy n="119" d="100"/>
        </p:scale>
        <p:origin x="-666" y="-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2"/>
    </p:cViewPr>
  </p:sorterViewPr>
  <p:notesViewPr>
    <p:cSldViewPr>
      <p:cViewPr varScale="1">
        <p:scale>
          <a:sx n="85" d="100"/>
          <a:sy n="85" d="100"/>
        </p:scale>
        <p:origin x="3720" y="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0982E-7F82-40CF-9740-8F96808EFD85}" type="slidenum">
              <a:rPr lang="en-US" altLang="zh-TW">
                <a:latin typeface="Times New Roman" pitchFamily="18" charset="0"/>
                <a:ea typeface="標楷體" pitchFamily="65" charset="-120"/>
              </a:rPr>
              <a:pPr>
                <a:defRPr/>
              </a:pPr>
              <a:t>‹#›</a:t>
            </a:fld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8768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 smtClean="0"/>
              <a:t>按一下以編輯母片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4125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標楷體" pitchFamily="65" charset="-120"/>
              </a:rPr>
              <a:t>因應大數據時代的來臨，生活中許多的智慧產品都與科技結合。</a:t>
            </a:r>
            <a:endParaRPr lang="en-US" altLang="zh-TW" sz="1200" b="0" dirty="0" smtClean="0">
              <a:latin typeface="標楷體" pitchFamily="65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標楷體" pitchFamily="65" charset="-120"/>
              </a:rPr>
              <a:t>汽車是屬於獨立的個體，卻沒有一套系統，能夠</a:t>
            </a:r>
            <a:r>
              <a:rPr lang="zh-TW" altLang="en-US" sz="1200" b="0" dirty="0" smtClean="0">
                <a:solidFill>
                  <a:srgbClr val="FF0000"/>
                </a:solidFill>
                <a:latin typeface="標楷體" pitchFamily="65" charset="-120"/>
              </a:rPr>
              <a:t>將每台車的資訊串連起來</a:t>
            </a:r>
            <a:r>
              <a:rPr lang="zh-TW" altLang="en-US" sz="1200" b="0" dirty="0" smtClean="0">
                <a:latin typeface="標楷體" pitchFamily="65" charset="-120"/>
              </a:rPr>
              <a:t>。</a:t>
            </a:r>
            <a:endParaRPr lang="en-US" altLang="zh-TW" sz="1200" b="0" dirty="0" smtClean="0">
              <a:latin typeface="標楷體" pitchFamily="65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dirty="0" smtClean="0">
                <a:latin typeface="標楷體" pitchFamily="65" charset="-120"/>
              </a:rPr>
              <a:t>因此，我們開發了一套車聯網系統，透過裝設在每台車上的</a:t>
            </a:r>
            <a:r>
              <a:rPr lang="en-US" altLang="zh-TW" sz="1200" b="0" dirty="0" smtClean="0">
                <a:latin typeface="標楷體" pitchFamily="65" charset="-120"/>
              </a:rPr>
              <a:t>“</a:t>
            </a:r>
            <a:r>
              <a:rPr lang="zh-TW" altLang="en-US" sz="1200" b="0" dirty="0" smtClean="0">
                <a:latin typeface="標楷體" pitchFamily="65" charset="-120"/>
              </a:rPr>
              <a:t>車機</a:t>
            </a:r>
            <a:r>
              <a:rPr lang="en-US" altLang="zh-TW" sz="1200" b="0" dirty="0" smtClean="0">
                <a:latin typeface="標楷體" pitchFamily="65" charset="-120"/>
              </a:rPr>
              <a:t>”</a:t>
            </a:r>
            <a:r>
              <a:rPr lang="zh-TW" altLang="en-US" sz="1200" b="0" dirty="0" smtClean="0">
                <a:latin typeface="標楷體" pitchFamily="65" charset="-120"/>
              </a:rPr>
              <a:t>傳送資料到雲端伺服器，收集每一台的資訊，若發生事故有需要調整參數，立刻透過網頁介面調整，並更新到車機上，立即降低事故的發生。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88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367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57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8527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159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159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582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E2490-5424-4149-A3E4-FA872263CBB1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582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27051" y="836613"/>
            <a:ext cx="111379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392767" y="6381750"/>
            <a:ext cx="9391651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1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773239"/>
            <a:ext cx="10363200" cy="1470025"/>
          </a:xfrm>
        </p:spPr>
        <p:txBody>
          <a:bodyPr/>
          <a:lstStyle>
            <a:lvl1pPr algn="ctr">
              <a:defRPr sz="3800" b="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573463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latin typeface="Times New Roman" pitchFamily="18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643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標楷體" pitchFamily="65" charset="-120"/>
              </a:defRPr>
            </a:lvl4pPr>
            <a:lvl5pPr>
              <a:defRPr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69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743200" cy="6084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026400" cy="6084888"/>
          </a:xfrm>
        </p:spPr>
        <p:txBody>
          <a:bodyPr vert="eaVert"/>
          <a:lstStyle>
            <a:lvl4pPr>
              <a:defRPr>
                <a:ea typeface="標楷體" pitchFamily="65" charset="-120"/>
              </a:defRPr>
            </a:lvl4pPr>
            <a:lvl5pPr>
              <a:defRPr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82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標楷體" pitchFamily="65" charset="-120"/>
              </a:defRPr>
            </a:lvl4pPr>
            <a:lvl5pPr>
              <a:defRPr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09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96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17575"/>
            <a:ext cx="5384800" cy="531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標楷體" pitchFamily="65" charset="-120"/>
              </a:defRPr>
            </a:lvl4pPr>
            <a:lvl5pPr>
              <a:defRPr sz="1800">
                <a:ea typeface="標楷體" pitchFamily="65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17575"/>
            <a:ext cx="5384800" cy="531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ea typeface="標楷體" pitchFamily="65" charset="-120"/>
              </a:defRPr>
            </a:lvl4pPr>
            <a:lvl5pPr>
              <a:defRPr sz="1800">
                <a:ea typeface="標楷體" pitchFamily="65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106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標楷體" pitchFamily="65" charset="-120"/>
              </a:defRPr>
            </a:lvl4pPr>
            <a:lvl5pPr>
              <a:defRPr sz="1600">
                <a:ea typeface="標楷體" pitchFamily="65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ea typeface="標楷體" pitchFamily="65" charset="-120"/>
              </a:defRPr>
            </a:lvl4pPr>
            <a:lvl5pPr>
              <a:defRPr sz="1600">
                <a:ea typeface="標楷體" pitchFamily="65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67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2691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31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ea typeface="標楷體" pitchFamily="65" charset="-120"/>
              </a:defRPr>
            </a:lvl4pPr>
            <a:lvl5pPr>
              <a:defRPr sz="2000">
                <a:ea typeface="標楷體" pitchFamily="65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08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268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972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7575"/>
            <a:ext cx="109728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endParaRPr lang="en-US" altLang="zh-TW" dirty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58552" y="685800"/>
            <a:ext cx="1441449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b="1">
                <a:latin typeface="Times New Roman" pitchFamily="18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527051" y="836613"/>
            <a:ext cx="111379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1392767" y="6381750"/>
            <a:ext cx="9391651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400" dirty="0">
              <a:latin typeface="Times New Roman" pitchFamily="18" charset="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1" r:id="rId1"/>
    <p:sldLayoutId id="2147485132" r:id="rId2"/>
    <p:sldLayoutId id="2147485133" r:id="rId3"/>
    <p:sldLayoutId id="2147485134" r:id="rId4"/>
    <p:sldLayoutId id="2147485127" r:id="rId5"/>
    <p:sldLayoutId id="2147485135" r:id="rId6"/>
    <p:sldLayoutId id="2147485136" r:id="rId7"/>
    <p:sldLayoutId id="2147485137" r:id="rId8"/>
    <p:sldLayoutId id="2147485128" r:id="rId9"/>
    <p:sldLayoutId id="2147485129" r:id="rId10"/>
    <p:sldLayoutId id="214748513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495300" indent="-495300" algn="l" rtl="0" eaLnBrk="0" fontAlgn="base" hangingPunct="0">
        <a:spcBef>
          <a:spcPct val="75000"/>
        </a:spcBef>
        <a:spcAft>
          <a:spcPct val="10000"/>
        </a:spcAft>
        <a:buClr>
          <a:srgbClr val="CC0000"/>
        </a:buClr>
        <a:buSzPct val="75000"/>
        <a:buFont typeface="Wingdings" pitchFamily="2" charset="2"/>
        <a:buChar char="n"/>
        <a:defRPr kumimoji="1" sz="2200" b="1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914400" indent="-457200" algn="l" rtl="0" eaLnBrk="0" fontAlgn="base" hangingPunct="0">
        <a:spcBef>
          <a:spcPct val="35000"/>
        </a:spcBef>
        <a:spcAft>
          <a:spcPct val="0"/>
        </a:spcAft>
        <a:buClr>
          <a:srgbClr val="000066"/>
        </a:buClr>
        <a:buFont typeface="Wingdings" pitchFamily="2" charset="2"/>
        <a:buChar char="Ø"/>
        <a:defRPr kumimoji="1" sz="2200">
          <a:solidFill>
            <a:srgbClr val="003399"/>
          </a:solidFill>
          <a:latin typeface="Times New Roman" pitchFamily="18" charset="0"/>
          <a:ea typeface="標楷體" pitchFamily="65" charset="-120"/>
        </a:defRPr>
      </a:lvl2pPr>
      <a:lvl3pPr marL="1295400" indent="-381000" algn="l" rtl="0" eaLnBrk="0" fontAlgn="base" hangingPunct="0">
        <a:spcBef>
          <a:spcPct val="35000"/>
        </a:spcBef>
        <a:spcAft>
          <a:spcPct val="0"/>
        </a:spcAft>
        <a:buSzPct val="80000"/>
        <a:buFont typeface="Times New Roman" pitchFamily="18" charset="0"/>
        <a:buChar char="●"/>
        <a:defRPr kumimoji="1" sz="2200">
          <a:solidFill>
            <a:srgbClr val="006600"/>
          </a:solidFill>
          <a:latin typeface="Times New Roman" pitchFamily="18" charset="0"/>
          <a:ea typeface="標楷體" pitchFamily="65" charset="-120"/>
        </a:defRPr>
      </a:lvl3pPr>
      <a:lvl4pPr marL="1676400" indent="-304800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n"/>
        <a:defRPr kumimoji="1" sz="1600">
          <a:solidFill>
            <a:schemeClr val="tx1"/>
          </a:solidFill>
          <a:latin typeface="標楷體" pitchFamily="65" charset="-120"/>
          <a:ea typeface="+mn-ea"/>
        </a:defRPr>
      </a:lvl4pPr>
      <a:lvl5pPr marL="2095500" indent="-266700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5pPr>
      <a:lvl6pPr marL="2552700" indent="-266700" algn="l" rtl="0" fontAlgn="base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6pPr>
      <a:lvl7pPr marL="3009900" indent="-266700" algn="l" rtl="0" fontAlgn="base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7pPr>
      <a:lvl8pPr marL="3467100" indent="-266700" algn="l" rtl="0" fontAlgn="base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8pPr>
      <a:lvl9pPr marL="3924300" indent="-266700" algn="l" rtl="0" fontAlgn="base">
        <a:spcBef>
          <a:spcPct val="10000"/>
        </a:spcBef>
        <a:spcAft>
          <a:spcPct val="0"/>
        </a:spcAft>
        <a:buFont typeface="Wingdings" pitchFamily="2" charset="2"/>
        <a:buChar char="n"/>
        <a:defRPr kumimoji="1" sz="1400">
          <a:solidFill>
            <a:schemeClr val="tx1"/>
          </a:solidFill>
          <a:latin typeface="標楷體" pitchFamily="65" charset="-12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914400" y="1344041"/>
            <a:ext cx="10363200" cy="2012951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/>
            </a:r>
            <a:br>
              <a:rPr lang="en-US" altLang="zh-TW" sz="2400" b="1" dirty="0" smtClean="0">
                <a:solidFill>
                  <a:srgbClr val="0000FF"/>
                </a:solidFill>
              </a:rPr>
            </a:br>
            <a:r>
              <a:rPr lang="zh-TW" altLang="en-US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「智慧終端與人機互動創作專題競賽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網路功能虛擬化之車聯網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cs typeface="Times New Roman" pitchFamily="18" charset="0"/>
              </a:rPr>
              <a:t> 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zh-TW" altLang="en-US" sz="1800" dirty="0" smtClean="0">
                <a:solidFill>
                  <a:schemeClr val="tx1"/>
                </a:solidFill>
                <a:cs typeface="Times New Roman" pitchFamily="18" charset="0"/>
              </a:rPr>
              <a:t>國立高雄第一科技大學電子工程系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Dept. Electronic Engineering, National Kaohsiung First University of Science and Technology </a:t>
            </a:r>
            <a:r>
              <a:rPr lang="en-US" sz="1800" dirty="0">
                <a:cs typeface="Times New Roman" pitchFamily="18" charset="0"/>
              </a:rPr>
              <a:t/>
            </a:r>
            <a:br>
              <a:rPr lang="en-US" sz="1800" dirty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/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/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2017/0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itchFamily="18" charset="0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/</a:t>
            </a:r>
            <a:r>
              <a:rPr lang="en-US" altLang="zh-TW" sz="2400" dirty="0" smtClean="0">
                <a:solidFill>
                  <a:schemeClr val="tx1"/>
                </a:solidFill>
                <a:cs typeface="Times New Roman" pitchFamily="18" charset="0"/>
              </a:rPr>
              <a:t>09</a:t>
            </a:r>
            <a:endParaRPr lang="zh-TW" alt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9" name="內容版面配置區 2"/>
          <p:cNvSpPr>
            <a:spLocks noGrp="1"/>
          </p:cNvSpPr>
          <p:nvPr>
            <p:ph type="subTitle" idx="1"/>
          </p:nvPr>
        </p:nvSpPr>
        <p:spPr>
          <a:xfrm>
            <a:off x="1828800" y="3573462"/>
            <a:ext cx="8534400" cy="273585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1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12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 smtClean="0">
                <a:solidFill>
                  <a:srgbClr val="0000FF"/>
                </a:solidFill>
              </a:rPr>
              <a:t>指導教</a:t>
            </a:r>
            <a:r>
              <a:rPr lang="zh-TW" altLang="en-US" sz="2400" dirty="0">
                <a:solidFill>
                  <a:srgbClr val="0000FF"/>
                </a:solidFill>
              </a:rPr>
              <a:t>授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dirty="0" smtClean="0"/>
              <a:t>陳朝烈</a:t>
            </a:r>
            <a:endParaRPr lang="en-US" altLang="zh-TW" sz="1800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1200" b="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rgbClr val="0000FF"/>
                </a:solidFill>
              </a:rPr>
              <a:t>開發團隊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dirty="0" smtClean="0"/>
              <a:t>曾勖華  許智偉  劉景文  吳承羽</a:t>
            </a:r>
            <a:endParaRPr lang="en-US" altLang="zh-TW" sz="1800" b="0" dirty="0"/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609600" y="152400"/>
            <a:ext cx="10972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>
              <a:defRPr/>
            </a:pPr>
            <a:r>
              <a:rPr lang="zh-TW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+mj-cs"/>
              </a:rPr>
              <a:t>教育部</a:t>
            </a:r>
            <a:r>
              <a:rPr lang="zh-TW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+mj-cs"/>
              </a:rPr>
              <a:t>資通訊軟體創新人才推升推廣計畫</a:t>
            </a:r>
            <a:endParaRPr lang="en-US" altLang="zh-TW" sz="3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94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系統功能說明</a:t>
            </a:r>
            <a:r>
              <a:rPr lang="zh-TW" altLang="en-US" dirty="0" smtClean="0"/>
              <a:t>展示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9</a:t>
            </a:r>
            <a:endParaRPr lang="en-US" altLang="zh-TW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675" y="1732497"/>
            <a:ext cx="5031133" cy="38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4278" y="1723070"/>
            <a:ext cx="4879417" cy="38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995470" y="1744535"/>
            <a:ext cx="1138154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zh-TW" sz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特例釐清介面</a:t>
            </a:r>
            <a:endParaRPr lang="zh-TW" altLang="en-US" sz="120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08616" y="1731700"/>
            <a:ext cx="1138557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特例處理介面</a:t>
            </a:r>
          </a:p>
        </p:txBody>
      </p:sp>
    </p:spTree>
    <p:extLst>
      <p:ext uri="{BB962C8B-B14F-4D97-AF65-F5344CB8AC3E}">
        <p14:creationId xmlns:p14="http://schemas.microsoft.com/office/powerpoint/2010/main" val="1028344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09600" y="1215606"/>
            <a:ext cx="10972800" cy="5319713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solidFill>
                  <a:srgbClr val="FF0000"/>
                </a:solidFill>
              </a:rPr>
              <a:t>開發團隊</a:t>
            </a:r>
            <a:endParaRPr lang="en-US" altLang="zh-TW" sz="40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40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006600"/>
                </a:solidFill>
              </a:rPr>
              <a:t>指導教授</a:t>
            </a:r>
            <a:endParaRPr lang="en-US" altLang="zh-TW" sz="2800" dirty="0" smtClean="0">
              <a:solidFill>
                <a:srgbClr val="006600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/>
              <a:t>陳朝烈</a:t>
            </a:r>
            <a:endParaRPr lang="en-US" altLang="zh-TW" sz="28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8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006600"/>
                </a:solidFill>
              </a:rPr>
              <a:t>程式開發</a:t>
            </a:r>
            <a:endParaRPr lang="en-US" altLang="zh-TW" sz="2800" dirty="0" smtClean="0">
              <a:solidFill>
                <a:srgbClr val="006600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/>
              <a:t>曾</a:t>
            </a:r>
            <a:r>
              <a:rPr lang="zh-TW" altLang="en-US" sz="2800" dirty="0"/>
              <a:t>勖華  許智偉  劉景文  吳承羽</a:t>
            </a:r>
            <a:endParaRPr lang="en-US" altLang="zh-TW" sz="28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800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006600"/>
                </a:solidFill>
              </a:rPr>
              <a:t>投影片製作</a:t>
            </a:r>
            <a:endParaRPr lang="en-US" altLang="zh-TW" sz="2800" dirty="0" smtClean="0">
              <a:solidFill>
                <a:srgbClr val="006600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/>
              <a:t>劉景文</a:t>
            </a:r>
            <a:endParaRPr lang="zh-TW" altLang="en-US" sz="40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TW" sz="4000" dirty="0" smtClean="0"/>
          </a:p>
          <a:p>
            <a:pPr algn="ctr">
              <a:buNone/>
            </a:pPr>
            <a:endParaRPr lang="en-US" altLang="zh-TW" sz="4000" dirty="0" smtClean="0"/>
          </a:p>
          <a:p>
            <a:pPr algn="ctr">
              <a:spcAft>
                <a:spcPts val="0"/>
              </a:spcAft>
              <a:buNone/>
            </a:pPr>
            <a:r>
              <a:rPr lang="zh-TW" altLang="en-US" sz="4000" dirty="0" smtClean="0">
                <a:solidFill>
                  <a:srgbClr val="006600"/>
                </a:solidFill>
              </a:rPr>
              <a:t>謝謝觀賞</a:t>
            </a:r>
            <a:endParaRPr lang="zh-TW" altLang="en-US" sz="40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169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r>
              <a:rPr lang="zh-TW" altLang="en-US" sz="2400" dirty="0"/>
              <a:t>作品動機與</a:t>
            </a:r>
            <a:r>
              <a:rPr lang="zh-TW" altLang="en-US" sz="2400" dirty="0" smtClean="0"/>
              <a:t>簡介</a:t>
            </a:r>
            <a:endParaRPr lang="en-US" altLang="zh-TW" sz="2400" dirty="0" smtClean="0"/>
          </a:p>
          <a:p>
            <a:r>
              <a:rPr lang="zh-TW" altLang="en-US" sz="2400" dirty="0"/>
              <a:t>需求</a:t>
            </a:r>
            <a:r>
              <a:rPr lang="zh-TW" altLang="en-US" sz="2400" dirty="0" smtClean="0"/>
              <a:t>分析</a:t>
            </a:r>
            <a:endParaRPr lang="en-US" altLang="zh-TW" sz="2400" dirty="0" smtClean="0"/>
          </a:p>
          <a:p>
            <a:r>
              <a:rPr lang="zh-TW" altLang="en-US" sz="2400" dirty="0"/>
              <a:t>系統設計</a:t>
            </a:r>
            <a:endParaRPr lang="en-US" altLang="zh-TW" sz="2400" dirty="0" smtClean="0"/>
          </a:p>
          <a:p>
            <a:r>
              <a:rPr lang="zh-TW" altLang="en-US" sz="2400" dirty="0" smtClean="0"/>
              <a:t>系統</a:t>
            </a:r>
            <a:r>
              <a:rPr lang="zh-TW" altLang="en-US" sz="2400" dirty="0"/>
              <a:t>功能說明展示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2394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作品動機與</a:t>
            </a:r>
            <a:r>
              <a:rPr lang="zh-TW" altLang="en-US" dirty="0" smtClean="0"/>
              <a:t>簡介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</a:t>
            </a:r>
            <a:endParaRPr lang="en-US" altLang="zh-TW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07368" y="4366815"/>
            <a:ext cx="1584175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i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關鍵技術</a:t>
            </a:r>
            <a:endParaRPr lang="en-US" altLang="zh-TW" sz="1200" b="1" i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針對</a:t>
            </a:r>
            <a:r>
              <a:rPr lang="zh-TW" altLang="en-US" sz="12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正前方的影像路況</a:t>
            </a:r>
            <a:r>
              <a:rPr lang="zh-TW" altLang="en-US" sz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做車道偏移警示，可以提早</a:t>
            </a:r>
            <a:r>
              <a:rPr lang="zh-TW" altLang="en-US" sz="1200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避免車禍的</a:t>
            </a:r>
            <a:r>
              <a:rPr lang="zh-TW" altLang="en-US" sz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方式或直接使硬體做即時的處理。</a:t>
            </a:r>
            <a:endParaRPr lang="zh-TW" altLang="en-US" sz="12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8" name="直線接點 127"/>
          <p:cNvCxnSpPr/>
          <p:nvPr/>
        </p:nvCxnSpPr>
        <p:spPr bwMode="auto">
          <a:xfrm flipH="1">
            <a:off x="1415480" y="3766650"/>
            <a:ext cx="1314820" cy="443243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10200456" y="4931447"/>
            <a:ext cx="1584175" cy="101566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i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關鍵技術</a:t>
            </a:r>
            <a:endParaRPr lang="en-US" altLang="zh-TW" sz="1200" b="1" i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針對事故狀況，傳送車況至後台伺服器，並即時將參數修正，更新車機解決問題。</a:t>
            </a:r>
            <a:endParaRPr lang="zh-TW" altLang="en-US" sz="1200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" name="內容版面配置區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58003" y="2852936"/>
            <a:ext cx="5826102" cy="342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6979485" y="2861627"/>
            <a:ext cx="2140851" cy="3412081"/>
          </a:xfrm>
          <a:prstGeom prst="rect">
            <a:avLst/>
          </a:prstGeom>
          <a:noFill/>
          <a:ln w="53975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533400" marR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auto">
          <a:xfrm>
            <a:off x="9264352" y="4366815"/>
            <a:ext cx="864096" cy="286321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2961516" y="3394457"/>
            <a:ext cx="1302802" cy="2461949"/>
          </a:xfrm>
          <a:prstGeom prst="rect">
            <a:avLst/>
          </a:prstGeom>
          <a:noFill/>
          <a:ln w="53975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533400" marR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pPr algn="just"/>
            <a:r>
              <a:rPr lang="zh-TW" altLang="en-US" sz="2400" b="0" dirty="0" smtClean="0">
                <a:latin typeface="標楷體" pitchFamily="65" charset="-120"/>
              </a:rPr>
              <a:t>因應大數據時代的來臨，生活中許多的智慧產品都與科技結合。</a:t>
            </a:r>
            <a:endParaRPr lang="en-US" altLang="zh-TW" sz="2400" b="0" dirty="0" smtClean="0">
              <a:latin typeface="標楷體" pitchFamily="65" charset="-120"/>
            </a:endParaRPr>
          </a:p>
          <a:p>
            <a:pPr algn="just"/>
            <a:r>
              <a:rPr lang="zh-TW" altLang="en-US" sz="2400" b="0" dirty="0" smtClean="0">
                <a:latin typeface="標楷體" pitchFamily="65" charset="-120"/>
              </a:rPr>
              <a:t>汽車是屬於獨立的個體，卻沒有一套系統，能夠</a:t>
            </a:r>
            <a:r>
              <a:rPr lang="zh-TW" altLang="en-US" sz="2400" b="0" dirty="0" smtClean="0">
                <a:solidFill>
                  <a:srgbClr val="FF0000"/>
                </a:solidFill>
                <a:latin typeface="標楷體" pitchFamily="65" charset="-120"/>
              </a:rPr>
              <a:t>將每台車的資訊串連起來</a:t>
            </a:r>
            <a:r>
              <a:rPr lang="zh-TW" altLang="en-US" sz="2400" b="0" dirty="0" smtClean="0">
                <a:latin typeface="標楷體" pitchFamily="65" charset="-120"/>
              </a:rPr>
              <a:t>。因此，我們</a:t>
            </a:r>
            <a:r>
              <a:rPr lang="zh-TW" altLang="en-US" sz="2400" b="0" dirty="0" smtClean="0">
                <a:solidFill>
                  <a:srgbClr val="FF0000"/>
                </a:solidFill>
                <a:latin typeface="標楷體" pitchFamily="65" charset="-120"/>
              </a:rPr>
              <a:t>開發了一套車聯網系統</a:t>
            </a:r>
            <a:r>
              <a:rPr lang="zh-TW" altLang="en-US" sz="2400" b="0" dirty="0" smtClean="0">
                <a:latin typeface="標楷體" pitchFamily="65" charset="-120"/>
              </a:rPr>
              <a:t>，能夠收集每一台車的資訊，若發生事故時，</a:t>
            </a:r>
            <a:r>
              <a:rPr lang="zh-TW" altLang="en-US" sz="2400" b="0" dirty="0" smtClean="0">
                <a:solidFill>
                  <a:srgbClr val="FF0000"/>
                </a:solidFill>
                <a:latin typeface="標楷體" pitchFamily="65" charset="-120"/>
              </a:rPr>
              <a:t>可透過網頁介面調整參數</a:t>
            </a:r>
            <a:r>
              <a:rPr lang="zh-TW" altLang="en-US" sz="2400" b="0" dirty="0" smtClean="0">
                <a:latin typeface="標楷體" pitchFamily="65" charset="-120"/>
              </a:rPr>
              <a:t>，</a:t>
            </a:r>
            <a:r>
              <a:rPr lang="zh-TW" altLang="en-US" sz="2400" b="0" dirty="0" smtClean="0">
                <a:solidFill>
                  <a:srgbClr val="FF0000"/>
                </a:solidFill>
                <a:latin typeface="標楷體" pitchFamily="65" charset="-120"/>
              </a:rPr>
              <a:t>並更新到汽車</a:t>
            </a:r>
            <a:r>
              <a:rPr lang="zh-TW" altLang="en-US" sz="2400" b="0" dirty="0" smtClean="0">
                <a:latin typeface="標楷體" pitchFamily="65" charset="-120"/>
              </a:rPr>
              <a:t>，降低事故的發生。</a:t>
            </a:r>
            <a:endParaRPr lang="zh-TW" altLang="en-US" sz="2400" b="0" dirty="0">
              <a:latin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941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r>
              <a:rPr lang="zh-TW" altLang="en-US" sz="2400" u="sng" dirty="0" smtClean="0"/>
              <a:t>車道偏移警示</a:t>
            </a:r>
            <a:r>
              <a:rPr lang="zh-TW" altLang="en-US" sz="2400" dirty="0" smtClean="0"/>
              <a:t>功能</a:t>
            </a:r>
            <a:endParaRPr lang="en-US" altLang="zh-TW" sz="2400" dirty="0" smtClean="0"/>
          </a:p>
          <a:p>
            <a:pPr lvl="1" algn="just"/>
            <a:r>
              <a:rPr lang="zh-TW" altLang="zh-TW" sz="1800" dirty="0" smtClean="0"/>
              <a:t>透過攝影機</a:t>
            </a:r>
            <a:r>
              <a:rPr lang="zh-TW" altLang="zh-TW" sz="1800" dirty="0"/>
              <a:t>輸入的</a:t>
            </a:r>
            <a:r>
              <a:rPr lang="zh-TW" altLang="zh-TW" sz="1800" dirty="0" smtClean="0"/>
              <a:t>影像</a:t>
            </a:r>
            <a:r>
              <a:rPr lang="zh-TW" altLang="en-US" sz="1800" dirty="0" smtClean="0"/>
              <a:t>來</a:t>
            </a:r>
            <a:r>
              <a:rPr lang="zh-TW" altLang="zh-TW" sz="1800" dirty="0" smtClean="0"/>
              <a:t>運算</a:t>
            </a:r>
            <a:r>
              <a:rPr lang="zh-TW" altLang="en-US" sz="1800" dirty="0" smtClean="0"/>
              <a:t>並</a:t>
            </a:r>
            <a:r>
              <a:rPr lang="zh-TW" altLang="zh-TW" sz="1800" dirty="0" smtClean="0"/>
              <a:t>分析</a:t>
            </a:r>
            <a:r>
              <a:rPr lang="zh-TW" altLang="zh-TW" sz="1800" dirty="0"/>
              <a:t>後，</a:t>
            </a:r>
            <a:r>
              <a:rPr lang="zh-TW" altLang="zh-TW" sz="1800" dirty="0" smtClean="0"/>
              <a:t>判別</a:t>
            </a:r>
            <a:r>
              <a:rPr lang="zh-TW" altLang="en-US" sz="1800" dirty="0" smtClean="0"/>
              <a:t>車道是否偏移，若有偏移則警示</a:t>
            </a:r>
            <a:r>
              <a:rPr lang="zh-TW" altLang="zh-TW" sz="1800" dirty="0" smtClean="0"/>
              <a:t>。</a:t>
            </a:r>
            <a:endParaRPr lang="en-US" altLang="zh-TW" sz="1800" dirty="0"/>
          </a:p>
          <a:p>
            <a:pPr>
              <a:spcBef>
                <a:spcPts val="1000"/>
              </a:spcBef>
            </a:pPr>
            <a:r>
              <a:rPr lang="zh-TW" altLang="zh-TW" sz="2400" u="sng" dirty="0"/>
              <a:t>辨識參數調整</a:t>
            </a:r>
            <a:r>
              <a:rPr lang="zh-TW" altLang="en-US" sz="2400" dirty="0"/>
              <a:t>功能</a:t>
            </a:r>
            <a:endParaRPr lang="en-US" altLang="zh-TW" sz="2400" dirty="0" smtClean="0"/>
          </a:p>
          <a:p>
            <a:pPr lvl="1" algn="just"/>
            <a:r>
              <a:rPr lang="zh-TW" altLang="zh-TW" sz="1800" dirty="0"/>
              <a:t>能針對不同</a:t>
            </a:r>
            <a:r>
              <a:rPr lang="zh-TW" altLang="zh-TW" sz="1800" dirty="0" smtClean="0"/>
              <a:t>天氣</a:t>
            </a:r>
            <a:r>
              <a:rPr lang="en-US" altLang="zh-TW" sz="1800" dirty="0" smtClean="0"/>
              <a:t>(</a:t>
            </a:r>
            <a:r>
              <a:rPr lang="zh-TW" altLang="zh-TW" sz="1800" dirty="0" smtClean="0"/>
              <a:t>晴天</a:t>
            </a:r>
            <a:r>
              <a:rPr lang="en-US" altLang="zh-TW" sz="1800" dirty="0"/>
              <a:t>/</a:t>
            </a:r>
            <a:r>
              <a:rPr lang="zh-TW" altLang="zh-TW" sz="1800" dirty="0"/>
              <a:t>雨天</a:t>
            </a:r>
            <a:r>
              <a:rPr lang="en-US" altLang="zh-TW" sz="1800" dirty="0"/>
              <a:t>/</a:t>
            </a:r>
            <a:r>
              <a:rPr lang="zh-TW" altLang="zh-TW" sz="1800" dirty="0"/>
              <a:t>白天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晚上</a:t>
            </a:r>
            <a:r>
              <a:rPr lang="en-US" altLang="zh-TW" sz="1800" dirty="0" smtClean="0"/>
              <a:t>)</a:t>
            </a:r>
            <a:r>
              <a:rPr lang="zh-TW" altLang="zh-TW" sz="1800" dirty="0" smtClean="0"/>
              <a:t>與</a:t>
            </a:r>
            <a:r>
              <a:rPr lang="zh-TW" altLang="zh-TW" sz="1800" dirty="0"/>
              <a:t>不同的</a:t>
            </a:r>
            <a:r>
              <a:rPr lang="zh-TW" altLang="zh-TW" sz="1800" dirty="0" smtClean="0"/>
              <a:t>路況</a:t>
            </a:r>
            <a:r>
              <a:rPr lang="en-US" altLang="zh-TW" sz="1800" dirty="0" smtClean="0"/>
              <a:t>(</a:t>
            </a:r>
            <a:r>
              <a:rPr lang="zh-TW" altLang="zh-TW" sz="1800" dirty="0" smtClean="0"/>
              <a:t>城市</a:t>
            </a:r>
            <a:r>
              <a:rPr lang="en-US" altLang="zh-TW" sz="1800" dirty="0"/>
              <a:t>/</a:t>
            </a:r>
            <a:r>
              <a:rPr lang="zh-TW" altLang="zh-TW" sz="1800" dirty="0"/>
              <a:t>偏鄉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山路</a:t>
            </a:r>
            <a:r>
              <a:rPr lang="en-US" altLang="zh-TW" sz="1800" dirty="0" smtClean="0"/>
              <a:t>)</a:t>
            </a:r>
            <a:r>
              <a:rPr lang="zh-TW" altLang="zh-TW" sz="1800" dirty="0" smtClean="0"/>
              <a:t>，</a:t>
            </a:r>
            <a:endParaRPr lang="en-US" altLang="zh-TW" sz="1800" dirty="0" smtClean="0"/>
          </a:p>
          <a:p>
            <a:pPr lvl="1" algn="just">
              <a:buNone/>
            </a:pPr>
            <a:r>
              <a:rPr lang="zh-TW" altLang="en-US" sz="1800" dirty="0" smtClean="0"/>
              <a:t>        </a:t>
            </a:r>
            <a:r>
              <a:rPr lang="zh-TW" altLang="zh-TW" sz="1800" dirty="0" smtClean="0"/>
              <a:t>修改</a:t>
            </a:r>
            <a:r>
              <a:rPr lang="zh-TW" altLang="zh-TW" sz="1800" dirty="0"/>
              <a:t>運算所需參數，做出正確的辨識。</a:t>
            </a:r>
            <a:endParaRPr lang="en-US" altLang="zh-TW" sz="1800" dirty="0"/>
          </a:p>
          <a:p>
            <a:pPr>
              <a:spcBef>
                <a:spcPts val="1000"/>
              </a:spcBef>
            </a:pPr>
            <a:r>
              <a:rPr lang="zh-TW" altLang="zh-TW" sz="2400" u="sng" dirty="0"/>
              <a:t>特例回傳</a:t>
            </a:r>
            <a:r>
              <a:rPr lang="zh-TW" altLang="en-US" sz="2400" dirty="0"/>
              <a:t>功能</a:t>
            </a:r>
            <a:endParaRPr lang="en-US" altLang="zh-TW" sz="2400" dirty="0"/>
          </a:p>
          <a:p>
            <a:pPr lvl="1" algn="just"/>
            <a:r>
              <a:rPr lang="zh-TW" altLang="zh-TW" sz="1800" dirty="0"/>
              <a:t>當影像出現無法判別</a:t>
            </a:r>
            <a:r>
              <a:rPr lang="en-US" altLang="zh-TW" sz="1800" dirty="0"/>
              <a:t>(</a:t>
            </a:r>
            <a:r>
              <a:rPr lang="zh-TW" altLang="zh-TW" sz="1800" dirty="0"/>
              <a:t>特例</a:t>
            </a:r>
            <a:r>
              <a:rPr lang="en-US" altLang="zh-TW" sz="1800" dirty="0"/>
              <a:t>)</a:t>
            </a:r>
            <a:r>
              <a:rPr lang="zh-TW" altLang="zh-TW" sz="1800" dirty="0"/>
              <a:t>時，能將當時的影像及感測資訊儲存，並適時回傳至後台伺服器。</a:t>
            </a:r>
            <a:endParaRPr lang="en-US" altLang="zh-TW" sz="1800" dirty="0"/>
          </a:p>
          <a:p>
            <a:pPr>
              <a:spcBef>
                <a:spcPts val="1000"/>
              </a:spcBef>
            </a:pPr>
            <a:r>
              <a:rPr lang="zh-TW" altLang="zh-TW" sz="2400" u="sng" dirty="0"/>
              <a:t>特例處理狀態管理</a:t>
            </a:r>
            <a:r>
              <a:rPr lang="zh-TW" altLang="en-US" sz="2400" dirty="0"/>
              <a:t>功能</a:t>
            </a:r>
            <a:endParaRPr lang="en-US" altLang="zh-TW" sz="2400" dirty="0"/>
          </a:p>
          <a:p>
            <a:pPr lvl="1" algn="just"/>
            <a:r>
              <a:rPr lang="zh-TW" altLang="zh-TW" sz="1800" dirty="0"/>
              <a:t>能管理各個特例的處理狀態</a:t>
            </a:r>
            <a:r>
              <a:rPr lang="en-US" altLang="zh-TW" sz="1800" dirty="0"/>
              <a:t>(</a:t>
            </a:r>
            <a:r>
              <a:rPr lang="zh-TW" altLang="zh-TW" sz="1800" dirty="0"/>
              <a:t>處理</a:t>
            </a:r>
            <a:r>
              <a:rPr lang="zh-TW" altLang="zh-TW" sz="1800" dirty="0" smtClean="0"/>
              <a:t>中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未處理</a:t>
            </a:r>
            <a:r>
              <a:rPr lang="en-US" altLang="zh-TW" sz="1800" dirty="0"/>
              <a:t>/</a:t>
            </a:r>
            <a:r>
              <a:rPr lang="zh-TW" altLang="zh-TW" sz="1800" dirty="0" smtClean="0"/>
              <a:t>已</a:t>
            </a:r>
            <a:r>
              <a:rPr lang="zh-TW" altLang="zh-TW" sz="1800" dirty="0"/>
              <a:t>處理</a:t>
            </a:r>
            <a:r>
              <a:rPr lang="en-US" altLang="zh-TW" sz="1800" dirty="0" smtClean="0"/>
              <a:t>)</a:t>
            </a:r>
            <a:endParaRPr lang="en-US" altLang="zh-TW" sz="2400" dirty="0" smtClean="0"/>
          </a:p>
          <a:p>
            <a:pPr>
              <a:spcBef>
                <a:spcPts val="1000"/>
              </a:spcBef>
            </a:pPr>
            <a:r>
              <a:rPr lang="zh-TW" altLang="zh-TW" sz="2400" u="sng" dirty="0"/>
              <a:t>特例釐清處理</a:t>
            </a:r>
            <a:r>
              <a:rPr lang="zh-TW" altLang="en-US" sz="2400" dirty="0"/>
              <a:t>功能</a:t>
            </a:r>
            <a:endParaRPr lang="en-US" altLang="zh-TW" sz="2400" dirty="0"/>
          </a:p>
          <a:p>
            <a:pPr lvl="1" algn="just"/>
            <a:r>
              <a:rPr lang="zh-TW" altLang="zh-TW" sz="1800" dirty="0"/>
              <a:t>第一階段釐清特例時，僅顯示簡略參數及基本數據</a:t>
            </a:r>
            <a:r>
              <a:rPr lang="zh-TW" altLang="zh-TW" sz="1800" dirty="0" smtClean="0"/>
              <a:t>，</a:t>
            </a:r>
            <a:endParaRPr lang="en-US" altLang="zh-TW" sz="1800" dirty="0" smtClean="0"/>
          </a:p>
          <a:p>
            <a:pPr lvl="1" algn="just">
              <a:buNone/>
            </a:pPr>
            <a:r>
              <a:rPr lang="zh-TW" altLang="en-US" sz="1800" dirty="0" smtClean="0"/>
              <a:t>        </a:t>
            </a:r>
            <a:r>
              <a:rPr lang="zh-TW" altLang="zh-TW" sz="1800" dirty="0" smtClean="0"/>
              <a:t>第二</a:t>
            </a:r>
            <a:r>
              <a:rPr lang="zh-TW" altLang="zh-TW" sz="1800" dirty="0"/>
              <a:t>階段處理時，才可對影像辨識模組調整，兩段的處理方式，提高特例排除的可靠性</a:t>
            </a:r>
            <a:r>
              <a:rPr lang="zh-TW" altLang="zh-TW" sz="1800" dirty="0" smtClean="0"/>
              <a:t>。</a:t>
            </a:r>
            <a:endParaRPr lang="en-US" altLang="zh-TW" sz="2400" dirty="0" smtClean="0"/>
          </a:p>
          <a:p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/>
              <a:t>需求功能說明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4869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pPr algn="just"/>
            <a:r>
              <a:rPr lang="zh-TW" altLang="en-US" sz="2400" b="0" dirty="0" smtClean="0">
                <a:cs typeface="Times New Roman" pitchFamily="18" charset="0"/>
              </a:rPr>
              <a:t>本系統主要整理概念圖如圖所示，由車機上的攝影機作為影像輸入，給車道偏移警示系統及特例回傳系統，中間經由一般的網路協定來傳輸，例如常見的通訊技術包含</a:t>
            </a:r>
            <a:r>
              <a:rPr lang="en-US" altLang="zh-TW" sz="2400" b="0" dirty="0" smtClean="0">
                <a:cs typeface="Times New Roman" pitchFamily="18" charset="0"/>
              </a:rPr>
              <a:t>4G</a:t>
            </a:r>
            <a:r>
              <a:rPr lang="zh-TW" altLang="en-US" sz="2400" b="0" dirty="0" smtClean="0">
                <a:cs typeface="Times New Roman" pitchFamily="18" charset="0"/>
              </a:rPr>
              <a:t>、</a:t>
            </a:r>
            <a:r>
              <a:rPr lang="en-US" altLang="zh-TW" sz="2400" b="0" dirty="0" smtClean="0">
                <a:cs typeface="Times New Roman" pitchFamily="18" charset="0"/>
              </a:rPr>
              <a:t>WAVE/DSRC(IEEE 802.11P, 1609)</a:t>
            </a:r>
            <a:r>
              <a:rPr lang="zh-TW" altLang="en-US" sz="2400" b="0" dirty="0" smtClean="0">
                <a:cs typeface="Times New Roman" pitchFamily="18" charset="0"/>
              </a:rPr>
              <a:t>甚至是</a:t>
            </a:r>
            <a:r>
              <a:rPr lang="en-US" altLang="zh-TW" sz="2400" b="0" dirty="0" err="1" smtClean="0">
                <a:cs typeface="Times New Roman" pitchFamily="18" charset="0"/>
              </a:rPr>
              <a:t>ZigBee</a:t>
            </a:r>
            <a:r>
              <a:rPr lang="zh-TW" altLang="en-US" sz="2400" b="0" dirty="0" smtClean="0">
                <a:cs typeface="Times New Roman" pitchFamily="18" charset="0"/>
              </a:rPr>
              <a:t>，最後交由後台伺服器中的狀態處理器提供開發人員進行特例處理。</a:t>
            </a:r>
          </a:p>
          <a:p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系統概念說明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4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849463"/>
            <a:ext cx="78295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0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系統設計</a:t>
            </a:r>
            <a:r>
              <a:rPr lang="en-US" altLang="zh-TW" dirty="0" smtClean="0"/>
              <a:t>-</a:t>
            </a:r>
            <a:r>
              <a:rPr lang="zh-TW" altLang="en-US" dirty="0"/>
              <a:t>系統架構說明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5</a:t>
            </a:r>
            <a:endParaRPr lang="en-US" altLang="zh-TW" dirty="0"/>
          </a:p>
        </p:txBody>
      </p:sp>
      <p:pic>
        <p:nvPicPr>
          <p:cNvPr id="6" name="圖片 5" descr="車聯網流程 (1)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31" y="1017588"/>
            <a:ext cx="5653938" cy="5108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848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系統功能說明</a:t>
            </a:r>
            <a:r>
              <a:rPr lang="zh-TW" altLang="en-US" dirty="0" smtClean="0"/>
              <a:t>展示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6</a:t>
            </a:r>
            <a:endParaRPr lang="en-US" altLang="zh-TW" dirty="0"/>
          </a:p>
        </p:txBody>
      </p:sp>
      <p:pic>
        <p:nvPicPr>
          <p:cNvPr id="6" name="圖片 5" descr="E:\VideoDevelopment\每週進度報告\F222_BitBucket_Wiki\201705404_路面區域偵測\40L_Predict_Candidate_F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355370"/>
            <a:ext cx="8064896" cy="45431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/>
          <p:cNvSpPr txBox="1"/>
          <p:nvPr/>
        </p:nvSpPr>
        <p:spPr>
          <a:xfrm>
            <a:off x="2927648" y="2420888"/>
            <a:ext cx="5094562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表示掃描到的區域 是符合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[1] Left lane 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分類的點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07968" y="4725144"/>
            <a:ext cx="3204057" cy="36933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表示經過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Filter_1 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之後的結果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707977" y="5199105"/>
            <a:ext cx="4823325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將綠色區域的候選點 經過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Filter_2 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之後的結果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93040" y="2906090"/>
            <a:ext cx="4823325" cy="369332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將藍色區域的候選點 經過 </a:t>
            </a:r>
            <a:r>
              <a:rPr lang="en-US" altLang="zh-TW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Filter_3 </a:t>
            </a:r>
            <a:r>
              <a:rPr lang="zh-TW" altLang="en-US" sz="1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之後的結果</a:t>
            </a:r>
            <a:endParaRPr lang="zh-TW" altLang="en-US" sz="1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3829050" y="2769870"/>
            <a:ext cx="1040130" cy="1249680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 flipH="1" flipV="1">
            <a:off x="6443980" y="4564380"/>
            <a:ext cx="231140" cy="175260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0" name="直線接點 29"/>
          <p:cNvCxnSpPr/>
          <p:nvPr/>
        </p:nvCxnSpPr>
        <p:spPr bwMode="auto">
          <a:xfrm flipV="1">
            <a:off x="5417820" y="4587240"/>
            <a:ext cx="99060" cy="624840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3399FF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33" name="直線接點 32"/>
          <p:cNvCxnSpPr/>
          <p:nvPr/>
        </p:nvCxnSpPr>
        <p:spPr bwMode="auto">
          <a:xfrm flipH="1">
            <a:off x="5513070" y="3261360"/>
            <a:ext cx="297180" cy="438150"/>
          </a:xfrm>
          <a:prstGeom prst="line">
            <a:avLst/>
          </a:prstGeom>
          <a:gradFill rotWithShape="1">
            <a:gsLst>
              <a:gs pos="0">
                <a:schemeClr val="bg1"/>
              </a:gs>
              <a:gs pos="50000">
                <a:srgbClr val="FFCCFF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rgbClr val="5F5F5F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111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系統功能說明</a:t>
            </a:r>
            <a:r>
              <a:rPr lang="zh-TW" altLang="en-US" dirty="0" smtClean="0"/>
              <a:t>展示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7</a:t>
            </a:r>
            <a:endParaRPr lang="en-US" altLang="zh-TW" dirty="0"/>
          </a:p>
        </p:txBody>
      </p:sp>
      <p:pic>
        <p:nvPicPr>
          <p:cNvPr id="16" name="圖片 15" descr="E:\VideoDevelopment\每週進度報告\F222_BitBucket_Wiki\201705404_路面區域偵測\40_LR_Resul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1" y="1355371"/>
            <a:ext cx="8064898" cy="454319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字方塊 16"/>
          <p:cNvSpPr txBox="1"/>
          <p:nvPr/>
        </p:nvSpPr>
        <p:spPr>
          <a:xfrm>
            <a:off x="4449243" y="4615428"/>
            <a:ext cx="1800199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i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成功抓到車道線</a:t>
            </a:r>
            <a:endParaRPr lang="zh-TW" altLang="en-US" sz="1800" b="1" i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111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內容版面配置區 2"/>
          <p:cNvSpPr>
            <a:spLocks noGrp="1"/>
          </p:cNvSpPr>
          <p:nvPr>
            <p:ph idx="1"/>
          </p:nvPr>
        </p:nvSpPr>
        <p:spPr>
          <a:xfrm>
            <a:off x="609600" y="917576"/>
            <a:ext cx="10972800" cy="5319713"/>
          </a:xfrm>
        </p:spPr>
        <p:txBody>
          <a:bodyPr/>
          <a:lstStyle/>
          <a:p>
            <a:endParaRPr lang="zh-TW" altLang="en-US" sz="2400" b="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系統功能說明</a:t>
            </a:r>
            <a:r>
              <a:rPr lang="zh-TW" altLang="en-US" dirty="0" smtClean="0"/>
              <a:t>展示</a:t>
            </a:r>
            <a:endParaRPr lang="en-US" altLang="zh-TW" dirty="0"/>
          </a:p>
        </p:txBody>
      </p:sp>
      <p:sp>
        <p:nvSpPr>
          <p:cNvPr id="8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11258552" y="685800"/>
            <a:ext cx="1441449" cy="3317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8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5067" y="1653673"/>
            <a:ext cx="6480720" cy="397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2871087" y="1663100"/>
            <a:ext cx="1107024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zh-TW" sz="12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狀態管理介面</a:t>
            </a:r>
            <a:endParaRPr lang="zh-TW" altLang="en-US" sz="1200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344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rgbClr val="FFCCFF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533400" marR="0" indent="-5334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rgbClr val="FFCCFF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533400" marR="0" indent="-5334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53675</TotalTime>
  <Words>646</Words>
  <Application>Microsoft Office PowerPoint</Application>
  <PresentationFormat>自訂</PresentationFormat>
  <Paragraphs>83</Paragraphs>
  <Slides>12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Default Design</vt:lpstr>
      <vt:lpstr> 「智慧終端與人機互動創作專題競賽」 網路功能虛擬化之車聯網   國立高雄第一科技大學電子工程系 Dept. Electronic Engineering, National Kaohsiung First University of Science and Technology    2017/06/09</vt:lpstr>
      <vt:lpstr>Outline</vt:lpstr>
      <vt:lpstr>作品動機與簡介</vt:lpstr>
      <vt:lpstr>需求分析-需求功能說明</vt:lpstr>
      <vt:lpstr>系統設計-系統概念說明</vt:lpstr>
      <vt:lpstr>系統設計-系統架構說明</vt:lpstr>
      <vt:lpstr>系統功能說明展示</vt:lpstr>
      <vt:lpstr>系統功能說明展示</vt:lpstr>
      <vt:lpstr>系統功能說明展示</vt:lpstr>
      <vt:lpstr>系統功能說明展示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比賽資訊</dc:title>
  <dc:creator>JingWen</dc:creator>
  <cp:lastModifiedBy>BowenHsu</cp:lastModifiedBy>
  <cp:revision>1254</cp:revision>
  <dcterms:created xsi:type="dcterms:W3CDTF">2009-01-08T21:14:01Z</dcterms:created>
  <dcterms:modified xsi:type="dcterms:W3CDTF">2017-06-04T14:19:18Z</dcterms:modified>
</cp:coreProperties>
</file>