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96" r:id="rId5"/>
    <p:sldId id="297" r:id="rId6"/>
    <p:sldId id="300" r:id="rId7"/>
    <p:sldId id="303" r:id="rId8"/>
    <p:sldId id="30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>
        <p:scale>
          <a:sx n="110" d="100"/>
          <a:sy n="110" d="100"/>
        </p:scale>
        <p:origin x="22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EC09-0C5E-414B-B4AD-B5C2218D65AF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90FA-807D-48D4-A567-CB82750A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1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EC09-0C5E-414B-B4AD-B5C2218D65AF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90FA-807D-48D4-A567-CB82750A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7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EC09-0C5E-414B-B4AD-B5C2218D65AF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90FA-807D-48D4-A567-CB82750A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EC09-0C5E-414B-B4AD-B5C2218D65AF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90FA-807D-48D4-A567-CB82750A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EC09-0C5E-414B-B4AD-B5C2218D65AF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90FA-807D-48D4-A567-CB82750A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1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EC09-0C5E-414B-B4AD-B5C2218D65AF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90FA-807D-48D4-A567-CB82750A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2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EC09-0C5E-414B-B4AD-B5C2218D65AF}" type="datetimeFigureOut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90FA-807D-48D4-A567-CB82750A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7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EC09-0C5E-414B-B4AD-B5C2218D65AF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90FA-807D-48D4-A567-CB82750A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9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EC09-0C5E-414B-B4AD-B5C2218D65AF}" type="datetimeFigureOut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90FA-807D-48D4-A567-CB82750A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7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EC09-0C5E-414B-B4AD-B5C2218D65AF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90FA-807D-48D4-A567-CB82750A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5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EC09-0C5E-414B-B4AD-B5C2218D65AF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90FA-807D-48D4-A567-CB82750A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6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4EC09-0C5E-414B-B4AD-B5C2218D65AF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E90FA-807D-48D4-A567-CB82750A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10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908" y="455822"/>
            <a:ext cx="8550274" cy="870560"/>
          </a:xfrm>
        </p:spPr>
        <p:txBody>
          <a:bodyPr>
            <a:noAutofit/>
          </a:bodyPr>
          <a:lstStyle/>
          <a:p>
            <a:r>
              <a:rPr lang="en-US" sz="3200" b="1" u="sng" dirty="0"/>
              <a:t>Predicting Formation Energy of Interesting Chemical Compounds using Latent Vector Embedding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4591" y="1326382"/>
            <a:ext cx="749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Yifan</a:t>
            </a:r>
            <a:r>
              <a:rPr lang="en-US" dirty="0"/>
              <a:t> Ding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Abhishek Das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25" y="3239010"/>
            <a:ext cx="941103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u="sng" dirty="0"/>
              <a:t>Project </a:t>
            </a:r>
            <a:r>
              <a:rPr lang="en-US" altLang="zh-CN" u="sng" dirty="0"/>
              <a:t>Accomplish</a:t>
            </a:r>
            <a:r>
              <a:rPr lang="en-US" u="sng" dirty="0"/>
              <a:t>:</a:t>
            </a:r>
          </a:p>
          <a:p>
            <a:pPr marL="342900" indent="-342900">
              <a:buAutoNum type="arabicPeriod"/>
            </a:pPr>
            <a:r>
              <a:rPr lang="en-US" dirty="0"/>
              <a:t>G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dirty="0"/>
              <a:t>data from the Materials Project Database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dirty="0"/>
              <a:t>Inorganic Crystal Structure Database</a:t>
            </a:r>
          </a:p>
          <a:p>
            <a:pPr marL="342900" indent="-342900">
              <a:buAutoNum type="arabicPeriod"/>
            </a:pPr>
            <a:r>
              <a:rPr lang="en-US" dirty="0"/>
              <a:t>Clean and pre-process the data</a:t>
            </a:r>
            <a:r>
              <a:rPr lang="en-US" altLang="zh-CN" dirty="0"/>
              <a:t>(data</a:t>
            </a:r>
            <a:r>
              <a:rPr lang="zh-CN" altLang="en-US" dirty="0"/>
              <a:t> </a:t>
            </a:r>
            <a:r>
              <a:rPr lang="en-US" altLang="zh-CN" dirty="0"/>
              <a:t>cleaning,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building,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selection)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Learn the </a:t>
            </a:r>
            <a:r>
              <a:rPr lang="en-US" altLang="zh-CN" dirty="0"/>
              <a:t>vectors</a:t>
            </a:r>
            <a:r>
              <a:rPr lang="en-US" dirty="0"/>
              <a:t> of the </a:t>
            </a:r>
            <a:r>
              <a:rPr lang="en-US" altLang="zh-CN" dirty="0"/>
              <a:t>elements</a:t>
            </a:r>
            <a:r>
              <a:rPr 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element-environment</a:t>
            </a:r>
            <a:r>
              <a:rPr lang="zh-CN" altLang="en-US" dirty="0"/>
              <a:t> </a:t>
            </a:r>
            <a:r>
              <a:rPr lang="en-US" altLang="zh-CN" dirty="0"/>
              <a:t>matrix(SVD,</a:t>
            </a:r>
            <a:r>
              <a:rPr lang="zh-CN" altLang="en-US" dirty="0"/>
              <a:t> </a:t>
            </a:r>
            <a:r>
              <a:rPr lang="en-US" altLang="zh-CN" dirty="0"/>
              <a:t>autoencoder)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altLang="zh-CN" dirty="0"/>
              <a:t>2D-mapping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elements’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matrix(arrange</a:t>
            </a:r>
            <a:r>
              <a:rPr lang="zh-CN" altLang="en-US" dirty="0"/>
              <a:t> </a:t>
            </a:r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family)</a:t>
            </a:r>
          </a:p>
          <a:p>
            <a:pPr marL="342900" indent="-342900">
              <a:buAutoNum type="arabicPeriod"/>
            </a:pPr>
            <a:r>
              <a:rPr lang="en-US" dirty="0"/>
              <a:t>Predict the formation energy o</a:t>
            </a:r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dirty="0" err="1"/>
              <a:t>elapsolites</a:t>
            </a:r>
            <a:r>
              <a:rPr lang="zh-CN" altLang="en-US" dirty="0"/>
              <a:t> </a:t>
            </a:r>
            <a:r>
              <a:rPr lang="en-US" altLang="zh-CN" dirty="0"/>
              <a:t>(2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layers’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725" y="1500559"/>
            <a:ext cx="867025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u="sng" dirty="0"/>
              <a:t>Abstract:</a:t>
            </a:r>
          </a:p>
          <a:p>
            <a:r>
              <a:rPr lang="en-US" dirty="0"/>
              <a:t>Inorganic materials are increasingly used in all areas of modern life. Since their production is expensive, predicting their features in advance can save time and resources. Our project focuses on </a:t>
            </a:r>
            <a:r>
              <a:rPr lang="en-US" altLang="zh-CN" dirty="0"/>
              <a:t>finding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  <a:r>
              <a:rPr lang="zh-CN" altLang="en-US" dirty="0"/>
              <a:t> </a:t>
            </a:r>
            <a:r>
              <a:rPr lang="en-US" altLang="zh-CN" dirty="0"/>
              <a:t>represented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high-dimensional</a:t>
            </a:r>
            <a:r>
              <a:rPr lang="zh-CN" altLang="en-US" dirty="0"/>
              <a:t> </a:t>
            </a:r>
            <a:r>
              <a:rPr lang="en-US" altLang="zh-CN" dirty="0"/>
              <a:t>vectors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dirty="0"/>
              <a:t>predicting the formation energy of a class of chemical compounds – </a:t>
            </a:r>
            <a:r>
              <a:rPr lang="en-US" dirty="0" err="1"/>
              <a:t>elapsolites</a:t>
            </a:r>
            <a:r>
              <a:rPr lang="en-US" dirty="0"/>
              <a:t> – as an example.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2724" y="5110012"/>
            <a:ext cx="8415458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Future</a:t>
            </a:r>
            <a:r>
              <a:rPr lang="zh-CN" altLang="en-US" u="sng" dirty="0"/>
              <a:t> </a:t>
            </a:r>
            <a:r>
              <a:rPr lang="en-US" altLang="zh-CN" u="sng" dirty="0"/>
              <a:t>work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</a:t>
            </a:r>
            <a:r>
              <a:rPr lang="en-US" dirty="0"/>
              <a:t>earn</a:t>
            </a:r>
            <a:r>
              <a:rPr lang="en-US" altLang="zh-CN" dirty="0"/>
              <a:t>ing</a:t>
            </a:r>
            <a:r>
              <a:rPr lang="en-US" dirty="0"/>
              <a:t> the </a:t>
            </a:r>
            <a:r>
              <a:rPr lang="en-US" altLang="zh-CN" dirty="0"/>
              <a:t>element</a:t>
            </a:r>
            <a:r>
              <a:rPr lang="zh-CN" altLang="en-US" dirty="0"/>
              <a:t> </a:t>
            </a:r>
            <a:r>
              <a:rPr lang="en-US" altLang="zh-CN" dirty="0"/>
              <a:t>vectors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predicting</a:t>
            </a:r>
            <a:r>
              <a:rPr lang="zh-CN" altLang="en-US" dirty="0"/>
              <a:t> </a:t>
            </a:r>
            <a:r>
              <a:rPr lang="en-US" altLang="zh-CN" dirty="0"/>
              <a:t>unknown</a:t>
            </a:r>
            <a:r>
              <a:rPr lang="zh-CN" altLang="en-US" dirty="0"/>
              <a:t> </a:t>
            </a:r>
            <a:r>
              <a:rPr lang="en-US" altLang="zh-CN" dirty="0"/>
              <a:t>compound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meaning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raw</a:t>
            </a:r>
            <a:r>
              <a:rPr lang="zh-CN" altLang="en-US" dirty="0"/>
              <a:t> </a:t>
            </a:r>
            <a:r>
              <a:rPr lang="en-US" altLang="zh-CN" dirty="0"/>
              <a:t>data(structure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vel 5">
            <a:extLst>
              <a:ext uri="{FF2B5EF4-FFF2-40B4-BE49-F238E27FC236}">
                <a16:creationId xmlns:a16="http://schemas.microsoft.com/office/drawing/2014/main" id="{6ADBFBFA-575F-A941-8E4C-247CD19FBFF6}"/>
              </a:ext>
            </a:extLst>
          </p:cNvPr>
          <p:cNvSpPr>
            <a:spLocks noChangeAspect="1"/>
          </p:cNvSpPr>
          <p:nvPr/>
        </p:nvSpPr>
        <p:spPr>
          <a:xfrm>
            <a:off x="195942" y="435430"/>
            <a:ext cx="4572000" cy="1445062"/>
          </a:xfrm>
          <a:prstGeom prst="bevel">
            <a:avLst/>
          </a:prstGeom>
          <a:solidFill>
            <a:srgbClr val="0070C0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normalizeH="0" baseline="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Search</a:t>
            </a:r>
            <a:r>
              <a:rPr kumimoji="0" lang="zh-CN" altLang="en-US" sz="3200" i="0" u="none" strike="noStrike" normalizeH="0" baseline="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3200" i="0" u="none" strike="noStrike" normalizeH="0" baseline="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potential</a:t>
            </a:r>
            <a:r>
              <a:rPr kumimoji="0" lang="zh-CN" altLang="en-US" sz="3200" i="0" u="none" strike="noStrike" normalizeH="0" baseline="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3200" i="0" u="none" strike="noStrike" normalizeH="0" baseline="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compounds(stable)</a:t>
            </a:r>
            <a:endParaRPr kumimoji="0" lang="en-US" altLang="zh-Hans" sz="3200" i="0" u="none" strike="noStrike" normalizeH="0" baseline="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Bevel 7">
            <a:extLst>
              <a:ext uri="{FF2B5EF4-FFF2-40B4-BE49-F238E27FC236}">
                <a16:creationId xmlns:a16="http://schemas.microsoft.com/office/drawing/2014/main" id="{FB7B67FE-A18B-9C4E-BCA0-AD38E0AFE905}"/>
              </a:ext>
            </a:extLst>
          </p:cNvPr>
          <p:cNvSpPr>
            <a:spLocks noChangeAspect="1"/>
          </p:cNvSpPr>
          <p:nvPr/>
        </p:nvSpPr>
        <p:spPr>
          <a:xfrm>
            <a:off x="195942" y="2562297"/>
            <a:ext cx="4572000" cy="1445062"/>
          </a:xfrm>
          <a:prstGeom prst="bevel">
            <a:avLst/>
          </a:prstGeom>
          <a:solidFill>
            <a:srgbClr val="0070C0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hangingPunct="0"/>
            <a:r>
              <a:rPr lang="en-US" altLang="zh-CN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Stable=</a:t>
            </a:r>
          </a:p>
          <a:p>
            <a:pPr algn="ctr" defTabSz="584200" hangingPunct="0"/>
            <a:r>
              <a:rPr lang="en-US" altLang="zh-CN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low formation energy</a:t>
            </a:r>
            <a:endParaRPr kumimoji="0" lang="en-US" altLang="zh-Hans" sz="3200" i="0" u="none" strike="noStrike" normalizeH="0" baseline="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Bevel 8">
            <a:extLst>
              <a:ext uri="{FF2B5EF4-FFF2-40B4-BE49-F238E27FC236}">
                <a16:creationId xmlns:a16="http://schemas.microsoft.com/office/drawing/2014/main" id="{3C6A4077-4C64-474E-B48B-EF42302BB971}"/>
              </a:ext>
            </a:extLst>
          </p:cNvPr>
          <p:cNvSpPr>
            <a:spLocks noChangeAspect="1"/>
          </p:cNvSpPr>
          <p:nvPr/>
        </p:nvSpPr>
        <p:spPr>
          <a:xfrm>
            <a:off x="195942" y="4652354"/>
            <a:ext cx="4572000" cy="1445062"/>
          </a:xfrm>
          <a:prstGeom prst="bevel">
            <a:avLst/>
          </a:prstGeom>
          <a:solidFill>
            <a:srgbClr val="0070C0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hangingPunct="0"/>
            <a:r>
              <a:rPr lang="en-US" altLang="zh-CN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Estimate </a:t>
            </a:r>
          </a:p>
          <a:p>
            <a:pPr algn="ctr" defTabSz="584200" hangingPunct="0"/>
            <a:r>
              <a:rPr lang="en-US" altLang="zh-CN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formation energy</a:t>
            </a:r>
            <a:endParaRPr kumimoji="0" lang="en-US" altLang="zh-Hans" sz="3200" i="0" u="none" strike="noStrike" normalizeH="0" baseline="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2B7BC55-4119-E743-8954-C2AA31D1E9DB}"/>
              </a:ext>
            </a:extLst>
          </p:cNvPr>
          <p:cNvSpPr>
            <a:spLocks/>
          </p:cNvSpPr>
          <p:nvPr/>
        </p:nvSpPr>
        <p:spPr>
          <a:xfrm rot="5400000">
            <a:off x="13840123" y="1906038"/>
            <a:ext cx="777240" cy="54864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2A64243-B6B4-1744-A3BD-9EBF51378534}"/>
              </a:ext>
            </a:extLst>
          </p:cNvPr>
          <p:cNvSpPr>
            <a:spLocks/>
          </p:cNvSpPr>
          <p:nvPr/>
        </p:nvSpPr>
        <p:spPr>
          <a:xfrm rot="5400000">
            <a:off x="13992523" y="2058438"/>
            <a:ext cx="777240" cy="54864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39FADE0-0A97-AE44-86F5-FE4890F4E030}"/>
              </a:ext>
            </a:extLst>
          </p:cNvPr>
          <p:cNvSpPr>
            <a:spLocks/>
          </p:cNvSpPr>
          <p:nvPr/>
        </p:nvSpPr>
        <p:spPr>
          <a:xfrm rot="5400000">
            <a:off x="14144923" y="2210838"/>
            <a:ext cx="777240" cy="54864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3EA4D38-76C3-BC46-A7B8-62E7FF73A00E}"/>
              </a:ext>
            </a:extLst>
          </p:cNvPr>
          <p:cNvSpPr>
            <a:spLocks/>
          </p:cNvSpPr>
          <p:nvPr/>
        </p:nvSpPr>
        <p:spPr>
          <a:xfrm rot="5400000">
            <a:off x="14297323" y="2363238"/>
            <a:ext cx="777240" cy="54864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3CF5335-9CD0-124A-9B26-5B758B7B07C7}"/>
              </a:ext>
            </a:extLst>
          </p:cNvPr>
          <p:cNvSpPr>
            <a:spLocks/>
          </p:cNvSpPr>
          <p:nvPr/>
        </p:nvSpPr>
        <p:spPr>
          <a:xfrm rot="5400000">
            <a:off x="14449723" y="2515638"/>
            <a:ext cx="777240" cy="54864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03483D4-D822-5347-8969-E235BC051518}"/>
              </a:ext>
            </a:extLst>
          </p:cNvPr>
          <p:cNvSpPr>
            <a:spLocks/>
          </p:cNvSpPr>
          <p:nvPr/>
        </p:nvSpPr>
        <p:spPr>
          <a:xfrm rot="5400000">
            <a:off x="14602123" y="2668038"/>
            <a:ext cx="777240" cy="54864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903456B-F649-0345-8848-8930FE4C92AC}"/>
              </a:ext>
            </a:extLst>
          </p:cNvPr>
          <p:cNvSpPr>
            <a:spLocks/>
          </p:cNvSpPr>
          <p:nvPr/>
        </p:nvSpPr>
        <p:spPr>
          <a:xfrm rot="5400000">
            <a:off x="2127565" y="1955778"/>
            <a:ext cx="409860" cy="494422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308049" hangingPunct="0"/>
            <a:endParaRPr lang="en-US" sz="1266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D4620C08-C323-5948-B79D-01F9C18441EA}"/>
              </a:ext>
            </a:extLst>
          </p:cNvPr>
          <p:cNvSpPr>
            <a:spLocks/>
          </p:cNvSpPr>
          <p:nvPr/>
        </p:nvSpPr>
        <p:spPr>
          <a:xfrm rot="5400000">
            <a:off x="2127565" y="4119456"/>
            <a:ext cx="409860" cy="494422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308049" hangingPunct="0"/>
            <a:endParaRPr lang="en-US" sz="1266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9" name="Bevel 18">
            <a:extLst>
              <a:ext uri="{FF2B5EF4-FFF2-40B4-BE49-F238E27FC236}">
                <a16:creationId xmlns:a16="http://schemas.microsoft.com/office/drawing/2014/main" id="{1C6E2F11-6B71-1946-8883-27CDBF020D41}"/>
              </a:ext>
            </a:extLst>
          </p:cNvPr>
          <p:cNvSpPr>
            <a:spLocks noChangeAspect="1"/>
          </p:cNvSpPr>
          <p:nvPr/>
        </p:nvSpPr>
        <p:spPr>
          <a:xfrm>
            <a:off x="5386183" y="1140479"/>
            <a:ext cx="3593999" cy="2689358"/>
          </a:xfrm>
          <a:prstGeom prst="bevel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defTabSz="308049" hangingPunct="0"/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(8)</a:t>
            </a:r>
            <a:r>
              <a:rPr lang="zh-Hans" altLang="en-U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 </a:t>
            </a:r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Develop</a:t>
            </a:r>
            <a:r>
              <a:rPr lang="zh-Hans" altLang="en-U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 </a:t>
            </a:r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a</a:t>
            </a:r>
            <a:endParaRPr lang="en-US" altLang="zh-Hans" sz="320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defTabSz="308049" hangingPunct="0"/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machine</a:t>
            </a:r>
            <a:r>
              <a:rPr lang="zh-Hans" altLang="en-U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 </a:t>
            </a:r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learning</a:t>
            </a:r>
            <a:r>
              <a:rPr lang="zh-Hans" altLang="en-U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 </a:t>
            </a:r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model</a:t>
            </a:r>
            <a:r>
              <a:rPr lang="zh-Hans" altLang="en-U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 </a:t>
            </a:r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to</a:t>
            </a:r>
            <a:r>
              <a:rPr lang="zh-Hans" altLang="en-U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 </a:t>
            </a:r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solve</a:t>
            </a:r>
            <a:r>
              <a:rPr lang="zh-Hans" altLang="en-U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 </a:t>
            </a:r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the</a:t>
            </a:r>
            <a:r>
              <a:rPr lang="zh-Hans" altLang="en-U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 </a:t>
            </a:r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problem</a:t>
            </a:r>
            <a:endParaRPr lang="en-US" sz="320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647393BB-F838-4C43-B672-49E4C85CE5B5}"/>
              </a:ext>
            </a:extLst>
          </p:cNvPr>
          <p:cNvSpPr/>
          <p:nvPr/>
        </p:nvSpPr>
        <p:spPr>
          <a:xfrm rot="10800000">
            <a:off x="6852162" y="3974525"/>
            <a:ext cx="620486" cy="1460359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0AAD35-BFEE-A147-91D2-4097E6A3C53F}"/>
              </a:ext>
            </a:extLst>
          </p:cNvPr>
          <p:cNvSpPr/>
          <p:nvPr/>
        </p:nvSpPr>
        <p:spPr>
          <a:xfrm>
            <a:off x="5290457" y="5116286"/>
            <a:ext cx="2013857" cy="3185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1BE994-32F3-FB4C-9A08-C41470FF42D7}"/>
              </a:ext>
            </a:extLst>
          </p:cNvPr>
          <p:cNvSpPr txBox="1"/>
          <p:nvPr/>
        </p:nvSpPr>
        <p:spPr>
          <a:xfrm>
            <a:off x="7532915" y="6136885"/>
            <a:ext cx="15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Goal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8559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1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C6DA1D2A-E5CA-6540-A50D-FC80F65113C9}"/>
              </a:ext>
            </a:extLst>
          </p:cNvPr>
          <p:cNvSpPr>
            <a:spLocks/>
          </p:cNvSpPr>
          <p:nvPr/>
        </p:nvSpPr>
        <p:spPr>
          <a:xfrm rot="5400000">
            <a:off x="13840123" y="1906038"/>
            <a:ext cx="777240" cy="54864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EB45C699-3D49-894A-944F-7787B48C4D6D}"/>
              </a:ext>
            </a:extLst>
          </p:cNvPr>
          <p:cNvSpPr>
            <a:spLocks/>
          </p:cNvSpPr>
          <p:nvPr/>
        </p:nvSpPr>
        <p:spPr>
          <a:xfrm rot="5400000">
            <a:off x="13992523" y="2058438"/>
            <a:ext cx="777240" cy="54864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95CD4-E803-2048-945E-31389F810E80}"/>
              </a:ext>
            </a:extLst>
          </p:cNvPr>
          <p:cNvSpPr txBox="1"/>
          <p:nvPr/>
        </p:nvSpPr>
        <p:spPr>
          <a:xfrm>
            <a:off x="7532914" y="6136885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Process</a:t>
            </a:r>
            <a:endParaRPr lang="en-US" sz="3600" dirty="0"/>
          </a:p>
        </p:txBody>
      </p:sp>
      <p:sp>
        <p:nvSpPr>
          <p:cNvPr id="7" name="Bevel 6">
            <a:extLst>
              <a:ext uri="{FF2B5EF4-FFF2-40B4-BE49-F238E27FC236}">
                <a16:creationId xmlns:a16="http://schemas.microsoft.com/office/drawing/2014/main" id="{90844078-3E8F-6441-A03D-6D92A54BFF44}"/>
              </a:ext>
            </a:extLst>
          </p:cNvPr>
          <p:cNvSpPr>
            <a:spLocks noChangeAspect="1"/>
          </p:cNvSpPr>
          <p:nvPr/>
        </p:nvSpPr>
        <p:spPr>
          <a:xfrm>
            <a:off x="598714" y="346676"/>
            <a:ext cx="7990114" cy="1445062"/>
          </a:xfrm>
          <a:prstGeom prst="bevel">
            <a:avLst/>
          </a:prstGeom>
          <a:solidFill>
            <a:srgbClr val="0070C0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hangingPunct="0"/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Extract element</a:t>
            </a:r>
            <a:r>
              <a:rPr lang="en-US" altLang="zh-CN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’</a:t>
            </a:r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s high-dimensional vectors (</a:t>
            </a:r>
            <a:r>
              <a:rPr lang="zh-CN" altLang="en-U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*</a:t>
            </a:r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1.knowledge gain)</a:t>
            </a:r>
            <a:endParaRPr kumimoji="0" lang="en-US" altLang="zh-Hans" sz="3200" i="0" u="none" strike="noStrike" normalizeH="0" baseline="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Bevel 7">
            <a:extLst>
              <a:ext uri="{FF2B5EF4-FFF2-40B4-BE49-F238E27FC236}">
                <a16:creationId xmlns:a16="http://schemas.microsoft.com/office/drawing/2014/main" id="{2F4A26FA-EA35-D644-97EF-733450C50003}"/>
              </a:ext>
            </a:extLst>
          </p:cNvPr>
          <p:cNvSpPr>
            <a:spLocks noChangeAspect="1"/>
          </p:cNvSpPr>
          <p:nvPr/>
        </p:nvSpPr>
        <p:spPr>
          <a:xfrm>
            <a:off x="598714" y="2474273"/>
            <a:ext cx="7990114" cy="1445062"/>
          </a:xfrm>
          <a:prstGeom prst="bevel">
            <a:avLst/>
          </a:prstGeom>
          <a:solidFill>
            <a:srgbClr val="0070C0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hangingPunct="0"/>
            <a:r>
              <a:rPr lang="en-US" altLang="zh-CN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V</a:t>
            </a:r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erified by known elements’ </a:t>
            </a:r>
          </a:p>
          <a:p>
            <a:pPr algn="ctr" defTabSz="584200" hangingPunct="0"/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or compounds' properties. (</a:t>
            </a:r>
            <a:r>
              <a:rPr lang="zh-CN" altLang="en-U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*</a:t>
            </a:r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2.validation)</a:t>
            </a:r>
            <a:endParaRPr kumimoji="0" lang="en-US" altLang="zh-Hans" sz="3200" i="0" u="none" strike="noStrike" normalizeH="0" baseline="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Bevel 8">
            <a:extLst>
              <a:ext uri="{FF2B5EF4-FFF2-40B4-BE49-F238E27FC236}">
                <a16:creationId xmlns:a16="http://schemas.microsoft.com/office/drawing/2014/main" id="{AE16EDC1-EB85-714D-A6E2-C3954297B80A}"/>
              </a:ext>
            </a:extLst>
          </p:cNvPr>
          <p:cNvSpPr>
            <a:spLocks noChangeAspect="1"/>
          </p:cNvSpPr>
          <p:nvPr/>
        </p:nvSpPr>
        <p:spPr>
          <a:xfrm>
            <a:off x="598714" y="4499018"/>
            <a:ext cx="7990114" cy="1445062"/>
          </a:xfrm>
          <a:prstGeom prst="bevel">
            <a:avLst/>
          </a:prstGeom>
          <a:solidFill>
            <a:srgbClr val="0070C0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hangingPunct="0"/>
            <a:r>
              <a:rPr lang="en-US" altLang="zh-CN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Use</a:t>
            </a:r>
            <a:r>
              <a:rPr lang="zh-CN" altLang="en-U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 </a:t>
            </a:r>
            <a:r>
              <a:rPr lang="en-US" altLang="zh-CN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vectors to</a:t>
            </a:r>
            <a:r>
              <a:rPr lang="zh-CN" altLang="en-U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 </a:t>
            </a:r>
            <a:r>
              <a:rPr lang="en-US" altLang="zh-CN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predict reliable unknow properties. (3.application)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0AA329B-D2AD-104D-AC0C-14F052E6B9B2}"/>
              </a:ext>
            </a:extLst>
          </p:cNvPr>
          <p:cNvSpPr>
            <a:spLocks/>
          </p:cNvSpPr>
          <p:nvPr/>
        </p:nvSpPr>
        <p:spPr>
          <a:xfrm rot="5400000">
            <a:off x="4388841" y="1901857"/>
            <a:ext cx="409860" cy="494422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308049" hangingPunct="0"/>
            <a:endParaRPr lang="en-US" sz="1266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B3C4EC0-54CB-DE4C-9EA6-5334FAC94A9F}"/>
              </a:ext>
            </a:extLst>
          </p:cNvPr>
          <p:cNvSpPr>
            <a:spLocks/>
          </p:cNvSpPr>
          <p:nvPr/>
        </p:nvSpPr>
        <p:spPr>
          <a:xfrm rot="5400000">
            <a:off x="4388841" y="3928446"/>
            <a:ext cx="409860" cy="494422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308049" hangingPunct="0"/>
            <a:endParaRPr lang="en-US" sz="1266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7661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D1EFF-D3E5-1E4F-A227-62CBB37D83D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D5011-7265-924A-AF40-6CFA8BE366AA}"/>
              </a:ext>
            </a:extLst>
          </p:cNvPr>
          <p:cNvSpPr/>
          <p:nvPr/>
        </p:nvSpPr>
        <p:spPr>
          <a:xfrm>
            <a:off x="0" y="0"/>
            <a:ext cx="3797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Microsoft YaHei" panose="020B0503020204020204" pitchFamily="34" charset="-122"/>
              </a:rPr>
              <a:t>1</a:t>
            </a:r>
            <a:r>
              <a:rPr lang="en-US" sz="3200" dirty="0">
                <a:latin typeface="Microsoft YaHei" panose="020B0503020204020204" pitchFamily="34" charset="-122"/>
              </a:rPr>
              <a:t>.Knowledge gain:</a:t>
            </a:r>
          </a:p>
        </p:txBody>
      </p:sp>
      <p:sp>
        <p:nvSpPr>
          <p:cNvPr id="10" name="Bevel 9">
            <a:extLst>
              <a:ext uri="{FF2B5EF4-FFF2-40B4-BE49-F238E27FC236}">
                <a16:creationId xmlns:a16="http://schemas.microsoft.com/office/drawing/2014/main" id="{D5C74567-0A19-104C-8168-760E2F4F5C43}"/>
              </a:ext>
            </a:extLst>
          </p:cNvPr>
          <p:cNvSpPr>
            <a:spLocks noChangeAspect="1"/>
          </p:cNvSpPr>
          <p:nvPr/>
        </p:nvSpPr>
        <p:spPr>
          <a:xfrm>
            <a:off x="245363" y="966090"/>
            <a:ext cx="3556930" cy="504408"/>
          </a:xfrm>
          <a:prstGeom prst="bevel">
            <a:avLst/>
          </a:prstGeom>
          <a:solidFill>
            <a:srgbClr val="0070C0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Tons of chemical formulas(~</a:t>
            </a:r>
            <a:r>
              <a:rPr lang="en-US" altLang="zh-CN" dirty="0"/>
              <a:t>84,000</a:t>
            </a:r>
            <a:r>
              <a:rPr lang="en-US" dirty="0"/>
              <a:t>)</a:t>
            </a:r>
          </a:p>
        </p:txBody>
      </p:sp>
      <p:sp>
        <p:nvSpPr>
          <p:cNvPr id="12" name="Bevel 11">
            <a:extLst>
              <a:ext uri="{FF2B5EF4-FFF2-40B4-BE49-F238E27FC236}">
                <a16:creationId xmlns:a16="http://schemas.microsoft.com/office/drawing/2014/main" id="{D9C0A4B6-8131-F849-8AC2-11A2BC1E1943}"/>
              </a:ext>
            </a:extLst>
          </p:cNvPr>
          <p:cNvSpPr>
            <a:spLocks noChangeAspect="1"/>
          </p:cNvSpPr>
          <p:nvPr/>
        </p:nvSpPr>
        <p:spPr>
          <a:xfrm>
            <a:off x="305163" y="2134402"/>
            <a:ext cx="3556930" cy="504408"/>
          </a:xfrm>
          <a:prstGeom prst="bevel">
            <a:avLst/>
          </a:prstGeom>
          <a:solidFill>
            <a:srgbClr val="0070C0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more (element, environment) pairs</a:t>
            </a:r>
          </a:p>
        </p:txBody>
      </p:sp>
      <p:sp>
        <p:nvSpPr>
          <p:cNvPr id="15" name="Bevel 14">
            <a:extLst>
              <a:ext uri="{FF2B5EF4-FFF2-40B4-BE49-F238E27FC236}">
                <a16:creationId xmlns:a16="http://schemas.microsoft.com/office/drawing/2014/main" id="{B0AB8710-4C69-BE43-8AF8-553255B43034}"/>
              </a:ext>
            </a:extLst>
          </p:cNvPr>
          <p:cNvSpPr>
            <a:spLocks noChangeAspect="1"/>
          </p:cNvSpPr>
          <p:nvPr/>
        </p:nvSpPr>
        <p:spPr>
          <a:xfrm>
            <a:off x="318697" y="4814485"/>
            <a:ext cx="3499259" cy="872490"/>
          </a:xfrm>
          <a:prstGeom prst="bevel">
            <a:avLst/>
          </a:prstGeom>
          <a:solidFill>
            <a:srgbClr val="0070C0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dirty="0"/>
              <a:t>E</a:t>
            </a:r>
            <a:r>
              <a:rPr lang="en-US" dirty="0"/>
              <a:t>xtract element </a:t>
            </a:r>
            <a:r>
              <a:rPr lang="en-US" altLang="zh-CN" dirty="0"/>
              <a:t>property</a:t>
            </a:r>
            <a:r>
              <a:rPr lang="zh-CN" altLang="en-US" dirty="0"/>
              <a:t> </a:t>
            </a:r>
            <a:r>
              <a:rPr lang="en-US" dirty="0"/>
              <a:t>vectors</a:t>
            </a:r>
          </a:p>
          <a:p>
            <a:pPr algn="ctr"/>
            <a:r>
              <a:rPr lang="en-US" altLang="zh-CN" dirty="0"/>
              <a:t>{80</a:t>
            </a:r>
            <a:r>
              <a:rPr lang="zh-CN" altLang="en-US" dirty="0"/>
              <a:t>*</a:t>
            </a:r>
            <a:r>
              <a:rPr lang="en-US" altLang="zh-CN" dirty="0"/>
              <a:t>20}</a:t>
            </a:r>
            <a:endParaRPr lang="en-US" dirty="0"/>
          </a:p>
        </p:txBody>
      </p:sp>
      <p:sp>
        <p:nvSpPr>
          <p:cNvPr id="16" name="Bevel 15">
            <a:extLst>
              <a:ext uri="{FF2B5EF4-FFF2-40B4-BE49-F238E27FC236}">
                <a16:creationId xmlns:a16="http://schemas.microsoft.com/office/drawing/2014/main" id="{38AC78E1-7038-814E-99CA-8DCE5A96E549}"/>
              </a:ext>
            </a:extLst>
          </p:cNvPr>
          <p:cNvSpPr>
            <a:spLocks noChangeAspect="1"/>
          </p:cNvSpPr>
          <p:nvPr/>
        </p:nvSpPr>
        <p:spPr>
          <a:xfrm>
            <a:off x="142030" y="3244796"/>
            <a:ext cx="3883195" cy="872490"/>
          </a:xfrm>
          <a:prstGeom prst="bevel">
            <a:avLst/>
          </a:prstGeom>
          <a:solidFill>
            <a:srgbClr val="0070C0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build [element, environment] matrix</a:t>
            </a:r>
          </a:p>
          <a:p>
            <a:pPr algn="ctr"/>
            <a:r>
              <a:rPr lang="en-US" altLang="zh-CN" dirty="0"/>
              <a:t>{80</a:t>
            </a:r>
            <a:r>
              <a:rPr lang="zh-CN" altLang="en-US" dirty="0"/>
              <a:t>*</a:t>
            </a:r>
            <a:r>
              <a:rPr lang="en-US" altLang="zh-CN" dirty="0"/>
              <a:t>83131}</a:t>
            </a:r>
            <a:endParaRPr lang="en-US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4033524-5708-C640-88F4-346D38C2869D}"/>
              </a:ext>
            </a:extLst>
          </p:cNvPr>
          <p:cNvSpPr>
            <a:spLocks/>
          </p:cNvSpPr>
          <p:nvPr/>
        </p:nvSpPr>
        <p:spPr>
          <a:xfrm rot="5400000">
            <a:off x="1868759" y="1557425"/>
            <a:ext cx="409860" cy="494422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308049" hangingPunct="0"/>
            <a:endParaRPr lang="en-US" sz="1266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157E4F3-F802-1240-BC78-31731C141CFB}"/>
              </a:ext>
            </a:extLst>
          </p:cNvPr>
          <p:cNvSpPr>
            <a:spLocks/>
          </p:cNvSpPr>
          <p:nvPr/>
        </p:nvSpPr>
        <p:spPr>
          <a:xfrm rot="5400000">
            <a:off x="1878697" y="2721365"/>
            <a:ext cx="409860" cy="494422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308049" hangingPunct="0"/>
            <a:endParaRPr lang="en-US" sz="1266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904D063-D352-B74E-A6D2-93A34B4BCDA2}"/>
              </a:ext>
            </a:extLst>
          </p:cNvPr>
          <p:cNvSpPr>
            <a:spLocks/>
          </p:cNvSpPr>
          <p:nvPr/>
        </p:nvSpPr>
        <p:spPr>
          <a:xfrm rot="5400000">
            <a:off x="1868759" y="4188088"/>
            <a:ext cx="409860" cy="494422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308049" hangingPunct="0"/>
            <a:endParaRPr lang="en-US" sz="1266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D0A64A-2DB8-BF4F-AC5D-79736825487F}"/>
              </a:ext>
            </a:extLst>
          </p:cNvPr>
          <p:cNvSpPr/>
          <p:nvPr/>
        </p:nvSpPr>
        <p:spPr>
          <a:xfrm>
            <a:off x="5412111" y="208228"/>
            <a:ext cx="27411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  </a:t>
            </a:r>
            <a:r>
              <a:rPr lang="en-US" sz="3200" dirty="0">
                <a:solidFill>
                  <a:srgbClr val="FF0000"/>
                </a:solidFill>
              </a:rPr>
              <a:t>Fe2(SO4)3</a:t>
            </a:r>
          </a:p>
          <a:p>
            <a:r>
              <a:rPr lang="en-US" altLang="zh-CN" sz="3200" dirty="0">
                <a:solidFill>
                  <a:srgbClr val="FF0000"/>
                </a:solidFill>
              </a:rPr>
              <a:t>=</a:t>
            </a:r>
            <a:r>
              <a:rPr lang="en-US" sz="3200" dirty="0">
                <a:solidFill>
                  <a:srgbClr val="FF0000"/>
                </a:solidFill>
              </a:rPr>
              <a:t> Fe2S3O12</a:t>
            </a:r>
          </a:p>
          <a:p>
            <a:endParaRPr lang="en-US" sz="3200" dirty="0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B37BAC3-DCFD-D943-88DA-8214A5B02107}"/>
              </a:ext>
            </a:extLst>
          </p:cNvPr>
          <p:cNvSpPr>
            <a:spLocks/>
          </p:cNvSpPr>
          <p:nvPr/>
        </p:nvSpPr>
        <p:spPr>
          <a:xfrm rot="5400000">
            <a:off x="6237693" y="1336711"/>
            <a:ext cx="409860" cy="494422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308049" hangingPunct="0"/>
            <a:endParaRPr lang="en-US" sz="1266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53A895-33C5-524A-8990-321AF014A5F6}"/>
              </a:ext>
            </a:extLst>
          </p:cNvPr>
          <p:cNvSpPr/>
          <p:nvPr/>
        </p:nvSpPr>
        <p:spPr>
          <a:xfrm>
            <a:off x="4403835" y="1913688"/>
            <a:ext cx="4897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</a:rPr>
              <a:t>[</a:t>
            </a:r>
            <a:r>
              <a:rPr lang="en-US" dirty="0">
                <a:solidFill>
                  <a:srgbClr val="FF0000"/>
                </a:solidFill>
                <a:latin typeface="Microsoft YaHei" panose="020B0503020204020204" pitchFamily="34" charset="-122"/>
              </a:rPr>
              <a:t>Fe,2O12S3]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</a:rPr>
              <a:t>    </a:t>
            </a:r>
            <a:r>
              <a:rPr lang="en-US" dirty="0">
                <a:solidFill>
                  <a:srgbClr val="FF0000"/>
                </a:solidFill>
                <a:latin typeface="Microsoft YaHei" panose="020B0503020204020204" pitchFamily="34" charset="-122"/>
              </a:rPr>
              <a:t>[S,3Fe2O12] 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</a:rPr>
              <a:t>  </a:t>
            </a:r>
            <a:r>
              <a:rPr lang="en-US" dirty="0">
                <a:solidFill>
                  <a:srgbClr val="FF0000"/>
                </a:solidFill>
                <a:latin typeface="Microsoft YaHei" panose="020B0503020204020204" pitchFamily="34" charset="-122"/>
              </a:rPr>
              <a:t>[O,12Fe2S3]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5F754FD-41FE-6A4C-A950-5AE19B74A521}"/>
              </a:ext>
            </a:extLst>
          </p:cNvPr>
          <p:cNvSpPr>
            <a:spLocks/>
          </p:cNvSpPr>
          <p:nvPr/>
        </p:nvSpPr>
        <p:spPr>
          <a:xfrm rot="5400000">
            <a:off x="6237693" y="2295721"/>
            <a:ext cx="409860" cy="494422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308049" hangingPunct="0"/>
            <a:endParaRPr lang="en-US" sz="1266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D2BDD75-C44B-B34B-B50C-9718121A1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52377"/>
              </p:ext>
            </p:extLst>
          </p:nvPr>
        </p:nvGraphicFramePr>
        <p:xfrm>
          <a:off x="4261485" y="2927013"/>
          <a:ext cx="4609245" cy="1503680"/>
        </p:xfrm>
        <a:graphic>
          <a:graphicData uri="http://schemas.openxmlformats.org/drawingml/2006/table">
            <a:tbl>
              <a:tblPr/>
              <a:tblGrid>
                <a:gridCol w="1087502">
                  <a:extLst>
                    <a:ext uri="{9D8B030D-6E8A-4147-A177-3AD203B41FA5}">
                      <a16:colId xmlns:a16="http://schemas.microsoft.com/office/drawing/2014/main" val="502963454"/>
                    </a:ext>
                  </a:extLst>
                </a:gridCol>
                <a:gridCol w="1240762">
                  <a:extLst>
                    <a:ext uri="{9D8B030D-6E8A-4147-A177-3AD203B41FA5}">
                      <a16:colId xmlns:a16="http://schemas.microsoft.com/office/drawing/2014/main" val="3792066116"/>
                    </a:ext>
                  </a:extLst>
                </a:gridCol>
                <a:gridCol w="1232610">
                  <a:extLst>
                    <a:ext uri="{9D8B030D-6E8A-4147-A177-3AD203B41FA5}">
                      <a16:colId xmlns:a16="http://schemas.microsoft.com/office/drawing/2014/main" val="1261316631"/>
                    </a:ext>
                  </a:extLst>
                </a:gridCol>
                <a:gridCol w="1048371">
                  <a:extLst>
                    <a:ext uri="{9D8B030D-6E8A-4147-A177-3AD203B41FA5}">
                      <a16:colId xmlns:a16="http://schemas.microsoft.com/office/drawing/2014/main" val="950930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  2O12S3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3Fe2O12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12Fe2S3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67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 Fe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512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6625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O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210499"/>
                  </a:ext>
                </a:extLst>
              </a:tr>
            </a:tbl>
          </a:graphicData>
        </a:graphic>
      </p:graphicFrame>
      <p:sp>
        <p:nvSpPr>
          <p:cNvPr id="27" name="Right Arrow 26">
            <a:extLst>
              <a:ext uri="{FF2B5EF4-FFF2-40B4-BE49-F238E27FC236}">
                <a16:creationId xmlns:a16="http://schemas.microsoft.com/office/drawing/2014/main" id="{5EF4E1BB-B6AC-0849-9C01-F2D4F6938292}"/>
              </a:ext>
            </a:extLst>
          </p:cNvPr>
          <p:cNvSpPr>
            <a:spLocks/>
          </p:cNvSpPr>
          <p:nvPr/>
        </p:nvSpPr>
        <p:spPr>
          <a:xfrm rot="5400000">
            <a:off x="6237693" y="4463539"/>
            <a:ext cx="409860" cy="494422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308049" hangingPunct="0"/>
            <a:endParaRPr lang="en-US" sz="1266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ED2E5F-23EA-3940-A46E-9BDD127DB29A}"/>
              </a:ext>
            </a:extLst>
          </p:cNvPr>
          <p:cNvSpPr/>
          <p:nvPr/>
        </p:nvSpPr>
        <p:spPr>
          <a:xfrm>
            <a:off x="4694610" y="4990807"/>
            <a:ext cx="41761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Fe</a:t>
            </a:r>
            <a:r>
              <a:rPr lang="en-US" altLang="zh-CN" sz="3200" dirty="0">
                <a:solidFill>
                  <a:srgbClr val="FF0000"/>
                </a:solidFill>
              </a:rPr>
              <a:t>:{Fe1,Fe2…..Fe20}</a:t>
            </a:r>
          </a:p>
          <a:p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O:{</a:t>
            </a:r>
            <a:r>
              <a:rPr lang="zh-CN" altLang="en-US" sz="3200" dirty="0">
                <a:solidFill>
                  <a:srgbClr val="FF0000"/>
                </a:solidFill>
              </a:rPr>
              <a:t>  </a:t>
            </a:r>
            <a:r>
              <a:rPr lang="en-US" altLang="zh-CN" sz="3200" dirty="0">
                <a:solidFill>
                  <a:srgbClr val="FF0000"/>
                </a:solidFill>
              </a:rPr>
              <a:t>O1,</a:t>
            </a:r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O2…..</a:t>
            </a:r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O20}</a:t>
            </a:r>
          </a:p>
          <a:p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S:{</a:t>
            </a:r>
            <a:r>
              <a:rPr lang="zh-CN" altLang="en-US" sz="3200" dirty="0">
                <a:solidFill>
                  <a:srgbClr val="FF0000"/>
                </a:solidFill>
              </a:rPr>
              <a:t>    </a:t>
            </a:r>
            <a:r>
              <a:rPr lang="en-US" altLang="zh-CN" sz="3200" dirty="0">
                <a:solidFill>
                  <a:srgbClr val="FF0000"/>
                </a:solidFill>
              </a:rPr>
              <a:t>S1,</a:t>
            </a:r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S2…..</a:t>
            </a:r>
            <a:r>
              <a:rPr lang="zh-CN" altLang="en-US" sz="3200" dirty="0">
                <a:solidFill>
                  <a:srgbClr val="FF0000"/>
                </a:solidFill>
              </a:rPr>
              <a:t>  </a:t>
            </a:r>
            <a:r>
              <a:rPr lang="en-US" altLang="zh-CN" sz="3200" dirty="0">
                <a:solidFill>
                  <a:srgbClr val="FF0000"/>
                </a:solidFill>
              </a:rPr>
              <a:t>S20}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144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4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D1EFF-D3E5-1E4F-A227-62CBB37D83D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5" name="Bevel 4">
            <a:extLst>
              <a:ext uri="{FF2B5EF4-FFF2-40B4-BE49-F238E27FC236}">
                <a16:creationId xmlns:a16="http://schemas.microsoft.com/office/drawing/2014/main" id="{21D5B712-34BD-8E4F-9239-6A7F652759BF}"/>
              </a:ext>
            </a:extLst>
          </p:cNvPr>
          <p:cNvSpPr>
            <a:spLocks noChangeAspect="1"/>
          </p:cNvSpPr>
          <p:nvPr/>
        </p:nvSpPr>
        <p:spPr>
          <a:xfrm>
            <a:off x="318697" y="2218441"/>
            <a:ext cx="3499259" cy="872490"/>
          </a:xfrm>
          <a:prstGeom prst="bevel">
            <a:avLst/>
          </a:prstGeom>
          <a:solidFill>
            <a:srgbClr val="0070C0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dirty="0"/>
              <a:t>E</a:t>
            </a:r>
            <a:r>
              <a:rPr lang="en-US" dirty="0"/>
              <a:t>xtract element </a:t>
            </a:r>
            <a:r>
              <a:rPr lang="en-US" altLang="zh-CN" dirty="0"/>
              <a:t>property</a:t>
            </a:r>
            <a:r>
              <a:rPr lang="zh-CN" altLang="en-US" dirty="0"/>
              <a:t> </a:t>
            </a:r>
            <a:r>
              <a:rPr lang="en-US" dirty="0"/>
              <a:t>vectors</a:t>
            </a:r>
          </a:p>
          <a:p>
            <a:pPr algn="ctr"/>
            <a:r>
              <a:rPr lang="en-US" altLang="zh-CN" dirty="0"/>
              <a:t>{80</a:t>
            </a:r>
            <a:r>
              <a:rPr lang="zh-CN" altLang="en-US" dirty="0"/>
              <a:t>*</a:t>
            </a:r>
            <a:r>
              <a:rPr lang="en-US" altLang="zh-CN" dirty="0"/>
              <a:t>20}</a:t>
            </a:r>
            <a:endParaRPr lang="en-US" dirty="0"/>
          </a:p>
        </p:txBody>
      </p:sp>
      <p:sp>
        <p:nvSpPr>
          <p:cNvPr id="6" name="Bevel 5">
            <a:extLst>
              <a:ext uri="{FF2B5EF4-FFF2-40B4-BE49-F238E27FC236}">
                <a16:creationId xmlns:a16="http://schemas.microsoft.com/office/drawing/2014/main" id="{CD90CC03-4582-104B-B478-914209C1D65C}"/>
              </a:ext>
            </a:extLst>
          </p:cNvPr>
          <p:cNvSpPr>
            <a:spLocks noChangeAspect="1"/>
          </p:cNvSpPr>
          <p:nvPr/>
        </p:nvSpPr>
        <p:spPr>
          <a:xfrm>
            <a:off x="142030" y="648752"/>
            <a:ext cx="3883195" cy="872490"/>
          </a:xfrm>
          <a:prstGeom prst="bevel">
            <a:avLst/>
          </a:prstGeom>
          <a:solidFill>
            <a:srgbClr val="0070C0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build [element, environment] matrix</a:t>
            </a:r>
          </a:p>
          <a:p>
            <a:pPr algn="ctr"/>
            <a:r>
              <a:rPr lang="en-US" altLang="zh-CN" dirty="0"/>
              <a:t>{80</a:t>
            </a:r>
            <a:r>
              <a:rPr lang="zh-CN" altLang="en-US" dirty="0"/>
              <a:t>*</a:t>
            </a:r>
            <a:r>
              <a:rPr lang="en-US" altLang="zh-CN" dirty="0"/>
              <a:t>83131}(called</a:t>
            </a:r>
            <a:r>
              <a:rPr lang="zh-CN" altLang="en-US" dirty="0"/>
              <a:t> </a:t>
            </a:r>
            <a:r>
              <a:rPr lang="en-US" altLang="zh-CN" dirty="0"/>
              <a:t>Matrix)</a:t>
            </a:r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B0F7A30-18C3-EC41-B894-CF1398059C16}"/>
              </a:ext>
            </a:extLst>
          </p:cNvPr>
          <p:cNvSpPr>
            <a:spLocks/>
          </p:cNvSpPr>
          <p:nvPr/>
        </p:nvSpPr>
        <p:spPr>
          <a:xfrm rot="5400000">
            <a:off x="1868759" y="1592044"/>
            <a:ext cx="409860" cy="494422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308049" hangingPunct="0"/>
            <a:endParaRPr lang="en-US" sz="1266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C68B15-0E83-A643-AB20-4CC956495C57}"/>
              </a:ext>
            </a:extLst>
          </p:cNvPr>
          <p:cNvSpPr/>
          <p:nvPr/>
        </p:nvSpPr>
        <p:spPr>
          <a:xfrm>
            <a:off x="0" y="0"/>
            <a:ext cx="3797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Microsoft YaHei" panose="020B0503020204020204" pitchFamily="34" charset="-122"/>
              </a:rPr>
              <a:t>1</a:t>
            </a:r>
            <a:r>
              <a:rPr lang="en-US" sz="3200" dirty="0">
                <a:latin typeface="Microsoft YaHei" panose="020B0503020204020204" pitchFamily="34" charset="-122"/>
              </a:rPr>
              <a:t>.Knowledge gain: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D0BE4-1A59-954C-8C32-BA1592EDF434}"/>
              </a:ext>
            </a:extLst>
          </p:cNvPr>
          <p:cNvSpPr/>
          <p:nvPr/>
        </p:nvSpPr>
        <p:spPr>
          <a:xfrm>
            <a:off x="4203900" y="584775"/>
            <a:ext cx="542333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Method</a:t>
            </a:r>
            <a:r>
              <a:rPr lang="zh-CN" altLang="en-US" sz="2400" dirty="0"/>
              <a:t> </a:t>
            </a:r>
            <a:r>
              <a:rPr lang="en-US" altLang="zh-CN" sz="2400" dirty="0"/>
              <a:t>1:</a:t>
            </a:r>
            <a:r>
              <a:rPr lang="zh-CN" altLang="en-US" sz="2400" dirty="0"/>
              <a:t>  </a:t>
            </a:r>
            <a:r>
              <a:rPr lang="en-US" altLang="zh-CN" sz="2400" dirty="0"/>
              <a:t>SVD</a:t>
            </a:r>
          </a:p>
          <a:p>
            <a:r>
              <a:rPr lang="en-US" sz="2400" dirty="0" err="1"/>
              <a:t>u,s,vt</a:t>
            </a:r>
            <a:r>
              <a:rPr lang="en-US" sz="2400" dirty="0"/>
              <a:t>=SVD(</a:t>
            </a:r>
            <a:r>
              <a:rPr lang="en-US" sz="2400" dirty="0" err="1"/>
              <a:t>Matrix,k</a:t>
            </a:r>
            <a:r>
              <a:rPr lang="en-US" sz="2400" dirty="0"/>
              <a:t>=20) </a:t>
            </a:r>
          </a:p>
          <a:p>
            <a:r>
              <a:rPr lang="en-US" sz="2400" dirty="0" err="1"/>
              <a:t>vector_matrix</a:t>
            </a:r>
            <a:r>
              <a:rPr lang="en-US" sz="2400" dirty="0"/>
              <a:t>{80*20}=</a:t>
            </a:r>
          </a:p>
          <a:p>
            <a:r>
              <a:rPr lang="en-US" sz="2400" dirty="0"/>
              <a:t>u{80*20}*</a:t>
            </a:r>
            <a:r>
              <a:rPr lang="en-US" sz="2400" dirty="0" err="1"/>
              <a:t>matrix_diag</a:t>
            </a:r>
            <a:r>
              <a:rPr lang="en-US" sz="2400" dirty="0"/>
              <a:t>(s){20*20}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DA0C09-D139-A74E-9CEE-1660D07D0C83}"/>
              </a:ext>
            </a:extLst>
          </p:cNvPr>
          <p:cNvSpPr/>
          <p:nvPr/>
        </p:nvSpPr>
        <p:spPr>
          <a:xfrm>
            <a:off x="263833" y="3351417"/>
            <a:ext cx="646664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/>
              <a:t>Method</a:t>
            </a:r>
            <a:r>
              <a:rPr lang="zh-CN" altLang="en-US" sz="2400" dirty="0"/>
              <a:t> </a:t>
            </a:r>
            <a:r>
              <a:rPr lang="en-US" altLang="zh-CN" sz="2400" dirty="0"/>
              <a:t>2:</a:t>
            </a:r>
            <a:r>
              <a:rPr lang="zh-CN" altLang="en-US" sz="2400" dirty="0"/>
              <a:t>  </a:t>
            </a:r>
            <a:r>
              <a:rPr lang="en-US" altLang="zh-CN" sz="2400" dirty="0"/>
              <a:t>Autoencoder</a:t>
            </a:r>
          </a:p>
          <a:p>
            <a:pPr algn="just"/>
            <a:endParaRPr lang="en-US" dirty="0"/>
          </a:p>
          <a:p>
            <a:pPr algn="just"/>
            <a:r>
              <a:rPr lang="en-US" altLang="zh-CN" sz="2400" dirty="0"/>
              <a:t>M</a:t>
            </a:r>
            <a:r>
              <a:rPr lang="en-US" sz="2400" dirty="0"/>
              <a:t>atrix-&gt;encoder</a:t>
            </a:r>
            <a:r>
              <a:rPr lang="en-US" altLang="zh-CN" sz="2400" dirty="0"/>
              <a:t>-&gt;</a:t>
            </a:r>
            <a:endParaRPr lang="en-US" sz="2400" dirty="0"/>
          </a:p>
          <a:p>
            <a:pPr algn="just"/>
            <a:r>
              <a:rPr lang="en-US" sz="2400" dirty="0" err="1"/>
              <a:t>vector_matrix</a:t>
            </a:r>
            <a:r>
              <a:rPr lang="en-US" sz="2400" dirty="0"/>
              <a:t>{80*20}-&gt;decoder-&gt;</a:t>
            </a:r>
            <a:r>
              <a:rPr lang="en-US" altLang="zh-CN" sz="2400" dirty="0"/>
              <a:t>M</a:t>
            </a:r>
            <a:r>
              <a:rPr lang="en-US" sz="2400" dirty="0"/>
              <a:t>atrix’</a:t>
            </a:r>
          </a:p>
          <a:p>
            <a:pPr algn="just"/>
            <a:endParaRPr lang="en-US" sz="2400" dirty="0"/>
          </a:p>
          <a:p>
            <a:pPr algn="just"/>
            <a:r>
              <a:rPr lang="en-US" altLang="zh-CN" sz="2400" dirty="0"/>
              <a:t>Method</a:t>
            </a:r>
            <a:r>
              <a:rPr lang="zh-CN" altLang="en-US" sz="2400" dirty="0"/>
              <a:t> </a:t>
            </a:r>
            <a:r>
              <a:rPr lang="en-US" altLang="zh-CN" sz="2400" dirty="0"/>
              <a:t>3: </a:t>
            </a:r>
            <a:r>
              <a:rPr lang="en-US" altLang="zh-CN" sz="2400" dirty="0" err="1"/>
              <a:t>Autoencoder+SVD</a:t>
            </a:r>
            <a:endParaRPr lang="en-US" sz="2400" dirty="0"/>
          </a:p>
          <a:p>
            <a:r>
              <a:rPr lang="en-US" sz="2400" dirty="0" err="1"/>
              <a:t>pair_matrix</a:t>
            </a:r>
            <a:r>
              <a:rPr lang="en-US" sz="2400" dirty="0"/>
              <a:t>-&gt;encoder-&gt;Intermedia{80*600}</a:t>
            </a:r>
          </a:p>
          <a:p>
            <a:r>
              <a:rPr lang="en-US" sz="2400" dirty="0"/>
              <a:t>-&gt;decoder-&gt;</a:t>
            </a:r>
            <a:r>
              <a:rPr lang="en-US" sz="2400" dirty="0" err="1"/>
              <a:t>pair_matrix</a:t>
            </a:r>
            <a:r>
              <a:rPr lang="en-US" sz="2400" dirty="0"/>
              <a:t>’</a:t>
            </a:r>
          </a:p>
          <a:p>
            <a:r>
              <a:rPr lang="en-US" sz="2400" dirty="0"/>
              <a:t>Intermedia-&gt;SVD-&gt;</a:t>
            </a:r>
            <a:r>
              <a:rPr lang="en-US" sz="2400" dirty="0" err="1"/>
              <a:t>Element_vector_matrix</a:t>
            </a:r>
            <a:r>
              <a:rPr lang="en-US" sz="2400" dirty="0"/>
              <a:t>{80*20}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1325927-4DBF-3B42-94BB-73D0F72C706B}"/>
              </a:ext>
            </a:extLst>
          </p:cNvPr>
          <p:cNvGrpSpPr/>
          <p:nvPr/>
        </p:nvGrpSpPr>
        <p:grpSpPr>
          <a:xfrm>
            <a:off x="6110487" y="2585544"/>
            <a:ext cx="2356705" cy="3764659"/>
            <a:chOff x="3854909" y="2221505"/>
            <a:chExt cx="2798096" cy="4717278"/>
          </a:xfrm>
        </p:grpSpPr>
        <p:sp>
          <p:nvSpPr>
            <p:cNvPr id="49" name="AutoShape 2">
              <a:extLst>
                <a:ext uri="{FF2B5EF4-FFF2-40B4-BE49-F238E27FC236}">
                  <a16:creationId xmlns:a16="http://schemas.microsoft.com/office/drawing/2014/main" id="{72BA1290-4220-804D-A382-BA8CD3D51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1864" y="3433275"/>
              <a:ext cx="2406498" cy="2008409"/>
            </a:xfrm>
            <a:prstGeom prst="roundRect">
              <a:avLst>
                <a:gd name="adj" fmla="val 8287"/>
              </a:avLst>
            </a:prstGeom>
            <a:noFill/>
            <a:ln w="38100" cap="flat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" name="AutoShape 23">
              <a:extLst>
                <a:ext uri="{FF2B5EF4-FFF2-40B4-BE49-F238E27FC236}">
                  <a16:creationId xmlns:a16="http://schemas.microsoft.com/office/drawing/2014/main" id="{9E6F7BB9-11AF-5341-800E-2F28819E9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909" y="3110035"/>
              <a:ext cx="2798096" cy="2678313"/>
            </a:xfrm>
            <a:prstGeom prst="roundRect">
              <a:avLst>
                <a:gd name="adj" fmla="val 10875"/>
              </a:avLst>
            </a:prstGeom>
            <a:noFill/>
            <a:ln w="38100" cap="flat">
              <a:solidFill>
                <a:schemeClr val="accent5"/>
              </a:solidFill>
              <a:prstDash val="sysDot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aphicFrame>
          <p:nvGraphicFramePr>
            <p:cNvPr id="52" name="Content Placeholder 14">
              <a:extLst>
                <a:ext uri="{FF2B5EF4-FFF2-40B4-BE49-F238E27FC236}">
                  <a16:creationId xmlns:a16="http://schemas.microsoft.com/office/drawing/2014/main" id="{1299F937-1872-8544-930C-B8EDB1A546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0756991"/>
                </p:ext>
              </p:extLst>
            </p:nvPr>
          </p:nvGraphicFramePr>
          <p:xfrm>
            <a:off x="6102660" y="6588926"/>
            <a:ext cx="378593" cy="3498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Equation" r:id="rId3" imgW="165100" imgH="152400" progId="Equation.3">
                    <p:embed/>
                  </p:oleObj>
                </mc:Choice>
                <mc:Fallback>
                  <p:oleObj name="Equation" r:id="rId3" imgW="165100" imgH="152400" progId="Equation.3">
                    <p:embed/>
                    <p:pic>
                      <p:nvPicPr>
                        <p:cNvPr id="16" name="Content Placeholder 1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02660" y="6588926"/>
                          <a:ext cx="378593" cy="3498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Content Placeholder 14">
              <a:extLst>
                <a:ext uri="{FF2B5EF4-FFF2-40B4-BE49-F238E27FC236}">
                  <a16:creationId xmlns:a16="http://schemas.microsoft.com/office/drawing/2014/main" id="{EE1D7B1C-8296-504E-B4E3-911193C10F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6705231"/>
                </p:ext>
              </p:extLst>
            </p:nvPr>
          </p:nvGraphicFramePr>
          <p:xfrm>
            <a:off x="6144308" y="2503370"/>
            <a:ext cx="320404" cy="349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Equation" r:id="rId5" imgW="139700" imgH="152400" progId="Equation.3">
                    <p:embed/>
                  </p:oleObj>
                </mc:Choice>
                <mc:Fallback>
                  <p:oleObj name="Equation" r:id="rId5" imgW="139700" imgH="152400" progId="Equation.3">
                    <p:embed/>
                    <p:pic>
                      <p:nvPicPr>
                        <p:cNvPr id="17" name="Content Placeholder 1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144308" y="2503370"/>
                          <a:ext cx="320404" cy="3498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Content Placeholder 14">
              <a:extLst>
                <a:ext uri="{FF2B5EF4-FFF2-40B4-BE49-F238E27FC236}">
                  <a16:creationId xmlns:a16="http://schemas.microsoft.com/office/drawing/2014/main" id="{846757E1-68D1-604D-A600-B016E186241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5488685"/>
                </p:ext>
              </p:extLst>
            </p:nvPr>
          </p:nvGraphicFramePr>
          <p:xfrm>
            <a:off x="4605560" y="3616160"/>
            <a:ext cx="1311275" cy="698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Equation" r:id="rId7" imgW="571500" imgH="304800" progId="Equation.3">
                    <p:embed/>
                  </p:oleObj>
                </mc:Choice>
                <mc:Fallback>
                  <p:oleObj name="Equation" r:id="rId7" imgW="571500" imgH="304800" progId="Equation.3">
                    <p:embed/>
                    <p:pic>
                      <p:nvPicPr>
                        <p:cNvPr id="18" name="Content Placeholder 1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605560" y="3616160"/>
                          <a:ext cx="1311275" cy="698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5C2CF38D-F261-E444-B3A4-2685AAB614F9}"/>
                </a:ext>
              </a:extLst>
            </p:cNvPr>
            <p:cNvCxnSpPr>
              <a:cxnSpLocks/>
              <a:stCxn id="63" idx="0"/>
              <a:endCxn id="49" idx="2"/>
            </p:cNvCxnSpPr>
            <p:nvPr/>
          </p:nvCxnSpPr>
          <p:spPr>
            <a:xfrm rot="5400000" flipH="1" flipV="1">
              <a:off x="4931480" y="5758969"/>
              <a:ext cx="640917" cy="6350"/>
            </a:xfrm>
            <a:prstGeom prst="bentConnector3">
              <a:avLst/>
            </a:prstGeom>
            <a:ln w="76200" cmpd="sng"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8" name="Content Placeholder 14">
              <a:extLst>
                <a:ext uri="{FF2B5EF4-FFF2-40B4-BE49-F238E27FC236}">
                  <a16:creationId xmlns:a16="http://schemas.microsoft.com/office/drawing/2014/main" id="{7E641716-0368-2049-AABF-E1595AE1D05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0484216"/>
                </p:ext>
              </p:extLst>
            </p:nvPr>
          </p:nvGraphicFramePr>
          <p:xfrm>
            <a:off x="4313460" y="4746460"/>
            <a:ext cx="1908175" cy="541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Equation" r:id="rId9" imgW="939800" imgH="266700" progId="Equation.3">
                    <p:embed/>
                  </p:oleObj>
                </mc:Choice>
                <mc:Fallback>
                  <p:oleObj name="Equation" r:id="rId9" imgW="939800" imgH="266700" progId="Equation.3">
                    <p:embed/>
                    <p:pic>
                      <p:nvPicPr>
                        <p:cNvPr id="26" name="Content Placeholder 1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13460" y="4746460"/>
                          <a:ext cx="1908175" cy="541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43FCFD9-8A00-8E41-A7FE-235FE2320F2F}"/>
                </a:ext>
              </a:extLst>
            </p:cNvPr>
            <p:cNvGrpSpPr/>
            <p:nvPr/>
          </p:nvGrpSpPr>
          <p:grpSpPr>
            <a:xfrm>
              <a:off x="4482593" y="6082602"/>
              <a:ext cx="1532339" cy="570771"/>
              <a:chOff x="3904521" y="5830355"/>
              <a:chExt cx="1532339" cy="570771"/>
            </a:xfrm>
          </p:grpSpPr>
          <p:sp>
            <p:nvSpPr>
              <p:cNvPr id="60" name="Oval 16">
                <a:extLst>
                  <a:ext uri="{FF2B5EF4-FFF2-40B4-BE49-F238E27FC236}">
                    <a16:creationId xmlns:a16="http://schemas.microsoft.com/office/drawing/2014/main" id="{6599F853-1BCD-1241-A9F1-4D3B1BA48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0571" y="5958636"/>
                <a:ext cx="300240" cy="282911"/>
              </a:xfrm>
              <a:prstGeom prst="ellipse">
                <a:avLst/>
              </a:prstGeom>
              <a:noFill/>
              <a:ln w="76200" cap="flat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27000" dist="76199" dir="2700000" algn="ctr" rotWithShape="0">
                  <a:schemeClr val="bg2">
                    <a:alpha val="25000"/>
                  </a:scheme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" name="Oval 16">
                <a:extLst>
                  <a:ext uri="{FF2B5EF4-FFF2-40B4-BE49-F238E27FC236}">
                    <a16:creationId xmlns:a16="http://schemas.microsoft.com/office/drawing/2014/main" id="{EB88BB5E-2D66-3F40-BBE8-06C565486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531" y="5969580"/>
                <a:ext cx="300240" cy="282911"/>
              </a:xfrm>
              <a:prstGeom prst="ellipse">
                <a:avLst/>
              </a:prstGeom>
              <a:noFill/>
              <a:ln w="76200" cap="flat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27000" dist="76199" dir="2700000" algn="ctr" rotWithShape="0">
                  <a:schemeClr val="bg2">
                    <a:alpha val="25000"/>
                  </a:scheme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" name="Oval 16">
                <a:extLst>
                  <a:ext uri="{FF2B5EF4-FFF2-40B4-BE49-F238E27FC236}">
                    <a16:creationId xmlns:a16="http://schemas.microsoft.com/office/drawing/2014/main" id="{41E6FBA5-C02C-604A-ABBF-0F11900C5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3482" y="5958636"/>
                <a:ext cx="300240" cy="282911"/>
              </a:xfrm>
              <a:prstGeom prst="ellipse">
                <a:avLst/>
              </a:prstGeom>
              <a:noFill/>
              <a:ln w="76200" cap="flat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27000" dist="76199" dir="2700000" algn="ctr" rotWithShape="0">
                  <a:schemeClr val="bg2">
                    <a:alpha val="25000"/>
                  </a:scheme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F5C97FF-46D7-1A48-80C0-3FEFB669D4C7}"/>
                  </a:ext>
                </a:extLst>
              </p:cNvPr>
              <p:cNvSpPr/>
              <p:nvPr/>
            </p:nvSpPr>
            <p:spPr>
              <a:xfrm>
                <a:off x="3904521" y="5830355"/>
                <a:ext cx="1532339" cy="570771"/>
              </a:xfrm>
              <a:prstGeom prst="rect">
                <a:avLst/>
              </a:prstGeom>
              <a:noFill/>
              <a:ln w="28575" cmpd="sng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8F4D59D-EB8A-E24A-B186-44BB596CFF49}"/>
                </a:ext>
              </a:extLst>
            </p:cNvPr>
            <p:cNvGrpSpPr/>
            <p:nvPr/>
          </p:nvGrpSpPr>
          <p:grpSpPr>
            <a:xfrm>
              <a:off x="4482593" y="2221505"/>
              <a:ext cx="1532339" cy="570771"/>
              <a:chOff x="3904521" y="5830355"/>
              <a:chExt cx="1532339" cy="570771"/>
            </a:xfrm>
          </p:grpSpPr>
          <p:sp>
            <p:nvSpPr>
              <p:cNvPr id="65" name="Oval 16">
                <a:extLst>
                  <a:ext uri="{FF2B5EF4-FFF2-40B4-BE49-F238E27FC236}">
                    <a16:creationId xmlns:a16="http://schemas.microsoft.com/office/drawing/2014/main" id="{9619B25E-DD39-4C4F-AA1A-8D70A9A1F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0571" y="5958636"/>
                <a:ext cx="300240" cy="282911"/>
              </a:xfrm>
              <a:prstGeom prst="ellipse">
                <a:avLst/>
              </a:prstGeom>
              <a:noFill/>
              <a:ln w="76200" cap="flat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27000" dist="76199" dir="2700000" algn="ctr" rotWithShape="0">
                  <a:schemeClr val="bg2">
                    <a:alpha val="25000"/>
                  </a:scheme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6" name="Oval 16">
                <a:extLst>
                  <a:ext uri="{FF2B5EF4-FFF2-40B4-BE49-F238E27FC236}">
                    <a16:creationId xmlns:a16="http://schemas.microsoft.com/office/drawing/2014/main" id="{6D13A0B5-B116-F647-A88B-51CBF67AF9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531" y="5969580"/>
                <a:ext cx="300240" cy="282911"/>
              </a:xfrm>
              <a:prstGeom prst="ellipse">
                <a:avLst/>
              </a:prstGeom>
              <a:noFill/>
              <a:ln w="76200" cap="flat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27000" dist="76199" dir="2700000" algn="ctr" rotWithShape="0">
                  <a:schemeClr val="bg2">
                    <a:alpha val="25000"/>
                  </a:scheme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7" name="Oval 16">
                <a:extLst>
                  <a:ext uri="{FF2B5EF4-FFF2-40B4-BE49-F238E27FC236}">
                    <a16:creationId xmlns:a16="http://schemas.microsoft.com/office/drawing/2014/main" id="{28324A3C-CFF9-E448-966A-28DD74DCD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3482" y="5958636"/>
                <a:ext cx="300240" cy="282911"/>
              </a:xfrm>
              <a:prstGeom prst="ellipse">
                <a:avLst/>
              </a:prstGeom>
              <a:noFill/>
              <a:ln w="76200" cap="flat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27000" dist="76199" dir="2700000" algn="ctr" rotWithShape="0">
                  <a:schemeClr val="bg2">
                    <a:alpha val="25000"/>
                  </a:scheme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73AC71D-B198-1643-8FF1-70DF120E872D}"/>
                  </a:ext>
                </a:extLst>
              </p:cNvPr>
              <p:cNvSpPr/>
              <p:nvPr/>
            </p:nvSpPr>
            <p:spPr>
              <a:xfrm>
                <a:off x="3904521" y="5830355"/>
                <a:ext cx="1532339" cy="570771"/>
              </a:xfrm>
              <a:prstGeom prst="rect">
                <a:avLst/>
              </a:prstGeom>
              <a:noFill/>
              <a:ln w="28575" cmpd="sng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8BA5786-CA18-D041-BADC-E5544B2E1907}"/>
              </a:ext>
            </a:extLst>
          </p:cNvPr>
          <p:cNvSpPr txBox="1"/>
          <p:nvPr/>
        </p:nvSpPr>
        <p:spPr>
          <a:xfrm>
            <a:off x="6366665" y="4047927"/>
            <a:ext cx="192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vector_matrix</a:t>
            </a:r>
            <a:endParaRPr lang="en-US" sz="2400" dirty="0"/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857346AF-45DE-034C-9D12-6BC42376C41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26046" y="3312722"/>
            <a:ext cx="511489" cy="5348"/>
          </a:xfrm>
          <a:prstGeom prst="bentConnector3">
            <a:avLst/>
          </a:prstGeom>
          <a:ln w="76200" cmpd="sng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BB160A0-D1E5-294D-9026-570E4AAF3D64}"/>
              </a:ext>
            </a:extLst>
          </p:cNvPr>
          <p:cNvSpPr/>
          <p:nvPr/>
        </p:nvSpPr>
        <p:spPr>
          <a:xfrm>
            <a:off x="6914682" y="6114920"/>
            <a:ext cx="799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Matrix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F45462B-CC6E-C243-82A2-6985DF0DA333}"/>
              </a:ext>
            </a:extLst>
          </p:cNvPr>
          <p:cNvSpPr/>
          <p:nvPr/>
        </p:nvSpPr>
        <p:spPr>
          <a:xfrm>
            <a:off x="6857802" y="2204511"/>
            <a:ext cx="863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Matrix’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D1EFF-D3E5-1E4F-A227-62CBB37D83D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710221-37DD-6245-B81B-0F1C710DF884}"/>
              </a:ext>
            </a:extLst>
          </p:cNvPr>
          <p:cNvSpPr/>
          <p:nvPr/>
        </p:nvSpPr>
        <p:spPr>
          <a:xfrm>
            <a:off x="0" y="0"/>
            <a:ext cx="2703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Microsoft YaHei" panose="020B0503020204020204" pitchFamily="34" charset="-122"/>
              </a:rPr>
              <a:t>2</a:t>
            </a:r>
            <a:r>
              <a:rPr lang="en-US" sz="3200" dirty="0">
                <a:latin typeface="Microsoft YaHei" panose="020B0503020204020204" pitchFamily="34" charset="-122"/>
              </a:rPr>
              <a:t>. </a:t>
            </a:r>
            <a:r>
              <a:rPr lang="en-US" altLang="zh-CN" sz="3200" dirty="0">
                <a:latin typeface="Microsoft YaHei" panose="020B0503020204020204" pitchFamily="34" charset="-122"/>
              </a:rPr>
              <a:t>V</a:t>
            </a:r>
            <a:r>
              <a:rPr lang="en-US" sz="3200" dirty="0">
                <a:latin typeface="Microsoft YaHei" panose="020B0503020204020204" pitchFamily="34" charset="-122"/>
              </a:rPr>
              <a:t>alidation: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F0A426-AD48-EE4C-96EF-22F0EBB419F6}"/>
              </a:ext>
            </a:extLst>
          </p:cNvPr>
          <p:cNvSpPr/>
          <p:nvPr/>
        </p:nvSpPr>
        <p:spPr>
          <a:xfrm>
            <a:off x="596095" y="584775"/>
            <a:ext cx="65686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PCA analysis:</a:t>
            </a:r>
          </a:p>
          <a:p>
            <a:r>
              <a:rPr lang="en-US" altLang="zh-CN" dirty="0"/>
              <a:t>S</a:t>
            </a:r>
            <a:r>
              <a:rPr lang="en-US" dirty="0"/>
              <a:t>imilar elements tend to form clusters(Periodic law of elements)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84EE6-DF50-824A-9207-8FAD98299C3F}"/>
              </a:ext>
            </a:extLst>
          </p:cNvPr>
          <p:cNvSpPr txBox="1"/>
          <p:nvPr/>
        </p:nvSpPr>
        <p:spPr>
          <a:xfrm>
            <a:off x="868101" y="5810490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E7368-D63A-B347-996F-B8CC003B192C}"/>
              </a:ext>
            </a:extLst>
          </p:cNvPr>
          <p:cNvSpPr txBox="1"/>
          <p:nvPr/>
        </p:nvSpPr>
        <p:spPr>
          <a:xfrm>
            <a:off x="4099368" y="5810490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D588F-CAAD-1346-B1C9-41E7FC4F2A00}"/>
              </a:ext>
            </a:extLst>
          </p:cNvPr>
          <p:cNvSpPr txBox="1"/>
          <p:nvPr/>
        </p:nvSpPr>
        <p:spPr>
          <a:xfrm>
            <a:off x="7330635" y="5810490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1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D1EFF-D3E5-1E4F-A227-62CBB37D83D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710221-37DD-6245-B81B-0F1C710DF884}"/>
              </a:ext>
            </a:extLst>
          </p:cNvPr>
          <p:cNvSpPr/>
          <p:nvPr/>
        </p:nvSpPr>
        <p:spPr>
          <a:xfrm>
            <a:off x="0" y="0"/>
            <a:ext cx="2703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Microsoft YaHei" panose="020B0503020204020204" pitchFamily="34" charset="-122"/>
              </a:rPr>
              <a:t>2</a:t>
            </a:r>
            <a:r>
              <a:rPr lang="en-US" sz="3200" dirty="0">
                <a:latin typeface="Microsoft YaHei" panose="020B0503020204020204" pitchFamily="34" charset="-122"/>
              </a:rPr>
              <a:t>. </a:t>
            </a:r>
            <a:r>
              <a:rPr lang="en-US" altLang="zh-CN" sz="3200" dirty="0">
                <a:latin typeface="Microsoft YaHei" panose="020B0503020204020204" pitchFamily="34" charset="-122"/>
              </a:rPr>
              <a:t>V</a:t>
            </a:r>
            <a:r>
              <a:rPr lang="en-US" sz="3200" dirty="0">
                <a:latin typeface="Microsoft YaHei" panose="020B0503020204020204" pitchFamily="34" charset="-122"/>
              </a:rPr>
              <a:t>alidation: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F0A426-AD48-EE4C-96EF-22F0EBB419F6}"/>
              </a:ext>
            </a:extLst>
          </p:cNvPr>
          <p:cNvSpPr/>
          <p:nvPr/>
        </p:nvSpPr>
        <p:spPr>
          <a:xfrm>
            <a:off x="596095" y="584775"/>
            <a:ext cx="77492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Fo</a:t>
            </a:r>
            <a:r>
              <a:rPr lang="en-US" sz="2400" dirty="0"/>
              <a:t>rmation energy prediction:</a:t>
            </a:r>
          </a:p>
          <a:p>
            <a:r>
              <a:rPr lang="en-US" dirty="0"/>
              <a:t>5628 unique </a:t>
            </a:r>
            <a:r>
              <a:rPr lang="en-US" dirty="0" err="1"/>
              <a:t>E</a:t>
            </a:r>
            <a:r>
              <a:rPr lang="en-US" altLang="zh-CN" dirty="0" err="1"/>
              <a:t>lapsolites</a:t>
            </a:r>
            <a:r>
              <a:rPr lang="en-US" dirty="0"/>
              <a:t> (ABC2D6) and formation energy(from VASP calculation)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84EE6-DF50-824A-9207-8FAD98299C3F}"/>
              </a:ext>
            </a:extLst>
          </p:cNvPr>
          <p:cNvSpPr txBox="1"/>
          <p:nvPr/>
        </p:nvSpPr>
        <p:spPr>
          <a:xfrm>
            <a:off x="868101" y="5810490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E7368-D63A-B347-996F-B8CC003B192C}"/>
              </a:ext>
            </a:extLst>
          </p:cNvPr>
          <p:cNvSpPr txBox="1"/>
          <p:nvPr/>
        </p:nvSpPr>
        <p:spPr>
          <a:xfrm>
            <a:off x="4099368" y="5810490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D588F-CAAD-1346-B1C9-41E7FC4F2A00}"/>
              </a:ext>
            </a:extLst>
          </p:cNvPr>
          <p:cNvSpPr txBox="1"/>
          <p:nvPr/>
        </p:nvSpPr>
        <p:spPr>
          <a:xfrm>
            <a:off x="7330635" y="5810490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6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D1EFF-D3E5-1E4F-A227-62CBB37D83D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2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538</Words>
  <Application>Microsoft Macintosh PowerPoint</Application>
  <PresentationFormat>On-screen Show (4:3)</PresentationFormat>
  <Paragraphs>95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Microsoft YaHei</vt:lpstr>
      <vt:lpstr>宋体</vt:lpstr>
      <vt:lpstr>Arial</vt:lpstr>
      <vt:lpstr>Calibri</vt:lpstr>
      <vt:lpstr>Calibri Light</vt:lpstr>
      <vt:lpstr>Helvetica Light</vt:lpstr>
      <vt:lpstr>Office Theme</vt:lpstr>
      <vt:lpstr>Equation</vt:lpstr>
      <vt:lpstr>Predicting Formation Energy of Interesting Chemical Compounds using Latent Vector Embedding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Formation Energy of Interesting Chemical Compounds using Latent Vector Embedding</dc:title>
  <dc:creator>Lee Mordechai</dc:creator>
  <cp:lastModifiedBy>Yifan Ding</cp:lastModifiedBy>
  <cp:revision>15</cp:revision>
  <dcterms:created xsi:type="dcterms:W3CDTF">2018-09-03T14:42:55Z</dcterms:created>
  <dcterms:modified xsi:type="dcterms:W3CDTF">2018-10-04T06:59:03Z</dcterms:modified>
</cp:coreProperties>
</file>