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4" r:id="rId2"/>
    <p:sldId id="257" r:id="rId3"/>
    <p:sldId id="258" r:id="rId4"/>
    <p:sldId id="259" r:id="rId5"/>
    <p:sldId id="296" r:id="rId6"/>
    <p:sldId id="297" r:id="rId7"/>
    <p:sldId id="300" r:id="rId8"/>
    <p:sldId id="303" r:id="rId9"/>
    <p:sldId id="301" r:id="rId10"/>
    <p:sldId id="299" r:id="rId11"/>
    <p:sldId id="298" r:id="rId12"/>
    <p:sldId id="25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p:scale>
          <a:sx n="110" d="100"/>
          <a:sy n="110"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4EC09-0C5E-414B-B4AD-B5C2218D65AF}"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52731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EC09-0C5E-414B-B4AD-B5C2218D65AF}"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78467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EC09-0C5E-414B-B4AD-B5C2218D65AF}"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21512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4431863" y="6500812"/>
            <a:ext cx="271344" cy="331822"/>
          </a:xfrm>
          <a:prstGeom prst="rect">
            <a:avLst/>
          </a:prstGeom>
        </p:spPr>
        <p:txBody>
          <a:bodyPr anchor="t"/>
          <a:lstStyle/>
          <a:p>
            <a:fld id="{86CB4B4D-7CA3-9044-876B-883B54F8677D}" type="slidenum">
              <a:t>‹#›</a:t>
            </a:fld>
            <a:endParaRPr/>
          </a:p>
        </p:txBody>
      </p:sp>
    </p:spTree>
    <p:extLst>
      <p:ext uri="{BB962C8B-B14F-4D97-AF65-F5344CB8AC3E}">
        <p14:creationId xmlns:p14="http://schemas.microsoft.com/office/powerpoint/2010/main" val="18158718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EC09-0C5E-414B-B4AD-B5C2218D65AF}"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21617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EC09-0C5E-414B-B4AD-B5C2218D65AF}"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374721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4EC09-0C5E-414B-B4AD-B5C2218D65AF}"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287402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F4EC09-0C5E-414B-B4AD-B5C2218D65AF}" type="datetimeFigureOut">
              <a:rPr lang="en-US" smtClean="0"/>
              <a:t>10/3/18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43597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F4EC09-0C5E-414B-B4AD-B5C2218D65AF}" type="datetimeFigureOut">
              <a:rPr lang="en-US" smtClean="0"/>
              <a:t>10/3/18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167729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4EC09-0C5E-414B-B4AD-B5C2218D65AF}" type="datetimeFigureOut">
              <a:rPr lang="en-US" smtClean="0"/>
              <a:t>10/3/18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161097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F4EC09-0C5E-414B-B4AD-B5C2218D65AF}"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88375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F4EC09-0C5E-414B-B4AD-B5C2218D65AF}"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E90FA-807D-48D4-A567-CB82750A81DF}" type="slidenum">
              <a:rPr lang="en-US" smtClean="0"/>
              <a:t>‹#›</a:t>
            </a:fld>
            <a:endParaRPr lang="en-US"/>
          </a:p>
        </p:txBody>
      </p:sp>
    </p:spTree>
    <p:extLst>
      <p:ext uri="{BB962C8B-B14F-4D97-AF65-F5344CB8AC3E}">
        <p14:creationId xmlns:p14="http://schemas.microsoft.com/office/powerpoint/2010/main" val="284846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4EC09-0C5E-414B-B4AD-B5C2218D65AF}" type="datetimeFigureOut">
              <a:rPr lang="en-US" smtClean="0"/>
              <a:t>10/3/18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E90FA-807D-48D4-A567-CB82750A81DF}" type="slidenum">
              <a:rPr lang="en-US" smtClean="0"/>
              <a:t>‹#›</a:t>
            </a:fld>
            <a:endParaRPr lang="en-US"/>
          </a:p>
        </p:txBody>
      </p:sp>
    </p:spTree>
    <p:extLst>
      <p:ext uri="{BB962C8B-B14F-4D97-AF65-F5344CB8AC3E}">
        <p14:creationId xmlns:p14="http://schemas.microsoft.com/office/powerpoint/2010/main" val="33688108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Bevel 31">
            <a:extLst>
              <a:ext uri="{FF2B5EF4-FFF2-40B4-BE49-F238E27FC236}">
                <a16:creationId xmlns:a16="http://schemas.microsoft.com/office/drawing/2014/main" id="{8B40355E-2F7D-EC4F-BD66-ED553AFFC0C5}"/>
              </a:ext>
            </a:extLst>
          </p:cNvPr>
          <p:cNvSpPr>
            <a:spLocks noChangeAspect="1"/>
          </p:cNvSpPr>
          <p:nvPr/>
        </p:nvSpPr>
        <p:spPr>
          <a:xfrm>
            <a:off x="3124169" y="1313366"/>
            <a:ext cx="2410942" cy="416880"/>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(3)</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a:t>
            </a:r>
            <a:r>
              <a:rPr lang="en-US" altLang="zh-Hans" sz="1687" dirty="0">
                <a:effectLst>
                  <a:outerShdw blurRad="25400" dist="23998" dir="2700000" rotWithShape="0">
                    <a:srgbClr val="000000">
                      <a:alpha val="31034"/>
                    </a:srgbClr>
                  </a:outerShdw>
                </a:effectLst>
              </a:rPr>
              <a:t>ata</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C</a:t>
            </a:r>
            <a:r>
              <a:rPr lang="en-US" altLang="ja-JP" sz="1687" dirty="0">
                <a:effectLst>
                  <a:outerShdw blurRad="25400" dist="23998" dir="2700000" rotWithShape="0">
                    <a:srgbClr val="000000">
                      <a:alpha val="31034"/>
                    </a:srgbClr>
                  </a:outerShdw>
                </a:effectLst>
              </a:rPr>
              <a:t>lean</a:t>
            </a:r>
            <a:r>
              <a:rPr lang="en-US" altLang="zh-Hans" sz="1687" dirty="0">
                <a:effectLst>
                  <a:outerShdw blurRad="25400" dist="23998" dir="2700000" rotWithShape="0">
                    <a:srgbClr val="000000">
                      <a:alpha val="31034"/>
                    </a:srgbClr>
                  </a:outerShdw>
                </a:effectLst>
              </a:rPr>
              <a:t>ing</a:t>
            </a:r>
            <a:endParaRPr lang="en-US" altLang="zh-Hans" sz="1687" dirty="0">
              <a:effectLst>
                <a:outerShdw blurRad="25400" dist="23998" dir="2700000" rotWithShape="0">
                  <a:srgbClr val="000000">
                    <a:alpha val="31034"/>
                  </a:srgbClr>
                </a:outerShdw>
              </a:effectLst>
              <a:sym typeface="Helvetica Light"/>
            </a:endParaRPr>
          </a:p>
        </p:txBody>
      </p:sp>
      <p:sp>
        <p:nvSpPr>
          <p:cNvPr id="28" name="Bevel 27">
            <a:extLst>
              <a:ext uri="{FF2B5EF4-FFF2-40B4-BE49-F238E27FC236}">
                <a16:creationId xmlns:a16="http://schemas.microsoft.com/office/drawing/2014/main" id="{362E191B-6FE7-0949-8FB2-794EEE95398D}"/>
              </a:ext>
            </a:extLst>
          </p:cNvPr>
          <p:cNvSpPr>
            <a:spLocks noChangeAspect="1"/>
          </p:cNvSpPr>
          <p:nvPr/>
        </p:nvSpPr>
        <p:spPr>
          <a:xfrm>
            <a:off x="123442" y="2283248"/>
            <a:ext cx="2410942" cy="761871"/>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(1</a:t>
            </a:r>
            <a:r>
              <a:rPr lang="en-US" altLang="zh-Hans" sz="1687" dirty="0">
                <a:effectLst>
                  <a:outerShdw blurRad="25400" dist="23998" dir="2700000" rotWithShape="0">
                    <a:srgbClr val="000000">
                      <a:alpha val="31034"/>
                    </a:srgbClr>
                  </a:outerShdw>
                </a:effectLst>
              </a:rPr>
              <a:t>)</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sym typeface="Helvetica Light"/>
              </a:rPr>
              <a:t>Find</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an</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interesting</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problem</a:t>
            </a:r>
            <a:endParaRPr lang="en-US" sz="1687" dirty="0">
              <a:effectLst>
                <a:outerShdw blurRad="25400" dist="23998" dir="2700000" rotWithShape="0">
                  <a:srgbClr val="000000">
                    <a:alpha val="31034"/>
                  </a:srgbClr>
                </a:outerShdw>
              </a:effectLst>
              <a:sym typeface="Helvetica Light"/>
            </a:endParaRPr>
          </a:p>
        </p:txBody>
      </p:sp>
      <p:sp>
        <p:nvSpPr>
          <p:cNvPr id="30" name="Bevel 29">
            <a:extLst>
              <a:ext uri="{FF2B5EF4-FFF2-40B4-BE49-F238E27FC236}">
                <a16:creationId xmlns:a16="http://schemas.microsoft.com/office/drawing/2014/main" id="{3B9E24D6-2475-D24B-A0BE-6636C3ACECFA}"/>
              </a:ext>
            </a:extLst>
          </p:cNvPr>
          <p:cNvSpPr>
            <a:spLocks noChangeAspect="1"/>
          </p:cNvSpPr>
          <p:nvPr/>
        </p:nvSpPr>
        <p:spPr>
          <a:xfrm>
            <a:off x="123442" y="1312794"/>
            <a:ext cx="2410942" cy="416880"/>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(2)</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Find</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available</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datasets</a:t>
            </a:r>
          </a:p>
        </p:txBody>
      </p:sp>
      <p:sp>
        <p:nvSpPr>
          <p:cNvPr id="31" name="Up-Down Arrow 30">
            <a:extLst>
              <a:ext uri="{FF2B5EF4-FFF2-40B4-BE49-F238E27FC236}">
                <a16:creationId xmlns:a16="http://schemas.microsoft.com/office/drawing/2014/main" id="{057C5061-754C-4847-8902-25C3C9937389}"/>
              </a:ext>
            </a:extLst>
          </p:cNvPr>
          <p:cNvSpPr/>
          <p:nvPr/>
        </p:nvSpPr>
        <p:spPr>
          <a:xfrm>
            <a:off x="1203343" y="1915508"/>
            <a:ext cx="213086" cy="354809"/>
          </a:xfrm>
          <a:prstGeom prst="upDown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33" name="Bevel 32">
            <a:extLst>
              <a:ext uri="{FF2B5EF4-FFF2-40B4-BE49-F238E27FC236}">
                <a16:creationId xmlns:a16="http://schemas.microsoft.com/office/drawing/2014/main" id="{13948C0D-F96B-E743-85E9-6830607B4350}"/>
              </a:ext>
            </a:extLst>
          </p:cNvPr>
          <p:cNvSpPr>
            <a:spLocks noChangeAspect="1"/>
          </p:cNvSpPr>
          <p:nvPr/>
        </p:nvSpPr>
        <p:spPr>
          <a:xfrm>
            <a:off x="6238302" y="1313366"/>
            <a:ext cx="2410942" cy="416880"/>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(4)</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a:t>
            </a:r>
            <a:r>
              <a:rPr lang="en-US" altLang="zh-Hans" sz="1687" dirty="0">
                <a:effectLst>
                  <a:outerShdw blurRad="25400" dist="23998" dir="2700000" rotWithShape="0">
                    <a:srgbClr val="000000">
                      <a:alpha val="31034"/>
                    </a:srgbClr>
                  </a:outerShdw>
                </a:effectLst>
              </a:rPr>
              <a:t>ata</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Integration</a:t>
            </a:r>
            <a:endParaRPr lang="en-US" altLang="zh-Hans" sz="1687" dirty="0">
              <a:effectLst>
                <a:outerShdw blurRad="25400" dist="23998" dir="2700000" rotWithShape="0">
                  <a:srgbClr val="000000">
                    <a:alpha val="31034"/>
                  </a:srgbClr>
                </a:outerShdw>
              </a:effectLst>
              <a:sym typeface="Helvetica Light"/>
            </a:endParaRPr>
          </a:p>
        </p:txBody>
      </p:sp>
      <p:sp>
        <p:nvSpPr>
          <p:cNvPr id="34" name="Right Arrow 33">
            <a:extLst>
              <a:ext uri="{FF2B5EF4-FFF2-40B4-BE49-F238E27FC236}">
                <a16:creationId xmlns:a16="http://schemas.microsoft.com/office/drawing/2014/main" id="{315E816A-ACF0-E742-B476-982792F37D39}"/>
              </a:ext>
            </a:extLst>
          </p:cNvPr>
          <p:cNvSpPr/>
          <p:nvPr/>
        </p:nvSpPr>
        <p:spPr>
          <a:xfrm>
            <a:off x="2571640" y="1274595"/>
            <a:ext cx="515942"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35" name="Right Arrow 34">
            <a:extLst>
              <a:ext uri="{FF2B5EF4-FFF2-40B4-BE49-F238E27FC236}">
                <a16:creationId xmlns:a16="http://schemas.microsoft.com/office/drawing/2014/main" id="{C646C495-C55C-9343-B863-02213C5A8DBE}"/>
              </a:ext>
            </a:extLst>
          </p:cNvPr>
          <p:cNvSpPr/>
          <p:nvPr/>
        </p:nvSpPr>
        <p:spPr>
          <a:xfrm>
            <a:off x="5628735" y="1274595"/>
            <a:ext cx="515942"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37" name="Bevel 36">
            <a:extLst>
              <a:ext uri="{FF2B5EF4-FFF2-40B4-BE49-F238E27FC236}">
                <a16:creationId xmlns:a16="http://schemas.microsoft.com/office/drawing/2014/main" id="{139C6506-11EE-B449-9571-02D1FFF60808}"/>
              </a:ext>
            </a:extLst>
          </p:cNvPr>
          <p:cNvSpPr>
            <a:spLocks noChangeAspect="1"/>
          </p:cNvSpPr>
          <p:nvPr/>
        </p:nvSpPr>
        <p:spPr>
          <a:xfrm>
            <a:off x="3124169" y="2283248"/>
            <a:ext cx="2410942" cy="761871"/>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(5)</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Define</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a</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data</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mining</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task</a:t>
            </a:r>
            <a:endParaRPr lang="en-US" sz="1687" dirty="0">
              <a:effectLst>
                <a:outerShdw blurRad="25400" dist="23998" dir="2700000" rotWithShape="0">
                  <a:srgbClr val="000000">
                    <a:alpha val="31034"/>
                  </a:srgbClr>
                </a:outerShdw>
              </a:effectLst>
              <a:sym typeface="Helvetica Light"/>
            </a:endParaRPr>
          </a:p>
        </p:txBody>
      </p:sp>
      <p:sp>
        <p:nvSpPr>
          <p:cNvPr id="38" name="Right Arrow 37">
            <a:extLst>
              <a:ext uri="{FF2B5EF4-FFF2-40B4-BE49-F238E27FC236}">
                <a16:creationId xmlns:a16="http://schemas.microsoft.com/office/drawing/2014/main" id="{2D4FD6D7-FB02-9741-AB14-C5A68A417EB2}"/>
              </a:ext>
            </a:extLst>
          </p:cNvPr>
          <p:cNvSpPr/>
          <p:nvPr/>
        </p:nvSpPr>
        <p:spPr>
          <a:xfrm>
            <a:off x="2571640" y="2417299"/>
            <a:ext cx="515942"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40" name="Bevel 39">
            <a:extLst>
              <a:ext uri="{FF2B5EF4-FFF2-40B4-BE49-F238E27FC236}">
                <a16:creationId xmlns:a16="http://schemas.microsoft.com/office/drawing/2014/main" id="{3589E223-9B65-7D46-B8B4-5E098231C29E}"/>
              </a:ext>
            </a:extLst>
          </p:cNvPr>
          <p:cNvSpPr>
            <a:spLocks noChangeAspect="1"/>
          </p:cNvSpPr>
          <p:nvPr/>
        </p:nvSpPr>
        <p:spPr>
          <a:xfrm>
            <a:off x="6238300" y="2280578"/>
            <a:ext cx="2410942" cy="761871"/>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(6)</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Task-based</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data</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selection</a:t>
            </a:r>
            <a:endParaRPr lang="en-US" sz="1687" dirty="0">
              <a:effectLst>
                <a:outerShdw blurRad="25400" dist="23998" dir="2700000" rotWithShape="0">
                  <a:srgbClr val="000000">
                    <a:alpha val="31034"/>
                  </a:srgbClr>
                </a:outerShdw>
              </a:effectLst>
              <a:sym typeface="Helvetica Light"/>
            </a:endParaRPr>
          </a:p>
        </p:txBody>
      </p:sp>
      <p:sp>
        <p:nvSpPr>
          <p:cNvPr id="42" name="Up-Down Arrow 41">
            <a:extLst>
              <a:ext uri="{FF2B5EF4-FFF2-40B4-BE49-F238E27FC236}">
                <a16:creationId xmlns:a16="http://schemas.microsoft.com/office/drawing/2014/main" id="{7F231828-C17F-604A-A57D-FDFC1EDBA0EA}"/>
              </a:ext>
            </a:extLst>
          </p:cNvPr>
          <p:cNvSpPr>
            <a:spLocks/>
          </p:cNvSpPr>
          <p:nvPr/>
        </p:nvSpPr>
        <p:spPr>
          <a:xfrm rot="5400000">
            <a:off x="5742050" y="2467849"/>
            <a:ext cx="289313" cy="393323"/>
          </a:xfrm>
          <a:prstGeom prst="upDown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44" name="Bevel 43">
            <a:extLst>
              <a:ext uri="{FF2B5EF4-FFF2-40B4-BE49-F238E27FC236}">
                <a16:creationId xmlns:a16="http://schemas.microsoft.com/office/drawing/2014/main" id="{ACBC0F82-5662-534C-B254-A1B73CD74094}"/>
              </a:ext>
            </a:extLst>
          </p:cNvPr>
          <p:cNvSpPr>
            <a:spLocks noChangeAspect="1"/>
          </p:cNvSpPr>
          <p:nvPr/>
        </p:nvSpPr>
        <p:spPr>
          <a:xfrm>
            <a:off x="2907847" y="3598813"/>
            <a:ext cx="2843584" cy="761871"/>
          </a:xfrm>
          <a:prstGeom prst="bevel">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687" dirty="0">
                <a:effectLst>
                  <a:outerShdw blurRad="25400" dist="23998" dir="2700000" rotWithShape="0">
                    <a:srgbClr val="000000">
                      <a:alpha val="31034"/>
                    </a:srgbClr>
                  </a:outerShdw>
                </a:effectLst>
                <a:sym typeface="Helvetica Light"/>
              </a:rPr>
              <a:t>(7)</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Formally</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define</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a</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machine</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learning</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problem</a:t>
            </a:r>
            <a:r>
              <a:rPr lang="zh-Hans" altLang="en-US" sz="1687" dirty="0">
                <a:effectLst>
                  <a:outerShdw blurRad="25400" dist="23998" dir="2700000" rotWithShape="0">
                    <a:srgbClr val="000000">
                      <a:alpha val="31034"/>
                    </a:srgbClr>
                  </a:outerShdw>
                </a:effectLst>
                <a:sym typeface="Helvetica Light"/>
              </a:rPr>
              <a:t> </a:t>
            </a:r>
            <a:endParaRPr lang="en-US" sz="1687" dirty="0">
              <a:effectLst>
                <a:outerShdw blurRad="25400" dist="23998" dir="2700000" rotWithShape="0">
                  <a:srgbClr val="000000">
                    <a:alpha val="31034"/>
                  </a:srgbClr>
                </a:outerShdw>
              </a:effectLst>
              <a:sym typeface="Helvetica Light"/>
            </a:endParaRPr>
          </a:p>
        </p:txBody>
      </p:sp>
      <p:sp>
        <p:nvSpPr>
          <p:cNvPr id="43" name="Right Arrow 42">
            <a:extLst>
              <a:ext uri="{FF2B5EF4-FFF2-40B4-BE49-F238E27FC236}">
                <a16:creationId xmlns:a16="http://schemas.microsoft.com/office/drawing/2014/main" id="{A2A9CF33-5B90-534F-86B0-67604A2722CA}"/>
              </a:ext>
            </a:extLst>
          </p:cNvPr>
          <p:cNvSpPr>
            <a:spLocks/>
          </p:cNvSpPr>
          <p:nvPr/>
        </p:nvSpPr>
        <p:spPr>
          <a:xfrm rot="5400000">
            <a:off x="7298280" y="1759881"/>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46" name="Bevel 45">
            <a:extLst>
              <a:ext uri="{FF2B5EF4-FFF2-40B4-BE49-F238E27FC236}">
                <a16:creationId xmlns:a16="http://schemas.microsoft.com/office/drawing/2014/main" id="{B9C5B1BA-6E34-8C4C-B10A-9EA94131DFC0}"/>
              </a:ext>
            </a:extLst>
          </p:cNvPr>
          <p:cNvSpPr>
            <a:spLocks noChangeAspect="1"/>
          </p:cNvSpPr>
          <p:nvPr/>
        </p:nvSpPr>
        <p:spPr>
          <a:xfrm>
            <a:off x="6238302" y="3561441"/>
            <a:ext cx="2761856" cy="1106863"/>
          </a:xfrm>
          <a:prstGeom prst="bevel">
            <a:avLst/>
          </a:prstGeom>
          <a:ln>
            <a:noFill/>
          </a:ln>
        </p:spPr>
        <p:style>
          <a:lnRef idx="0">
            <a:schemeClr val="dk1"/>
          </a:lnRef>
          <a:fillRef idx="3">
            <a:schemeClr val="dk1"/>
          </a:fillRef>
          <a:effectRef idx="3">
            <a:schemeClr val="dk1"/>
          </a:effectRef>
          <a:fontRef idx="minor">
            <a:schemeClr val="lt1"/>
          </a:fontRef>
        </p:style>
        <p:txBody>
          <a:bodyPr rot="0" spcFirstLastPara="1" vertOverflow="overflow" horzOverflow="overflow" vert="horz" wrap="square" lIns="26788" tIns="26788" rIns="26788" bIns="26788" numCol="1" spcCol="38100" rtlCol="0" anchor="ctr">
            <a:spAutoFit/>
          </a:bodyPr>
          <a:lstStyle/>
          <a:p>
            <a:pPr defTabSz="308049" hangingPunct="0"/>
            <a:r>
              <a:rPr lang="en-US" altLang="zh-Hans" sz="1687" dirty="0">
                <a:effectLst>
                  <a:outerShdw blurRad="25400" dist="23998" dir="2700000" rotWithShape="0">
                    <a:srgbClr val="000000">
                      <a:alpha val="31034"/>
                    </a:srgbClr>
                  </a:outerShdw>
                </a:effectLst>
                <a:sym typeface="Helvetica Light"/>
              </a:rPr>
              <a:t>(8)</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Develop</a:t>
            </a:r>
            <a:r>
              <a:rPr lang="zh-Hans" altLang="en-US" sz="1687" dirty="0">
                <a:effectLst>
                  <a:outerShdw blurRad="25400" dist="23998" dir="2700000" rotWithShape="0">
                    <a:srgbClr val="000000">
                      <a:alpha val="31034"/>
                    </a:srgbClr>
                  </a:outerShdw>
                </a:effectLst>
                <a:sym typeface="Helvetica Light"/>
              </a:rPr>
              <a:t> </a:t>
            </a:r>
            <a:r>
              <a:rPr lang="en-US" altLang="zh-Hans" sz="1687" dirty="0">
                <a:effectLst>
                  <a:outerShdw blurRad="25400" dist="23998" dir="2700000" rotWithShape="0">
                    <a:srgbClr val="000000">
                      <a:alpha val="31034"/>
                    </a:srgbClr>
                  </a:outerShdw>
                </a:effectLst>
                <a:sym typeface="Helvetica Light"/>
              </a:rPr>
              <a:t>a</a:t>
            </a:r>
            <a:endParaRPr lang="en-US" altLang="zh-Hans" sz="1687" dirty="0">
              <a:effectLst>
                <a:outerShdw blurRad="25400" dist="23998" dir="2700000" rotWithShape="0">
                  <a:srgbClr val="000000">
                    <a:alpha val="31034"/>
                  </a:srgbClr>
                </a:outerShdw>
              </a:effectLst>
            </a:endParaRPr>
          </a:p>
          <a:p>
            <a:pPr defTabSz="308049" hangingPunct="0"/>
            <a:r>
              <a:rPr lang="en-US" altLang="zh-Hans" sz="1687" dirty="0">
                <a:effectLst>
                  <a:outerShdw blurRad="25400" dist="23998" dir="2700000" rotWithShape="0">
                    <a:srgbClr val="000000">
                      <a:alpha val="31034"/>
                    </a:srgbClr>
                  </a:outerShdw>
                </a:effectLst>
              </a:rPr>
              <a:t>machine</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learning</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model</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to</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solve</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the</a:t>
            </a:r>
            <a:r>
              <a:rPr lang="zh-Hans" altLang="en-US" sz="1687" dirty="0">
                <a:effectLst>
                  <a:outerShdw blurRad="25400" dist="23998" dir="2700000" rotWithShape="0">
                    <a:srgbClr val="000000">
                      <a:alpha val="31034"/>
                    </a:srgbClr>
                  </a:outerShdw>
                </a:effectLst>
              </a:rPr>
              <a:t> </a:t>
            </a:r>
            <a:r>
              <a:rPr lang="en-US" altLang="zh-Hans" sz="1687" dirty="0">
                <a:effectLst>
                  <a:outerShdw blurRad="25400" dist="23998" dir="2700000" rotWithShape="0">
                    <a:srgbClr val="000000">
                      <a:alpha val="31034"/>
                    </a:srgbClr>
                  </a:outerShdw>
                </a:effectLst>
              </a:rPr>
              <a:t>problem</a:t>
            </a:r>
            <a:endParaRPr lang="en-US" sz="1687" dirty="0">
              <a:effectLst>
                <a:outerShdw blurRad="25400" dist="23998" dir="2700000" rotWithShape="0">
                  <a:srgbClr val="000000">
                    <a:alpha val="31034"/>
                  </a:srgbClr>
                </a:outerShdw>
              </a:effectLst>
              <a:sym typeface="Helvetica Light"/>
            </a:endParaRPr>
          </a:p>
        </p:txBody>
      </p:sp>
      <p:sp>
        <p:nvSpPr>
          <p:cNvPr id="47" name="Right Arrow 46">
            <a:extLst>
              <a:ext uri="{FF2B5EF4-FFF2-40B4-BE49-F238E27FC236}">
                <a16:creationId xmlns:a16="http://schemas.microsoft.com/office/drawing/2014/main" id="{F3FD52C8-73E7-BA49-894A-9AA28380CE88}"/>
              </a:ext>
            </a:extLst>
          </p:cNvPr>
          <p:cNvSpPr>
            <a:spLocks/>
          </p:cNvSpPr>
          <p:nvPr/>
        </p:nvSpPr>
        <p:spPr>
          <a:xfrm rot="5400000">
            <a:off x="7298279" y="3056414"/>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48" name="Right Arrow 47">
            <a:extLst>
              <a:ext uri="{FF2B5EF4-FFF2-40B4-BE49-F238E27FC236}">
                <a16:creationId xmlns:a16="http://schemas.microsoft.com/office/drawing/2014/main" id="{D40045CA-5FB9-824F-86F4-8A576E696566}"/>
              </a:ext>
            </a:extLst>
          </p:cNvPr>
          <p:cNvSpPr>
            <a:spLocks/>
          </p:cNvSpPr>
          <p:nvPr/>
        </p:nvSpPr>
        <p:spPr>
          <a:xfrm rot="5400000">
            <a:off x="4184146" y="3075119"/>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49" name="Right Arrow 48">
            <a:extLst>
              <a:ext uri="{FF2B5EF4-FFF2-40B4-BE49-F238E27FC236}">
                <a16:creationId xmlns:a16="http://schemas.microsoft.com/office/drawing/2014/main" id="{F332F1CA-812D-CE48-8CF5-9FBC6DFE2E23}"/>
              </a:ext>
            </a:extLst>
          </p:cNvPr>
          <p:cNvSpPr/>
          <p:nvPr/>
        </p:nvSpPr>
        <p:spPr>
          <a:xfrm>
            <a:off x="5816179" y="3739881"/>
            <a:ext cx="357376"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50" name="Oval 49">
            <a:extLst>
              <a:ext uri="{FF2B5EF4-FFF2-40B4-BE49-F238E27FC236}">
                <a16:creationId xmlns:a16="http://schemas.microsoft.com/office/drawing/2014/main" id="{C18E8ECD-718E-6A4A-AC67-36670AC6715E}"/>
              </a:ext>
            </a:extLst>
          </p:cNvPr>
          <p:cNvSpPr/>
          <p:nvPr/>
        </p:nvSpPr>
        <p:spPr>
          <a:xfrm>
            <a:off x="6062843" y="5346837"/>
            <a:ext cx="2761856" cy="349995"/>
          </a:xfrm>
          <a:prstGeom prst="ellipse">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r>
              <a:rPr lang="en-US" altLang="zh-Hans" sz="1266" dirty="0">
                <a:solidFill>
                  <a:srgbClr val="FFFFFF"/>
                </a:solidFill>
                <a:effectLst>
                  <a:outerShdw blurRad="25400" dist="23998" dir="2700000" rotWithShape="0">
                    <a:srgbClr val="000000">
                      <a:alpha val="31034"/>
                    </a:srgbClr>
                  </a:outerShdw>
                </a:effectLst>
                <a:sym typeface="Helvetica Light"/>
              </a:rPr>
              <a:t>Knowledge/Patterns</a:t>
            </a:r>
            <a:endParaRPr lang="en-US" sz="1266" dirty="0">
              <a:solidFill>
                <a:srgbClr val="FFFFFF"/>
              </a:solidFill>
              <a:effectLst>
                <a:outerShdw blurRad="25400" dist="23998" dir="2700000" rotWithShape="0">
                  <a:srgbClr val="000000">
                    <a:alpha val="31034"/>
                  </a:srgbClr>
                </a:outerShdw>
              </a:effectLst>
              <a:sym typeface="Helvetica Light"/>
            </a:endParaRPr>
          </a:p>
        </p:txBody>
      </p:sp>
      <p:sp>
        <p:nvSpPr>
          <p:cNvPr id="51" name="Right Arrow 50">
            <a:extLst>
              <a:ext uri="{FF2B5EF4-FFF2-40B4-BE49-F238E27FC236}">
                <a16:creationId xmlns:a16="http://schemas.microsoft.com/office/drawing/2014/main" id="{B25899A7-2C41-B84E-A939-CAD7929FF234}"/>
              </a:ext>
            </a:extLst>
          </p:cNvPr>
          <p:cNvSpPr>
            <a:spLocks/>
          </p:cNvSpPr>
          <p:nvPr/>
        </p:nvSpPr>
        <p:spPr>
          <a:xfrm rot="5400000">
            <a:off x="7298279" y="4674021"/>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52" name="Bent-Up Arrow 51">
            <a:extLst>
              <a:ext uri="{FF2B5EF4-FFF2-40B4-BE49-F238E27FC236}">
                <a16:creationId xmlns:a16="http://schemas.microsoft.com/office/drawing/2014/main" id="{FE1674D9-7C49-114C-8E30-707D6D887D2E}"/>
              </a:ext>
            </a:extLst>
          </p:cNvPr>
          <p:cNvSpPr>
            <a:spLocks noChangeAspect="1"/>
          </p:cNvSpPr>
          <p:nvPr/>
        </p:nvSpPr>
        <p:spPr>
          <a:xfrm rot="2829761" flipH="1">
            <a:off x="5773530" y="4623553"/>
            <a:ext cx="578626" cy="578626"/>
          </a:xfrm>
          <a:prstGeom prst="ben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pic>
        <p:nvPicPr>
          <p:cNvPr id="53" name="Shape 185">
            <a:extLst>
              <a:ext uri="{FF2B5EF4-FFF2-40B4-BE49-F238E27FC236}">
                <a16:creationId xmlns:a16="http://schemas.microsoft.com/office/drawing/2014/main" id="{28AFE216-C4DF-8A4F-B653-6CFFBD740E15}"/>
              </a:ext>
            </a:extLst>
          </p:cNvPr>
          <p:cNvPicPr preferRelativeResize="0">
            <a:picLocks noChangeAspect="1"/>
          </p:cNvPicPr>
          <p:nvPr/>
        </p:nvPicPr>
        <p:blipFill>
          <a:blip r:embed="rId2">
            <a:alphaModFix/>
          </a:blip>
          <a:stretch>
            <a:fillRect/>
          </a:stretch>
        </p:blipFill>
        <p:spPr>
          <a:xfrm>
            <a:off x="542247" y="3276904"/>
            <a:ext cx="1614769" cy="2553836"/>
          </a:xfrm>
          <a:prstGeom prst="rect">
            <a:avLst/>
          </a:prstGeom>
          <a:noFill/>
          <a:ln>
            <a:noFill/>
          </a:ln>
        </p:spPr>
      </p:pic>
      <p:sp>
        <p:nvSpPr>
          <p:cNvPr id="2" name="Slide Number Placeholder 1">
            <a:extLst>
              <a:ext uri="{FF2B5EF4-FFF2-40B4-BE49-F238E27FC236}">
                <a16:creationId xmlns:a16="http://schemas.microsoft.com/office/drawing/2014/main" id="{DE0F8823-65FA-F842-8C38-24B416F4B94C}"/>
              </a:ext>
            </a:extLst>
          </p:cNvPr>
          <p:cNvSpPr>
            <a:spLocks noGrp="1"/>
          </p:cNvSpPr>
          <p:nvPr>
            <p:ph type="sldNum" sz="quarter" idx="2"/>
          </p:nvPr>
        </p:nvSpPr>
        <p:spPr/>
        <p:txBody>
          <a:bodyPr/>
          <a:lstStyle/>
          <a:p>
            <a:fld id="{86CB4B4D-7CA3-9044-876B-883B54F8677D}" type="slidenum">
              <a:rPr lang="en-US" smtClean="0"/>
              <a:t>1</a:t>
            </a:fld>
            <a:endParaRPr lang="en-US"/>
          </a:p>
        </p:txBody>
      </p:sp>
    </p:spTree>
    <p:extLst>
      <p:ext uri="{BB962C8B-B14F-4D97-AF65-F5344CB8AC3E}">
        <p14:creationId xmlns:p14="http://schemas.microsoft.com/office/powerpoint/2010/main" val="66443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dissolve">
                                      <p:cBhvr>
                                        <p:cTn id="26" dur="500"/>
                                        <p:tgtEl>
                                          <p:spTgt spid="3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dissolv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dissolve">
                                      <p:cBhvr>
                                        <p:cTn id="34" dur="500"/>
                                        <p:tgtEl>
                                          <p:spTgt spid="3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dissolv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dissolve">
                                      <p:cBhvr>
                                        <p:cTn id="42" dur="500"/>
                                        <p:tgtEl>
                                          <p:spTgt spid="4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dissolv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dissolv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dissolve">
                                      <p:cBhvr>
                                        <p:cTn id="61" dur="500"/>
                                        <p:tgtEl>
                                          <p:spTgt spid="4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dissolve">
                                      <p:cBhvr>
                                        <p:cTn id="64" dur="500"/>
                                        <p:tgtEl>
                                          <p:spTgt spid="4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dissolv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dissolve">
                                      <p:cBhvr>
                                        <p:cTn id="72" dur="500"/>
                                        <p:tgtEl>
                                          <p:spTgt spid="5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dissolve">
                                      <p:cBhvr>
                                        <p:cTn id="75" dur="500"/>
                                        <p:tgtEl>
                                          <p:spTgt spid="5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dissolve">
                                      <p:cBhvr>
                                        <p:cTn id="80" dur="500"/>
                                        <p:tgtEl>
                                          <p:spTgt spid="52"/>
                                        </p:tgtEl>
                                      </p:cBhvr>
                                    </p:animEffect>
                                  </p:childTnLst>
                                </p:cTn>
                              </p:par>
                              <p:par>
                                <p:cTn id="81" presetID="9" presetClass="entr"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dissolve">
                                      <p:cBhvr>
                                        <p:cTn id="8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30" grpId="0" animBg="1"/>
      <p:bldP spid="31" grpId="0" animBg="1"/>
      <p:bldP spid="33" grpId="0" animBg="1"/>
      <p:bldP spid="34" grpId="0" animBg="1"/>
      <p:bldP spid="35" grpId="0" animBg="1"/>
      <p:bldP spid="37" grpId="0" animBg="1"/>
      <p:bldP spid="38" grpId="0" animBg="1"/>
      <p:bldP spid="40" grpId="0" animBg="1"/>
      <p:bldP spid="42" grpId="0" animBg="1"/>
      <p:bldP spid="44" grpId="0" animBg="1"/>
      <p:bldP spid="43" grpId="0" animBg="1"/>
      <p:bldP spid="46" grpId="0" animBg="1"/>
      <p:bldP spid="46" grpId="1" animBg="1"/>
      <p:bldP spid="47" grpId="0" animBg="1"/>
      <p:bldP spid="48" grpId="0" animBg="1"/>
      <p:bldP spid="49" grpId="0" animBg="1"/>
      <p:bldP spid="50" grpId="0" animBg="1"/>
      <p:bldP spid="51" grpId="0" animBg="1"/>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 name="Bevel 2">
            <a:extLst>
              <a:ext uri="{FF2B5EF4-FFF2-40B4-BE49-F238E27FC236}">
                <a16:creationId xmlns:a16="http://schemas.microsoft.com/office/drawing/2014/main" id="{0DF59121-00DA-2247-B467-B2AFAB17ACD9}"/>
              </a:ext>
            </a:extLst>
          </p:cNvPr>
          <p:cNvSpPr>
            <a:spLocks noChangeAspect="1"/>
          </p:cNvSpPr>
          <p:nvPr/>
        </p:nvSpPr>
        <p:spPr>
          <a:xfrm>
            <a:off x="240905" y="4109343"/>
            <a:ext cx="3556930" cy="504408"/>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dirty="0"/>
          </a:p>
        </p:txBody>
      </p:sp>
      <p:sp>
        <p:nvSpPr>
          <p:cNvPr id="4" name="Bevel 3">
            <a:extLst>
              <a:ext uri="{FF2B5EF4-FFF2-40B4-BE49-F238E27FC236}">
                <a16:creationId xmlns:a16="http://schemas.microsoft.com/office/drawing/2014/main" id="{7C0CD7D7-BA82-5944-B816-EA0635A17374}"/>
              </a:ext>
            </a:extLst>
          </p:cNvPr>
          <p:cNvSpPr>
            <a:spLocks noChangeAspect="1"/>
          </p:cNvSpPr>
          <p:nvPr/>
        </p:nvSpPr>
        <p:spPr>
          <a:xfrm>
            <a:off x="393305" y="4261743"/>
            <a:ext cx="3556930" cy="504408"/>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dirty="0"/>
          </a:p>
        </p:txBody>
      </p:sp>
      <p:sp>
        <p:nvSpPr>
          <p:cNvPr id="5" name="Bevel 4">
            <a:extLst>
              <a:ext uri="{FF2B5EF4-FFF2-40B4-BE49-F238E27FC236}">
                <a16:creationId xmlns:a16="http://schemas.microsoft.com/office/drawing/2014/main" id="{D618CD53-0C78-EA49-96D1-F7A243D625E3}"/>
              </a:ext>
            </a:extLst>
          </p:cNvPr>
          <p:cNvSpPr>
            <a:spLocks noChangeAspect="1"/>
          </p:cNvSpPr>
          <p:nvPr/>
        </p:nvSpPr>
        <p:spPr>
          <a:xfrm>
            <a:off x="545705" y="4414143"/>
            <a:ext cx="3556930" cy="504408"/>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dirty="0"/>
          </a:p>
        </p:txBody>
      </p:sp>
    </p:spTree>
    <p:extLst>
      <p:ext uri="{BB962C8B-B14F-4D97-AF65-F5344CB8AC3E}">
        <p14:creationId xmlns:p14="http://schemas.microsoft.com/office/powerpoint/2010/main" val="51832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365181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908" y="172794"/>
            <a:ext cx="8550274" cy="870560"/>
          </a:xfrm>
        </p:spPr>
        <p:txBody>
          <a:bodyPr>
            <a:noAutofit/>
          </a:bodyPr>
          <a:lstStyle/>
          <a:p>
            <a:r>
              <a:rPr lang="en-US" sz="3200" b="1" u="sng" dirty="0"/>
              <a:t>Predicting Formation Energy of Interesting Chemical Compounds using Latent Vector Embedding</a:t>
            </a:r>
          </a:p>
        </p:txBody>
      </p:sp>
      <p:sp>
        <p:nvSpPr>
          <p:cNvPr id="4" name="TextBox 3"/>
          <p:cNvSpPr txBox="1"/>
          <p:nvPr/>
        </p:nvSpPr>
        <p:spPr>
          <a:xfrm>
            <a:off x="791307" y="1054854"/>
            <a:ext cx="7496907" cy="369332"/>
          </a:xfrm>
          <a:prstGeom prst="rect">
            <a:avLst/>
          </a:prstGeom>
          <a:noFill/>
        </p:spPr>
        <p:txBody>
          <a:bodyPr wrap="square" rtlCol="0">
            <a:spAutoFit/>
          </a:bodyPr>
          <a:lstStyle/>
          <a:p>
            <a:pPr algn="ctr"/>
            <a:r>
              <a:rPr lang="en-US" dirty="0"/>
              <a:t>Abhishek Das, </a:t>
            </a:r>
            <a:r>
              <a:rPr lang="en-US" dirty="0" err="1"/>
              <a:t>Yifan</a:t>
            </a:r>
            <a:r>
              <a:rPr lang="en-US" dirty="0"/>
              <a:t> Ding, Lee Mordechai</a:t>
            </a:r>
          </a:p>
        </p:txBody>
      </p:sp>
      <p:sp>
        <p:nvSpPr>
          <p:cNvPr id="5" name="TextBox 4"/>
          <p:cNvSpPr txBox="1"/>
          <p:nvPr/>
        </p:nvSpPr>
        <p:spPr>
          <a:xfrm>
            <a:off x="392725" y="3019091"/>
            <a:ext cx="6781798" cy="1754326"/>
          </a:xfrm>
          <a:prstGeom prst="rect">
            <a:avLst/>
          </a:prstGeom>
        </p:spPr>
        <p:txBody>
          <a:bodyPr wrap="square" rtlCol="0">
            <a:spAutoFit/>
          </a:bodyPr>
          <a:lstStyle/>
          <a:p>
            <a:r>
              <a:rPr lang="en-US" u="sng" dirty="0"/>
              <a:t>Project Plan:</a:t>
            </a:r>
          </a:p>
          <a:p>
            <a:pPr marL="342900" indent="-342900">
              <a:buAutoNum type="arabicPeriod"/>
            </a:pPr>
            <a:r>
              <a:rPr lang="en-US" dirty="0"/>
              <a:t>Generate data from the Materials Project Database</a:t>
            </a:r>
          </a:p>
          <a:p>
            <a:pPr marL="342900" indent="-342900">
              <a:buAutoNum type="arabicPeriod"/>
            </a:pPr>
            <a:r>
              <a:rPr lang="en-US" dirty="0"/>
              <a:t>Clean and pre-process the data</a:t>
            </a:r>
          </a:p>
          <a:p>
            <a:pPr marL="342900" indent="-342900">
              <a:buAutoNum type="arabicPeriod"/>
            </a:pPr>
            <a:r>
              <a:rPr lang="en-US" dirty="0"/>
              <a:t>Learn the features of the atoms in the dataset </a:t>
            </a:r>
          </a:p>
          <a:p>
            <a:pPr marL="342900" indent="-342900">
              <a:buAutoNum type="arabicPeriod"/>
            </a:pPr>
            <a:r>
              <a:rPr lang="en-US" dirty="0"/>
              <a:t>Predict the formation energy of chemical compounds</a:t>
            </a:r>
          </a:p>
          <a:p>
            <a:pPr marL="342900" indent="-342900">
              <a:buAutoNum type="arabicPeriod"/>
            </a:pPr>
            <a:r>
              <a:rPr lang="en-US" dirty="0"/>
              <a:t>Stretch goal: predict additional properties of compounds</a:t>
            </a:r>
          </a:p>
        </p:txBody>
      </p:sp>
      <p:sp>
        <p:nvSpPr>
          <p:cNvPr id="7" name="TextBox 6"/>
          <p:cNvSpPr txBox="1"/>
          <p:nvPr/>
        </p:nvSpPr>
        <p:spPr>
          <a:xfrm>
            <a:off x="392725" y="1500559"/>
            <a:ext cx="7772400" cy="1477328"/>
          </a:xfrm>
          <a:prstGeom prst="rect">
            <a:avLst/>
          </a:prstGeom>
        </p:spPr>
        <p:txBody>
          <a:bodyPr wrap="square" rtlCol="0">
            <a:spAutoFit/>
          </a:bodyPr>
          <a:lstStyle/>
          <a:p>
            <a:r>
              <a:rPr lang="en-US" u="sng" dirty="0"/>
              <a:t>Abstract:</a:t>
            </a:r>
          </a:p>
          <a:p>
            <a:r>
              <a:rPr lang="en-US" dirty="0"/>
              <a:t>Inorganic materials are increasingly used in all areas of modern life. Since their production is expensive, predicting their features in advance can save time and resources. Our project focuses on predicting the formation energy of a class of chemical compounds – </a:t>
            </a:r>
            <a:r>
              <a:rPr lang="en-US" dirty="0" err="1"/>
              <a:t>elapsolites</a:t>
            </a:r>
            <a:r>
              <a:rPr lang="en-US" dirty="0"/>
              <a:t> – as an example.</a:t>
            </a:r>
          </a:p>
        </p:txBody>
      </p:sp>
      <p:pic>
        <p:nvPicPr>
          <p:cNvPr id="1026" name="Picture 2" descr="Image result for elpasolite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585" y="3037449"/>
            <a:ext cx="2174597" cy="1852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297768" y="4890093"/>
            <a:ext cx="2846232" cy="307777"/>
          </a:xfrm>
          <a:prstGeom prst="rect">
            <a:avLst/>
          </a:prstGeom>
        </p:spPr>
        <p:txBody>
          <a:bodyPr wrap="square" rtlCol="0">
            <a:spAutoFit/>
          </a:bodyPr>
          <a:lstStyle/>
          <a:p>
            <a:r>
              <a:rPr lang="en-US" sz="1400" dirty="0"/>
              <a:t>Structure of an </a:t>
            </a:r>
            <a:r>
              <a:rPr lang="en-US" sz="1400" dirty="0" err="1"/>
              <a:t>elapsolite</a:t>
            </a:r>
            <a:r>
              <a:rPr lang="en-US" sz="1400" dirty="0"/>
              <a:t> compound</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070" y="5627077"/>
            <a:ext cx="4073083" cy="725021"/>
          </a:xfrm>
          <a:prstGeom prst="rect">
            <a:avLst/>
          </a:prstGeom>
        </p:spPr>
      </p:pic>
      <p:sp>
        <p:nvSpPr>
          <p:cNvPr id="15" name="TextBox 14"/>
          <p:cNvSpPr txBox="1"/>
          <p:nvPr/>
        </p:nvSpPr>
        <p:spPr>
          <a:xfrm>
            <a:off x="4736124" y="6334780"/>
            <a:ext cx="4360984" cy="307777"/>
          </a:xfrm>
          <a:prstGeom prst="rect">
            <a:avLst/>
          </a:prstGeom>
        </p:spPr>
        <p:txBody>
          <a:bodyPr wrap="square" rtlCol="0">
            <a:spAutoFit/>
          </a:bodyPr>
          <a:lstStyle/>
          <a:p>
            <a:pPr algn="ctr"/>
            <a:r>
              <a:rPr lang="en-US" sz="1400" dirty="0"/>
              <a:t>Zhou et al. 2018’s attempt to predict compound features</a:t>
            </a:r>
          </a:p>
        </p:txBody>
      </p:sp>
      <p:sp>
        <p:nvSpPr>
          <p:cNvPr id="16" name="TextBox 15"/>
          <p:cNvSpPr txBox="1"/>
          <p:nvPr/>
        </p:nvSpPr>
        <p:spPr>
          <a:xfrm>
            <a:off x="392725" y="4890093"/>
            <a:ext cx="4847490" cy="1477328"/>
          </a:xfrm>
          <a:prstGeom prst="rect">
            <a:avLst/>
          </a:prstGeom>
        </p:spPr>
        <p:txBody>
          <a:bodyPr wrap="square" rtlCol="0">
            <a:spAutoFit/>
          </a:bodyPr>
          <a:lstStyle/>
          <a:p>
            <a:r>
              <a:rPr lang="en-US" u="sng" dirty="0"/>
              <a:t>Evaluation</a:t>
            </a:r>
          </a:p>
          <a:p>
            <a:pPr marL="285750" indent="-285750">
              <a:buFont typeface="Arial" panose="020B0604020202020204" pitchFamily="34" charset="0"/>
              <a:buChar char="•"/>
            </a:pPr>
            <a:r>
              <a:rPr lang="en-US" dirty="0"/>
              <a:t>Encoder-decoder reproduce the actual input</a:t>
            </a:r>
          </a:p>
          <a:p>
            <a:pPr marL="285750" indent="-285750">
              <a:buFont typeface="Arial" panose="020B0604020202020204" pitchFamily="34" charset="0"/>
              <a:buChar char="•"/>
            </a:pPr>
            <a:r>
              <a:rPr lang="en-US" dirty="0"/>
              <a:t>Similarity to known features of elements </a:t>
            </a:r>
          </a:p>
          <a:p>
            <a:r>
              <a:rPr lang="en-US" dirty="0"/>
              <a:t>     (e.g. periodic table, former research)</a:t>
            </a:r>
          </a:p>
          <a:p>
            <a:pPr marL="285750" indent="-285750">
              <a:buFont typeface="Arial" panose="020B0604020202020204" pitchFamily="34" charset="0"/>
              <a:buChar char="•"/>
            </a:pPr>
            <a:r>
              <a:rPr lang="en-US" dirty="0"/>
              <a:t>Reproduction of Zhou et al. 2018’s results </a:t>
            </a:r>
          </a:p>
        </p:txBody>
      </p:sp>
    </p:spTree>
    <p:extLst>
      <p:ext uri="{BB962C8B-B14F-4D97-AF65-F5344CB8AC3E}">
        <p14:creationId xmlns:p14="http://schemas.microsoft.com/office/powerpoint/2010/main" val="190378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908" y="455822"/>
            <a:ext cx="8550274" cy="870560"/>
          </a:xfrm>
        </p:spPr>
        <p:txBody>
          <a:bodyPr>
            <a:noAutofit/>
          </a:bodyPr>
          <a:lstStyle/>
          <a:p>
            <a:r>
              <a:rPr lang="en-US" sz="3200" b="1" u="sng" dirty="0"/>
              <a:t>Predicting Formation Energy of Interesting Chemical Compounds using Latent Vector Embedding</a:t>
            </a:r>
          </a:p>
        </p:txBody>
      </p:sp>
      <p:sp>
        <p:nvSpPr>
          <p:cNvPr id="4" name="TextBox 3"/>
          <p:cNvSpPr txBox="1"/>
          <p:nvPr/>
        </p:nvSpPr>
        <p:spPr>
          <a:xfrm>
            <a:off x="784591" y="1326382"/>
            <a:ext cx="7496907" cy="369332"/>
          </a:xfrm>
          <a:prstGeom prst="rect">
            <a:avLst/>
          </a:prstGeom>
          <a:noFill/>
        </p:spPr>
        <p:txBody>
          <a:bodyPr wrap="square" rtlCol="0">
            <a:spAutoFit/>
          </a:bodyPr>
          <a:lstStyle/>
          <a:p>
            <a:pPr algn="ctr"/>
            <a:r>
              <a:rPr lang="en-US" dirty="0"/>
              <a:t>Abhishek Das, </a:t>
            </a:r>
            <a:r>
              <a:rPr lang="en-US" dirty="0" err="1"/>
              <a:t>Yifan</a:t>
            </a:r>
            <a:r>
              <a:rPr lang="en-US" dirty="0"/>
              <a:t> Ding</a:t>
            </a:r>
          </a:p>
        </p:txBody>
      </p:sp>
      <p:sp>
        <p:nvSpPr>
          <p:cNvPr id="5" name="TextBox 4"/>
          <p:cNvSpPr txBox="1"/>
          <p:nvPr/>
        </p:nvSpPr>
        <p:spPr>
          <a:xfrm>
            <a:off x="392725" y="3239010"/>
            <a:ext cx="9411032" cy="1754326"/>
          </a:xfrm>
          <a:prstGeom prst="rect">
            <a:avLst/>
          </a:prstGeom>
        </p:spPr>
        <p:txBody>
          <a:bodyPr wrap="square" rtlCol="0">
            <a:spAutoFit/>
          </a:bodyPr>
          <a:lstStyle/>
          <a:p>
            <a:r>
              <a:rPr lang="en-US" u="sng" dirty="0"/>
              <a:t>Project </a:t>
            </a:r>
            <a:r>
              <a:rPr lang="en-US" altLang="zh-CN" u="sng" dirty="0"/>
              <a:t>Accomplish</a:t>
            </a:r>
            <a:r>
              <a:rPr lang="en-US" u="sng" dirty="0"/>
              <a:t>:</a:t>
            </a:r>
          </a:p>
          <a:p>
            <a:pPr marL="342900" indent="-342900">
              <a:buAutoNum type="arabicPeriod"/>
            </a:pPr>
            <a:r>
              <a:rPr lang="en-US" dirty="0"/>
              <a:t>G</a:t>
            </a:r>
            <a:r>
              <a:rPr lang="en-US" altLang="zh-CN" dirty="0"/>
              <a:t>et</a:t>
            </a:r>
            <a:r>
              <a:rPr lang="zh-CN" altLang="en-US" dirty="0"/>
              <a:t> </a:t>
            </a:r>
            <a:r>
              <a:rPr lang="en-US" dirty="0"/>
              <a:t>data from the Materials Project Database</a:t>
            </a:r>
            <a:r>
              <a:rPr lang="zh-CN" altLang="en-US" dirty="0"/>
              <a:t> </a:t>
            </a:r>
            <a:r>
              <a:rPr lang="en-US" altLang="zh-CN" dirty="0"/>
              <a:t>and</a:t>
            </a:r>
            <a:r>
              <a:rPr lang="zh-CN" altLang="en-US" dirty="0"/>
              <a:t> </a:t>
            </a:r>
            <a:r>
              <a:rPr lang="en-US" dirty="0"/>
              <a:t>Inorganic Crystal Structure Database</a:t>
            </a:r>
          </a:p>
          <a:p>
            <a:pPr marL="342900" indent="-342900">
              <a:buAutoNum type="arabicPeriod"/>
            </a:pPr>
            <a:r>
              <a:rPr lang="en-US" dirty="0"/>
              <a:t>Clean and pre-process the data</a:t>
            </a:r>
            <a:r>
              <a:rPr lang="en-US" altLang="zh-CN" dirty="0"/>
              <a:t>(data</a:t>
            </a:r>
            <a:r>
              <a:rPr lang="zh-CN" altLang="en-US" dirty="0"/>
              <a:t> </a:t>
            </a:r>
            <a:r>
              <a:rPr lang="en-US" altLang="zh-CN" dirty="0"/>
              <a:t>cleaning,</a:t>
            </a:r>
            <a:r>
              <a:rPr lang="zh-CN" altLang="en-US" dirty="0"/>
              <a:t> </a:t>
            </a:r>
            <a:r>
              <a:rPr lang="en-US" altLang="zh-CN" dirty="0"/>
              <a:t>matrix</a:t>
            </a:r>
            <a:r>
              <a:rPr lang="zh-CN" altLang="en-US" dirty="0"/>
              <a:t> </a:t>
            </a:r>
            <a:r>
              <a:rPr lang="en-US" altLang="zh-CN" dirty="0"/>
              <a:t>building,</a:t>
            </a:r>
            <a:r>
              <a:rPr lang="zh-CN" altLang="en-US" dirty="0"/>
              <a:t> </a:t>
            </a:r>
            <a:r>
              <a:rPr lang="en-US" altLang="zh-CN" dirty="0"/>
              <a:t>main</a:t>
            </a:r>
            <a:r>
              <a:rPr lang="zh-CN" altLang="en-US" dirty="0"/>
              <a:t> </a:t>
            </a:r>
            <a:r>
              <a:rPr lang="en-US" altLang="zh-CN" dirty="0"/>
              <a:t>group</a:t>
            </a:r>
            <a:r>
              <a:rPr lang="zh-CN" altLang="en-US" dirty="0"/>
              <a:t> </a:t>
            </a:r>
            <a:r>
              <a:rPr lang="en-US" altLang="zh-CN" dirty="0"/>
              <a:t>selection)</a:t>
            </a:r>
            <a:endParaRPr lang="en-US" dirty="0"/>
          </a:p>
          <a:p>
            <a:pPr marL="342900" indent="-342900">
              <a:buAutoNum type="arabicPeriod"/>
            </a:pPr>
            <a:r>
              <a:rPr lang="en-US" dirty="0"/>
              <a:t>Learn the </a:t>
            </a:r>
            <a:r>
              <a:rPr lang="en-US" altLang="zh-CN" dirty="0"/>
              <a:t>vectors</a:t>
            </a:r>
            <a:r>
              <a:rPr lang="en-US" dirty="0"/>
              <a:t> of the </a:t>
            </a:r>
            <a:r>
              <a:rPr lang="en-US" altLang="zh-CN" dirty="0"/>
              <a:t>elements</a:t>
            </a:r>
            <a:r>
              <a:rPr lang="en-US" dirty="0"/>
              <a:t> </a:t>
            </a:r>
            <a:r>
              <a:rPr lang="en-US" altLang="zh-CN" dirty="0"/>
              <a:t>from</a:t>
            </a:r>
            <a:r>
              <a:rPr lang="zh-CN" altLang="en-US" dirty="0"/>
              <a:t> </a:t>
            </a:r>
            <a:r>
              <a:rPr lang="en-US" altLang="zh-CN" dirty="0"/>
              <a:t>element-environment</a:t>
            </a:r>
            <a:r>
              <a:rPr lang="zh-CN" altLang="en-US" dirty="0"/>
              <a:t> </a:t>
            </a:r>
            <a:r>
              <a:rPr lang="en-US" altLang="zh-CN" dirty="0"/>
              <a:t>matrix(SVD,</a:t>
            </a:r>
            <a:r>
              <a:rPr lang="zh-CN" altLang="en-US" dirty="0"/>
              <a:t> </a:t>
            </a:r>
            <a:r>
              <a:rPr lang="en-US" altLang="zh-CN" dirty="0"/>
              <a:t>autoencoder)</a:t>
            </a:r>
            <a:endParaRPr lang="en-US" dirty="0"/>
          </a:p>
          <a:p>
            <a:pPr marL="342900" indent="-342900">
              <a:buAutoNum type="arabicPeriod"/>
            </a:pPr>
            <a:r>
              <a:rPr lang="en-US" altLang="zh-CN" dirty="0"/>
              <a:t>2D-mapping</a:t>
            </a:r>
            <a:r>
              <a:rPr lang="zh-CN" altLang="en-US" dirty="0"/>
              <a:t> </a:t>
            </a:r>
            <a:r>
              <a:rPr lang="en-US" altLang="zh-CN" dirty="0"/>
              <a:t>of</a:t>
            </a:r>
            <a:r>
              <a:rPr lang="zh-CN" altLang="en-US" dirty="0"/>
              <a:t> </a:t>
            </a:r>
            <a:r>
              <a:rPr lang="en-US" altLang="zh-CN" dirty="0"/>
              <a:t>main</a:t>
            </a:r>
            <a:r>
              <a:rPr lang="zh-CN" altLang="en-US" dirty="0"/>
              <a:t> </a:t>
            </a:r>
            <a:r>
              <a:rPr lang="en-US" altLang="zh-CN" dirty="0"/>
              <a:t>group</a:t>
            </a:r>
            <a:r>
              <a:rPr lang="zh-CN" altLang="en-US" dirty="0"/>
              <a:t> </a:t>
            </a:r>
            <a:r>
              <a:rPr lang="en-US" altLang="zh-CN" dirty="0"/>
              <a:t>elements’</a:t>
            </a:r>
            <a:r>
              <a:rPr lang="zh-CN" altLang="en-US" dirty="0"/>
              <a:t> </a:t>
            </a:r>
            <a:r>
              <a:rPr lang="en-US" altLang="zh-CN" dirty="0"/>
              <a:t>vector</a:t>
            </a:r>
            <a:r>
              <a:rPr lang="zh-CN" altLang="en-US" dirty="0"/>
              <a:t> </a:t>
            </a:r>
            <a:r>
              <a:rPr lang="en-US" altLang="zh-CN" dirty="0"/>
              <a:t>matrix(arrange</a:t>
            </a:r>
            <a:r>
              <a:rPr lang="zh-CN" altLang="en-US" dirty="0"/>
              <a:t> </a:t>
            </a:r>
            <a:r>
              <a:rPr lang="en-US" altLang="zh-CN" dirty="0"/>
              <a:t>elements</a:t>
            </a:r>
            <a:r>
              <a:rPr lang="zh-CN" altLang="en-US" dirty="0"/>
              <a:t> </a:t>
            </a:r>
            <a:r>
              <a:rPr lang="en-US" altLang="zh-CN" dirty="0"/>
              <a:t>in</a:t>
            </a:r>
            <a:r>
              <a:rPr lang="zh-CN" altLang="en-US" dirty="0"/>
              <a:t> </a:t>
            </a:r>
            <a:r>
              <a:rPr lang="en-US" altLang="zh-CN" dirty="0"/>
              <a:t>family)</a:t>
            </a:r>
          </a:p>
          <a:p>
            <a:pPr marL="342900" indent="-342900">
              <a:buAutoNum type="arabicPeriod"/>
            </a:pPr>
            <a:r>
              <a:rPr lang="en-US" dirty="0"/>
              <a:t>Predict the formation energy o</a:t>
            </a:r>
            <a:r>
              <a:rPr lang="en-US" altLang="zh-CN" dirty="0"/>
              <a:t>f</a:t>
            </a:r>
            <a:r>
              <a:rPr lang="zh-CN" altLang="en-US" dirty="0"/>
              <a:t> </a:t>
            </a:r>
            <a:r>
              <a:rPr lang="en-US" dirty="0" err="1"/>
              <a:t>elapsolites</a:t>
            </a:r>
            <a:r>
              <a:rPr lang="zh-CN" altLang="en-US" dirty="0"/>
              <a:t> </a:t>
            </a:r>
            <a:r>
              <a:rPr lang="en-US" altLang="zh-CN" dirty="0"/>
              <a:t>(2</a:t>
            </a:r>
            <a:r>
              <a:rPr lang="zh-CN" altLang="en-US" dirty="0"/>
              <a:t> </a:t>
            </a:r>
            <a:r>
              <a:rPr lang="en-US" altLang="zh-CN" dirty="0"/>
              <a:t>and</a:t>
            </a:r>
            <a:r>
              <a:rPr lang="zh-CN" altLang="en-US" dirty="0"/>
              <a:t> </a:t>
            </a:r>
            <a:r>
              <a:rPr lang="en-US" altLang="zh-CN" dirty="0"/>
              <a:t>5</a:t>
            </a:r>
            <a:r>
              <a:rPr lang="zh-CN" altLang="en-US" dirty="0"/>
              <a:t> </a:t>
            </a:r>
            <a:r>
              <a:rPr lang="en-US" altLang="zh-CN" dirty="0"/>
              <a:t>layers’</a:t>
            </a:r>
            <a:r>
              <a:rPr lang="zh-CN" altLang="en-US" dirty="0"/>
              <a:t> </a:t>
            </a:r>
            <a:r>
              <a:rPr lang="en-US" altLang="zh-CN" dirty="0"/>
              <a:t>neural</a:t>
            </a:r>
            <a:r>
              <a:rPr lang="zh-CN" altLang="en-US" dirty="0"/>
              <a:t> </a:t>
            </a:r>
            <a:r>
              <a:rPr lang="en-US" altLang="zh-CN" dirty="0"/>
              <a:t>network)</a:t>
            </a:r>
            <a:endParaRPr lang="en-US" dirty="0"/>
          </a:p>
        </p:txBody>
      </p:sp>
      <p:sp>
        <p:nvSpPr>
          <p:cNvPr id="7" name="TextBox 6"/>
          <p:cNvSpPr txBox="1"/>
          <p:nvPr/>
        </p:nvSpPr>
        <p:spPr>
          <a:xfrm>
            <a:off x="392725" y="1500559"/>
            <a:ext cx="8670252" cy="1754326"/>
          </a:xfrm>
          <a:prstGeom prst="rect">
            <a:avLst/>
          </a:prstGeom>
        </p:spPr>
        <p:txBody>
          <a:bodyPr wrap="square" rtlCol="0">
            <a:spAutoFit/>
          </a:bodyPr>
          <a:lstStyle/>
          <a:p>
            <a:r>
              <a:rPr lang="en-US" u="sng" dirty="0"/>
              <a:t>Abstract:</a:t>
            </a:r>
          </a:p>
          <a:p>
            <a:r>
              <a:rPr lang="en-US" dirty="0"/>
              <a:t>Inorganic materials are increasingly used in all areas of modern life. Since their production is expensive, predicting their features in advance can save time and resources. Our project focuses on </a:t>
            </a:r>
            <a:r>
              <a:rPr lang="en-US" altLang="zh-CN" dirty="0"/>
              <a:t>finding</a:t>
            </a:r>
            <a:r>
              <a:rPr lang="zh-CN" altLang="en-US" dirty="0"/>
              <a:t> </a:t>
            </a:r>
            <a:r>
              <a:rPr lang="en-US" altLang="zh-CN" dirty="0"/>
              <a:t>element</a:t>
            </a:r>
            <a:r>
              <a:rPr lang="zh-CN" altLang="en-US" dirty="0"/>
              <a:t> </a:t>
            </a:r>
            <a:r>
              <a:rPr lang="en-US" altLang="zh-CN" dirty="0"/>
              <a:t>properties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high-dimensional</a:t>
            </a:r>
            <a:r>
              <a:rPr lang="zh-CN" altLang="en-US" dirty="0"/>
              <a:t> </a:t>
            </a:r>
            <a:r>
              <a:rPr lang="en-US" altLang="zh-CN" dirty="0"/>
              <a:t>vectors</a:t>
            </a:r>
            <a:r>
              <a:rPr lang="zh-CN" altLang="en-US" dirty="0"/>
              <a:t> </a:t>
            </a:r>
            <a:r>
              <a:rPr lang="en-US" altLang="zh-CN" dirty="0"/>
              <a:t>and</a:t>
            </a:r>
            <a:r>
              <a:rPr lang="zh-CN" altLang="en-US" dirty="0"/>
              <a:t> </a:t>
            </a:r>
            <a:r>
              <a:rPr lang="en-US" dirty="0"/>
              <a:t>predicting the formation energy of a class of chemical compounds – </a:t>
            </a:r>
            <a:r>
              <a:rPr lang="en-US" dirty="0" err="1"/>
              <a:t>elapsolites</a:t>
            </a:r>
            <a:r>
              <a:rPr lang="en-US" dirty="0"/>
              <a:t> – as an example.</a:t>
            </a:r>
          </a:p>
        </p:txBody>
      </p:sp>
      <p:sp>
        <p:nvSpPr>
          <p:cNvPr id="16" name="TextBox 15"/>
          <p:cNvSpPr txBox="1"/>
          <p:nvPr/>
        </p:nvSpPr>
        <p:spPr>
          <a:xfrm>
            <a:off x="392724" y="5110012"/>
            <a:ext cx="8415458" cy="1477328"/>
          </a:xfrm>
          <a:prstGeom prst="rect">
            <a:avLst/>
          </a:prstGeom>
        </p:spPr>
        <p:txBody>
          <a:bodyPr wrap="square" rtlCol="0">
            <a:spAutoFit/>
          </a:bodyPr>
          <a:lstStyle/>
          <a:p>
            <a:r>
              <a:rPr lang="en-US" altLang="zh-CN" u="sng" dirty="0"/>
              <a:t>Future</a:t>
            </a:r>
            <a:r>
              <a:rPr lang="zh-CN" altLang="en-US" u="sng" dirty="0"/>
              <a:t> </a:t>
            </a:r>
            <a:r>
              <a:rPr lang="en-US" altLang="zh-CN" u="sng" dirty="0"/>
              <a:t>work</a:t>
            </a:r>
            <a:endParaRPr lang="en-US" u="sng" dirty="0"/>
          </a:p>
          <a:p>
            <a:pPr marL="285750" indent="-285750">
              <a:buFont typeface="Arial" panose="020B0604020202020204" pitchFamily="34" charset="0"/>
              <a:buChar char="•"/>
            </a:pPr>
            <a:r>
              <a:rPr lang="en-US" altLang="zh-CN" dirty="0"/>
              <a:t>More</a:t>
            </a:r>
            <a:r>
              <a:rPr lang="zh-CN" altLang="en-US" dirty="0"/>
              <a:t> </a:t>
            </a:r>
            <a:r>
              <a:rPr lang="en-US" altLang="zh-CN" dirty="0"/>
              <a:t>methods</a:t>
            </a:r>
            <a:r>
              <a:rPr lang="zh-CN" altLang="en-US" dirty="0"/>
              <a:t> </a:t>
            </a:r>
            <a:r>
              <a:rPr lang="en-US" altLang="zh-CN" dirty="0"/>
              <a:t>of</a:t>
            </a:r>
            <a:r>
              <a:rPr lang="zh-CN" altLang="en-US" dirty="0"/>
              <a:t> </a:t>
            </a:r>
            <a:r>
              <a:rPr lang="en-US" altLang="zh-CN" dirty="0"/>
              <a:t>l</a:t>
            </a:r>
            <a:r>
              <a:rPr lang="en-US" dirty="0"/>
              <a:t>earn</a:t>
            </a:r>
            <a:r>
              <a:rPr lang="en-US" altLang="zh-CN" dirty="0"/>
              <a:t>ing</a:t>
            </a:r>
            <a:r>
              <a:rPr lang="en-US" dirty="0"/>
              <a:t> the </a:t>
            </a:r>
            <a:r>
              <a:rPr lang="en-US" altLang="zh-CN" dirty="0"/>
              <a:t>element</a:t>
            </a:r>
            <a:r>
              <a:rPr lang="zh-CN" altLang="en-US" dirty="0"/>
              <a:t> </a:t>
            </a:r>
            <a:r>
              <a:rPr lang="en-US" altLang="zh-CN" dirty="0"/>
              <a:t>vectors</a:t>
            </a:r>
            <a:r>
              <a:rPr lang="zh-CN" altLang="en-US" dirty="0"/>
              <a:t> </a:t>
            </a:r>
            <a:r>
              <a:rPr lang="en-US" altLang="zh-CN" dirty="0"/>
              <a:t>and</a:t>
            </a:r>
            <a:r>
              <a:rPr lang="zh-CN" altLang="en-US" dirty="0"/>
              <a:t> </a:t>
            </a:r>
            <a:r>
              <a:rPr lang="en-US" altLang="zh-CN" dirty="0"/>
              <a:t>evaluation</a:t>
            </a:r>
          </a:p>
          <a:p>
            <a:pPr marL="285750" indent="-285750">
              <a:buFont typeface="Arial" panose="020B0604020202020204" pitchFamily="34" charset="0"/>
              <a:buChar char="•"/>
            </a:pPr>
            <a:r>
              <a:rPr lang="en-US" altLang="zh-CN" dirty="0" err="1"/>
              <a:t>Aapplication</a:t>
            </a:r>
            <a:r>
              <a:rPr lang="zh-CN" altLang="en-US" dirty="0"/>
              <a:t> </a:t>
            </a:r>
            <a:r>
              <a:rPr lang="en-US" altLang="zh-CN" dirty="0"/>
              <a:t>in</a:t>
            </a:r>
            <a:r>
              <a:rPr lang="zh-CN" altLang="en-US" dirty="0"/>
              <a:t> </a:t>
            </a:r>
            <a:r>
              <a:rPr lang="en-US" altLang="zh-CN" dirty="0"/>
              <a:t>predicting</a:t>
            </a:r>
            <a:r>
              <a:rPr lang="zh-CN" altLang="en-US" dirty="0"/>
              <a:t> </a:t>
            </a:r>
            <a:r>
              <a:rPr lang="en-US" altLang="zh-CN" dirty="0"/>
              <a:t>unknown</a:t>
            </a:r>
            <a:r>
              <a:rPr lang="zh-CN" altLang="en-US" dirty="0"/>
              <a:t> </a:t>
            </a:r>
            <a:r>
              <a:rPr lang="en-US" altLang="zh-CN" dirty="0"/>
              <a:t>compound</a:t>
            </a:r>
          </a:p>
          <a:p>
            <a:pPr marL="285750" indent="-285750">
              <a:buFont typeface="Arial" panose="020B0604020202020204" pitchFamily="34" charset="0"/>
              <a:buChar char="•"/>
            </a:pPr>
            <a:r>
              <a:rPr lang="en-US" altLang="zh-CN" dirty="0"/>
              <a:t>Physical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element</a:t>
            </a:r>
            <a:r>
              <a:rPr lang="zh-CN" altLang="en-US" dirty="0"/>
              <a:t> </a:t>
            </a:r>
            <a:r>
              <a:rPr lang="en-US" altLang="zh-CN" dirty="0"/>
              <a:t>vector</a:t>
            </a:r>
          </a:p>
          <a:p>
            <a:pPr marL="285750" indent="-285750">
              <a:buFont typeface="Arial" panose="020B0604020202020204" pitchFamily="34" charset="0"/>
              <a:buChar char="•"/>
            </a:pPr>
            <a:r>
              <a:rPr lang="en-US" altLang="zh-CN" dirty="0"/>
              <a:t>Embedding</a:t>
            </a:r>
            <a:r>
              <a:rPr lang="zh-CN" altLang="en-US" dirty="0"/>
              <a:t> </a:t>
            </a:r>
            <a:r>
              <a:rPr lang="en-US" altLang="zh-CN" dirty="0"/>
              <a:t>more</a:t>
            </a:r>
            <a:r>
              <a:rPr lang="zh-CN" altLang="en-US" dirty="0"/>
              <a:t> </a:t>
            </a:r>
            <a:r>
              <a:rPr lang="en-US" altLang="zh-CN" dirty="0"/>
              <a:t>element</a:t>
            </a:r>
            <a:r>
              <a:rPr lang="zh-CN" altLang="en-US" dirty="0"/>
              <a:t> </a:t>
            </a:r>
            <a:r>
              <a:rPr lang="en-US" altLang="zh-CN" dirty="0"/>
              <a:t>properties</a:t>
            </a:r>
            <a:r>
              <a:rPr lang="zh-CN" altLang="en-US" dirty="0"/>
              <a:t> </a:t>
            </a:r>
            <a:r>
              <a:rPr lang="en-US" altLang="zh-CN" dirty="0"/>
              <a:t>in</a:t>
            </a:r>
            <a:r>
              <a:rPr lang="zh-CN" altLang="en-US" dirty="0"/>
              <a:t> </a:t>
            </a:r>
            <a:r>
              <a:rPr lang="en-US" altLang="zh-CN" dirty="0"/>
              <a:t>the</a:t>
            </a:r>
            <a:r>
              <a:rPr lang="zh-CN" altLang="en-US" dirty="0"/>
              <a:t> </a:t>
            </a:r>
            <a:r>
              <a:rPr lang="en-US" altLang="zh-CN" dirty="0"/>
              <a:t>raw</a:t>
            </a:r>
            <a:r>
              <a:rPr lang="zh-CN" altLang="en-US" dirty="0"/>
              <a:t> </a:t>
            </a:r>
            <a:r>
              <a:rPr lang="en-US" altLang="zh-CN" dirty="0"/>
              <a:t>data(structure</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endParaRPr lang="en-US" dirty="0"/>
          </a:p>
        </p:txBody>
      </p:sp>
    </p:spTree>
    <p:extLst>
      <p:ext uri="{BB962C8B-B14F-4D97-AF65-F5344CB8AC3E}">
        <p14:creationId xmlns:p14="http://schemas.microsoft.com/office/powerpoint/2010/main" val="34909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vel 5">
            <a:extLst>
              <a:ext uri="{FF2B5EF4-FFF2-40B4-BE49-F238E27FC236}">
                <a16:creationId xmlns:a16="http://schemas.microsoft.com/office/drawing/2014/main" id="{6ADBFBFA-575F-A941-8E4C-247CD19FBFF6}"/>
              </a:ext>
            </a:extLst>
          </p:cNvPr>
          <p:cNvSpPr>
            <a:spLocks noChangeAspect="1"/>
          </p:cNvSpPr>
          <p:nvPr/>
        </p:nvSpPr>
        <p:spPr>
          <a:xfrm>
            <a:off x="195942" y="435430"/>
            <a:ext cx="4572000"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rPr>
              <a:t>Search</a:t>
            </a:r>
            <a:r>
              <a:rPr kumimoji="0" lang="zh-CN" altLang="en-U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rPr>
              <a:t> </a:t>
            </a:r>
            <a:r>
              <a:rPr kumimoji="0" lang="en-US" altLang="zh-CN"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rPr>
              <a:t>potential</a:t>
            </a:r>
            <a:r>
              <a:rPr kumimoji="0" lang="zh-CN" altLang="en-U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rPr>
              <a:t> </a:t>
            </a:r>
            <a:r>
              <a:rPr kumimoji="0" lang="en-US" altLang="zh-CN"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rPr>
              <a:t>compounds(stable)</a:t>
            </a:r>
            <a:endParaRPr kumimoji="0" lang="en-US" altLang="zh-Han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endParaRPr>
          </a:p>
        </p:txBody>
      </p:sp>
      <p:sp>
        <p:nvSpPr>
          <p:cNvPr id="8" name="Bevel 7">
            <a:extLst>
              <a:ext uri="{FF2B5EF4-FFF2-40B4-BE49-F238E27FC236}">
                <a16:creationId xmlns:a16="http://schemas.microsoft.com/office/drawing/2014/main" id="{FB7B67FE-A18B-9C4E-BCA0-AD38E0AFE905}"/>
              </a:ext>
            </a:extLst>
          </p:cNvPr>
          <p:cNvSpPr>
            <a:spLocks noChangeAspect="1"/>
          </p:cNvSpPr>
          <p:nvPr/>
        </p:nvSpPr>
        <p:spPr>
          <a:xfrm>
            <a:off x="195942" y="2562297"/>
            <a:ext cx="4572000"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altLang="zh-CN" sz="3200" dirty="0">
                <a:effectLst>
                  <a:outerShdw blurRad="25400" dist="23998" dir="2700000" rotWithShape="0">
                    <a:srgbClr val="000000">
                      <a:alpha val="31034"/>
                    </a:srgbClr>
                  </a:outerShdw>
                </a:effectLst>
                <a:sym typeface="Helvetica Light"/>
              </a:rPr>
              <a:t>Stable=</a:t>
            </a:r>
          </a:p>
          <a:p>
            <a:pPr algn="ctr" defTabSz="584200" hangingPunct="0"/>
            <a:r>
              <a:rPr lang="en-US" altLang="zh-CN" sz="3200" dirty="0">
                <a:effectLst>
                  <a:outerShdw blurRad="25400" dist="23998" dir="2700000" rotWithShape="0">
                    <a:srgbClr val="000000">
                      <a:alpha val="31034"/>
                    </a:srgbClr>
                  </a:outerShdw>
                </a:effectLst>
                <a:sym typeface="Helvetica Light"/>
              </a:rPr>
              <a:t>low formation energy</a:t>
            </a:r>
            <a:endParaRPr kumimoji="0" lang="en-US" altLang="zh-Han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endParaRPr>
          </a:p>
        </p:txBody>
      </p:sp>
      <p:sp>
        <p:nvSpPr>
          <p:cNvPr id="9" name="Bevel 8">
            <a:extLst>
              <a:ext uri="{FF2B5EF4-FFF2-40B4-BE49-F238E27FC236}">
                <a16:creationId xmlns:a16="http://schemas.microsoft.com/office/drawing/2014/main" id="{3C6A4077-4C64-474E-B48B-EF42302BB971}"/>
              </a:ext>
            </a:extLst>
          </p:cNvPr>
          <p:cNvSpPr>
            <a:spLocks noChangeAspect="1"/>
          </p:cNvSpPr>
          <p:nvPr/>
        </p:nvSpPr>
        <p:spPr>
          <a:xfrm>
            <a:off x="195942" y="4652354"/>
            <a:ext cx="4572000"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altLang="zh-CN" sz="3200" dirty="0">
                <a:effectLst>
                  <a:outerShdw blurRad="25400" dist="23998" dir="2700000" rotWithShape="0">
                    <a:srgbClr val="000000">
                      <a:alpha val="31034"/>
                    </a:srgbClr>
                  </a:outerShdw>
                </a:effectLst>
                <a:sym typeface="Helvetica Light"/>
              </a:rPr>
              <a:t>Estimate </a:t>
            </a:r>
          </a:p>
          <a:p>
            <a:pPr algn="ctr" defTabSz="584200" hangingPunct="0"/>
            <a:r>
              <a:rPr lang="en-US" altLang="zh-CN" sz="3200" dirty="0">
                <a:effectLst>
                  <a:outerShdw blurRad="25400" dist="23998" dir="2700000" rotWithShape="0">
                    <a:srgbClr val="000000">
                      <a:alpha val="31034"/>
                    </a:srgbClr>
                  </a:outerShdw>
                </a:effectLst>
                <a:sym typeface="Helvetica Light"/>
              </a:rPr>
              <a:t>formation energy</a:t>
            </a:r>
            <a:endParaRPr kumimoji="0" lang="en-US" altLang="zh-Han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endParaRPr>
          </a:p>
        </p:txBody>
      </p:sp>
      <p:sp>
        <p:nvSpPr>
          <p:cNvPr id="10" name="Right Arrow 9">
            <a:extLst>
              <a:ext uri="{FF2B5EF4-FFF2-40B4-BE49-F238E27FC236}">
                <a16:creationId xmlns:a16="http://schemas.microsoft.com/office/drawing/2014/main" id="{92B7BC55-4119-E743-8954-C2AA31D1E9DB}"/>
              </a:ext>
            </a:extLst>
          </p:cNvPr>
          <p:cNvSpPr>
            <a:spLocks/>
          </p:cNvSpPr>
          <p:nvPr/>
        </p:nvSpPr>
        <p:spPr>
          <a:xfrm rot="5400000">
            <a:off x="13840123" y="19060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1" name="Right Arrow 10">
            <a:extLst>
              <a:ext uri="{FF2B5EF4-FFF2-40B4-BE49-F238E27FC236}">
                <a16:creationId xmlns:a16="http://schemas.microsoft.com/office/drawing/2014/main" id="{82A64243-B6B4-1744-A3BD-9EBF51378534}"/>
              </a:ext>
            </a:extLst>
          </p:cNvPr>
          <p:cNvSpPr>
            <a:spLocks/>
          </p:cNvSpPr>
          <p:nvPr/>
        </p:nvSpPr>
        <p:spPr>
          <a:xfrm rot="5400000">
            <a:off x="13992523" y="20584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2" name="Right Arrow 11">
            <a:extLst>
              <a:ext uri="{FF2B5EF4-FFF2-40B4-BE49-F238E27FC236}">
                <a16:creationId xmlns:a16="http://schemas.microsoft.com/office/drawing/2014/main" id="{239FADE0-0A97-AE44-86F5-FE4890F4E030}"/>
              </a:ext>
            </a:extLst>
          </p:cNvPr>
          <p:cNvSpPr>
            <a:spLocks/>
          </p:cNvSpPr>
          <p:nvPr/>
        </p:nvSpPr>
        <p:spPr>
          <a:xfrm rot="5400000">
            <a:off x="14144923" y="22108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3" name="Right Arrow 12">
            <a:extLst>
              <a:ext uri="{FF2B5EF4-FFF2-40B4-BE49-F238E27FC236}">
                <a16:creationId xmlns:a16="http://schemas.microsoft.com/office/drawing/2014/main" id="{23EA4D38-76C3-BC46-A7B8-62E7FF73A00E}"/>
              </a:ext>
            </a:extLst>
          </p:cNvPr>
          <p:cNvSpPr>
            <a:spLocks/>
          </p:cNvSpPr>
          <p:nvPr/>
        </p:nvSpPr>
        <p:spPr>
          <a:xfrm rot="5400000">
            <a:off x="14297323" y="23632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4" name="Right Arrow 13">
            <a:extLst>
              <a:ext uri="{FF2B5EF4-FFF2-40B4-BE49-F238E27FC236}">
                <a16:creationId xmlns:a16="http://schemas.microsoft.com/office/drawing/2014/main" id="{93CF5335-9CD0-124A-9B26-5B758B7B07C7}"/>
              </a:ext>
            </a:extLst>
          </p:cNvPr>
          <p:cNvSpPr>
            <a:spLocks/>
          </p:cNvSpPr>
          <p:nvPr/>
        </p:nvSpPr>
        <p:spPr>
          <a:xfrm rot="5400000">
            <a:off x="14449723" y="25156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5" name="Right Arrow 14">
            <a:extLst>
              <a:ext uri="{FF2B5EF4-FFF2-40B4-BE49-F238E27FC236}">
                <a16:creationId xmlns:a16="http://schemas.microsoft.com/office/drawing/2014/main" id="{E03483D4-D822-5347-8969-E235BC051518}"/>
              </a:ext>
            </a:extLst>
          </p:cNvPr>
          <p:cNvSpPr>
            <a:spLocks/>
          </p:cNvSpPr>
          <p:nvPr/>
        </p:nvSpPr>
        <p:spPr>
          <a:xfrm rot="5400000">
            <a:off x="14602123" y="26680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6" name="Right Arrow 15">
            <a:extLst>
              <a:ext uri="{FF2B5EF4-FFF2-40B4-BE49-F238E27FC236}">
                <a16:creationId xmlns:a16="http://schemas.microsoft.com/office/drawing/2014/main" id="{6903456B-F649-0345-8848-8930FE4C92AC}"/>
              </a:ext>
            </a:extLst>
          </p:cNvPr>
          <p:cNvSpPr>
            <a:spLocks/>
          </p:cNvSpPr>
          <p:nvPr/>
        </p:nvSpPr>
        <p:spPr>
          <a:xfrm rot="5400000">
            <a:off x="2127565" y="1955778"/>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17" name="Right Arrow 16">
            <a:extLst>
              <a:ext uri="{FF2B5EF4-FFF2-40B4-BE49-F238E27FC236}">
                <a16:creationId xmlns:a16="http://schemas.microsoft.com/office/drawing/2014/main" id="{D4620C08-C323-5948-B79D-01F9C18441EA}"/>
              </a:ext>
            </a:extLst>
          </p:cNvPr>
          <p:cNvSpPr>
            <a:spLocks/>
          </p:cNvSpPr>
          <p:nvPr/>
        </p:nvSpPr>
        <p:spPr>
          <a:xfrm rot="5400000">
            <a:off x="2127565" y="4119456"/>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19" name="Bevel 18">
            <a:extLst>
              <a:ext uri="{FF2B5EF4-FFF2-40B4-BE49-F238E27FC236}">
                <a16:creationId xmlns:a16="http://schemas.microsoft.com/office/drawing/2014/main" id="{1C6E2F11-6B71-1946-8883-27CDBF020D41}"/>
              </a:ext>
            </a:extLst>
          </p:cNvPr>
          <p:cNvSpPr>
            <a:spLocks noChangeAspect="1"/>
          </p:cNvSpPr>
          <p:nvPr/>
        </p:nvSpPr>
        <p:spPr>
          <a:xfrm>
            <a:off x="5386183" y="1140479"/>
            <a:ext cx="3593999" cy="2689358"/>
          </a:xfrm>
          <a:prstGeom prst="bevel">
            <a:avLst/>
          </a:prstGeom>
          <a:solidFill>
            <a:srgbClr val="0070C0"/>
          </a:solidFill>
          <a:ln>
            <a:noFill/>
          </a:ln>
        </p:spPr>
        <p:style>
          <a:lnRef idx="0">
            <a:schemeClr val="dk1"/>
          </a:lnRef>
          <a:fillRef idx="3">
            <a:schemeClr val="dk1"/>
          </a:fillRef>
          <a:effectRef idx="3">
            <a:schemeClr val="dk1"/>
          </a:effectRef>
          <a:fontRef idx="minor">
            <a:schemeClr val="lt1"/>
          </a:fontRef>
        </p:style>
        <p:txBody>
          <a:bodyPr rot="0" spcFirstLastPara="1" vertOverflow="overflow" horzOverflow="overflow" vert="horz" wrap="square" lIns="26788" tIns="26788" rIns="26788" bIns="26788" numCol="1" spcCol="38100" rtlCol="0" anchor="ctr">
            <a:spAutoFit/>
          </a:bodyPr>
          <a:lstStyle/>
          <a:p>
            <a:pPr defTabSz="308049" hangingPunct="0"/>
            <a:r>
              <a:rPr lang="en-US" altLang="zh-Hans" sz="3200" dirty="0">
                <a:effectLst>
                  <a:outerShdw blurRad="25400" dist="23998" dir="2700000" rotWithShape="0">
                    <a:srgbClr val="000000">
                      <a:alpha val="31034"/>
                    </a:srgbClr>
                  </a:outerShdw>
                </a:effectLst>
                <a:sym typeface="Helvetica Light"/>
              </a:rPr>
              <a:t>(8)</a:t>
            </a:r>
            <a:r>
              <a:rPr lang="zh-Hans" altLang="en-US" sz="3200" dirty="0">
                <a:effectLst>
                  <a:outerShdw blurRad="25400" dist="23998" dir="2700000" rotWithShape="0">
                    <a:srgbClr val="000000">
                      <a:alpha val="31034"/>
                    </a:srgbClr>
                  </a:outerShdw>
                </a:effectLst>
                <a:sym typeface="Helvetica Light"/>
              </a:rPr>
              <a:t> </a:t>
            </a:r>
            <a:r>
              <a:rPr lang="en-US" altLang="zh-Hans" sz="3200" dirty="0">
                <a:effectLst>
                  <a:outerShdw blurRad="25400" dist="23998" dir="2700000" rotWithShape="0">
                    <a:srgbClr val="000000">
                      <a:alpha val="31034"/>
                    </a:srgbClr>
                  </a:outerShdw>
                </a:effectLst>
                <a:sym typeface="Helvetica Light"/>
              </a:rPr>
              <a:t>Develop</a:t>
            </a:r>
            <a:r>
              <a:rPr lang="zh-Hans" altLang="en-US" sz="3200" dirty="0">
                <a:effectLst>
                  <a:outerShdw blurRad="25400" dist="23998" dir="2700000" rotWithShape="0">
                    <a:srgbClr val="000000">
                      <a:alpha val="31034"/>
                    </a:srgbClr>
                  </a:outerShdw>
                </a:effectLst>
                <a:sym typeface="Helvetica Light"/>
              </a:rPr>
              <a:t> </a:t>
            </a:r>
            <a:r>
              <a:rPr lang="en-US" altLang="zh-Hans" sz="3200" dirty="0">
                <a:effectLst>
                  <a:outerShdw blurRad="25400" dist="23998" dir="2700000" rotWithShape="0">
                    <a:srgbClr val="000000">
                      <a:alpha val="31034"/>
                    </a:srgbClr>
                  </a:outerShdw>
                </a:effectLst>
                <a:sym typeface="Helvetica Light"/>
              </a:rPr>
              <a:t>a</a:t>
            </a:r>
            <a:endParaRPr lang="en-US" altLang="zh-Hans" sz="3200" dirty="0">
              <a:effectLst>
                <a:outerShdw blurRad="25400" dist="23998" dir="2700000" rotWithShape="0">
                  <a:srgbClr val="000000">
                    <a:alpha val="31034"/>
                  </a:srgbClr>
                </a:outerShdw>
              </a:effectLst>
            </a:endParaRPr>
          </a:p>
          <a:p>
            <a:pPr defTabSz="308049" hangingPunct="0"/>
            <a:r>
              <a:rPr lang="en-US" altLang="zh-Hans" sz="3200" dirty="0">
                <a:effectLst>
                  <a:outerShdw blurRad="25400" dist="23998" dir="2700000" rotWithShape="0">
                    <a:srgbClr val="000000">
                      <a:alpha val="31034"/>
                    </a:srgbClr>
                  </a:outerShdw>
                </a:effectLst>
              </a:rPr>
              <a:t>machine</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learning</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model</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to</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solve</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the</a:t>
            </a:r>
            <a:r>
              <a:rPr lang="zh-Hans" altLang="en-US" sz="3200" dirty="0">
                <a:effectLst>
                  <a:outerShdw blurRad="25400" dist="23998" dir="2700000" rotWithShape="0">
                    <a:srgbClr val="000000">
                      <a:alpha val="31034"/>
                    </a:srgbClr>
                  </a:outerShdw>
                </a:effectLst>
              </a:rPr>
              <a:t> </a:t>
            </a:r>
            <a:r>
              <a:rPr lang="en-US" altLang="zh-Hans" sz="3200" dirty="0">
                <a:effectLst>
                  <a:outerShdw blurRad="25400" dist="23998" dir="2700000" rotWithShape="0">
                    <a:srgbClr val="000000">
                      <a:alpha val="31034"/>
                    </a:srgbClr>
                  </a:outerShdw>
                </a:effectLst>
              </a:rPr>
              <a:t>problem</a:t>
            </a:r>
            <a:endParaRPr lang="en-US" sz="3200" dirty="0">
              <a:effectLst>
                <a:outerShdw blurRad="25400" dist="23998" dir="2700000" rotWithShape="0">
                  <a:srgbClr val="000000">
                    <a:alpha val="31034"/>
                  </a:srgbClr>
                </a:outerShdw>
              </a:effectLst>
              <a:sym typeface="Helvetica Light"/>
            </a:endParaRPr>
          </a:p>
        </p:txBody>
      </p:sp>
      <p:sp>
        <p:nvSpPr>
          <p:cNvPr id="22" name="Down Arrow 21">
            <a:extLst>
              <a:ext uri="{FF2B5EF4-FFF2-40B4-BE49-F238E27FC236}">
                <a16:creationId xmlns:a16="http://schemas.microsoft.com/office/drawing/2014/main" id="{647393BB-F838-4C43-B672-49E4C85CE5B5}"/>
              </a:ext>
            </a:extLst>
          </p:cNvPr>
          <p:cNvSpPr/>
          <p:nvPr/>
        </p:nvSpPr>
        <p:spPr>
          <a:xfrm rot="10800000">
            <a:off x="6852162" y="3974525"/>
            <a:ext cx="620486" cy="1460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A0AAD35-BFEE-A147-91D2-4097E6A3C53F}"/>
              </a:ext>
            </a:extLst>
          </p:cNvPr>
          <p:cNvSpPr/>
          <p:nvPr/>
        </p:nvSpPr>
        <p:spPr>
          <a:xfrm>
            <a:off x="5290457" y="5116286"/>
            <a:ext cx="2013857" cy="3185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C1BE994-32F3-FB4C-9A08-C41470FF42D7}"/>
              </a:ext>
            </a:extLst>
          </p:cNvPr>
          <p:cNvSpPr txBox="1"/>
          <p:nvPr/>
        </p:nvSpPr>
        <p:spPr>
          <a:xfrm>
            <a:off x="7532915" y="6136885"/>
            <a:ext cx="1502228" cy="646331"/>
          </a:xfrm>
          <a:prstGeom prst="rect">
            <a:avLst/>
          </a:prstGeom>
          <a:noFill/>
        </p:spPr>
        <p:txBody>
          <a:bodyPr wrap="square" rtlCol="0">
            <a:spAutoFit/>
          </a:bodyPr>
          <a:lstStyle/>
          <a:p>
            <a:r>
              <a:rPr lang="en-US" altLang="zh-CN" sz="3600" dirty="0"/>
              <a:t>Goal</a:t>
            </a:r>
            <a:endParaRPr lang="en-US" sz="3600" dirty="0"/>
          </a:p>
        </p:txBody>
      </p:sp>
    </p:spTree>
    <p:extLst>
      <p:ext uri="{BB962C8B-B14F-4D97-AF65-F5344CB8AC3E}">
        <p14:creationId xmlns:p14="http://schemas.microsoft.com/office/powerpoint/2010/main" val="238559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1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a:extLst>
              <a:ext uri="{FF2B5EF4-FFF2-40B4-BE49-F238E27FC236}">
                <a16:creationId xmlns:a16="http://schemas.microsoft.com/office/drawing/2014/main" id="{C6DA1D2A-E5CA-6540-A50D-FC80F65113C9}"/>
              </a:ext>
            </a:extLst>
          </p:cNvPr>
          <p:cNvSpPr>
            <a:spLocks/>
          </p:cNvSpPr>
          <p:nvPr/>
        </p:nvSpPr>
        <p:spPr>
          <a:xfrm rot="5400000">
            <a:off x="13840123" y="19060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5" name="Right Arrow 4">
            <a:extLst>
              <a:ext uri="{FF2B5EF4-FFF2-40B4-BE49-F238E27FC236}">
                <a16:creationId xmlns:a16="http://schemas.microsoft.com/office/drawing/2014/main" id="{EB45C699-3D49-894A-944F-7787B48C4D6D}"/>
              </a:ext>
            </a:extLst>
          </p:cNvPr>
          <p:cNvSpPr>
            <a:spLocks/>
          </p:cNvSpPr>
          <p:nvPr/>
        </p:nvSpPr>
        <p:spPr>
          <a:xfrm rot="5400000">
            <a:off x="13992523" y="2058438"/>
            <a:ext cx="777240" cy="54864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6" name="TextBox 5">
            <a:extLst>
              <a:ext uri="{FF2B5EF4-FFF2-40B4-BE49-F238E27FC236}">
                <a16:creationId xmlns:a16="http://schemas.microsoft.com/office/drawing/2014/main" id="{FB995CD4-E803-2048-945E-31389F810E80}"/>
              </a:ext>
            </a:extLst>
          </p:cNvPr>
          <p:cNvSpPr txBox="1"/>
          <p:nvPr/>
        </p:nvSpPr>
        <p:spPr>
          <a:xfrm>
            <a:off x="7532914" y="6136885"/>
            <a:ext cx="1698171" cy="646331"/>
          </a:xfrm>
          <a:prstGeom prst="rect">
            <a:avLst/>
          </a:prstGeom>
          <a:noFill/>
        </p:spPr>
        <p:txBody>
          <a:bodyPr wrap="square" rtlCol="0">
            <a:spAutoFit/>
          </a:bodyPr>
          <a:lstStyle/>
          <a:p>
            <a:r>
              <a:rPr lang="en-US" altLang="zh-CN" sz="3600" dirty="0"/>
              <a:t>Process</a:t>
            </a:r>
            <a:endParaRPr lang="en-US" sz="3600" dirty="0"/>
          </a:p>
        </p:txBody>
      </p:sp>
      <p:sp>
        <p:nvSpPr>
          <p:cNvPr id="7" name="Bevel 6">
            <a:extLst>
              <a:ext uri="{FF2B5EF4-FFF2-40B4-BE49-F238E27FC236}">
                <a16:creationId xmlns:a16="http://schemas.microsoft.com/office/drawing/2014/main" id="{90844078-3E8F-6441-A03D-6D92A54BFF44}"/>
              </a:ext>
            </a:extLst>
          </p:cNvPr>
          <p:cNvSpPr>
            <a:spLocks noChangeAspect="1"/>
          </p:cNvSpPr>
          <p:nvPr/>
        </p:nvSpPr>
        <p:spPr>
          <a:xfrm>
            <a:off x="598714" y="346676"/>
            <a:ext cx="7990114"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altLang="zh-Hans" sz="3200" dirty="0">
                <a:effectLst>
                  <a:outerShdw blurRad="25400" dist="23998" dir="2700000" rotWithShape="0">
                    <a:srgbClr val="000000">
                      <a:alpha val="31034"/>
                    </a:srgbClr>
                  </a:outerShdw>
                </a:effectLst>
                <a:sym typeface="Helvetica Light"/>
              </a:rPr>
              <a:t>Extract element</a:t>
            </a:r>
            <a:r>
              <a:rPr lang="en-US" altLang="zh-CN" sz="3200" dirty="0">
                <a:effectLst>
                  <a:outerShdw blurRad="25400" dist="23998" dir="2700000" rotWithShape="0">
                    <a:srgbClr val="000000">
                      <a:alpha val="31034"/>
                    </a:srgbClr>
                  </a:outerShdw>
                </a:effectLst>
                <a:sym typeface="Helvetica Light"/>
              </a:rPr>
              <a:t>’</a:t>
            </a:r>
            <a:r>
              <a:rPr lang="en-US" altLang="zh-Hans" sz="3200" dirty="0">
                <a:effectLst>
                  <a:outerShdw blurRad="25400" dist="23998" dir="2700000" rotWithShape="0">
                    <a:srgbClr val="000000">
                      <a:alpha val="31034"/>
                    </a:srgbClr>
                  </a:outerShdw>
                </a:effectLst>
                <a:sym typeface="Helvetica Light"/>
              </a:rPr>
              <a:t>s high-dimensional vectors (</a:t>
            </a:r>
            <a:r>
              <a:rPr lang="zh-CN" altLang="en-US" sz="3200" dirty="0">
                <a:effectLst>
                  <a:outerShdw blurRad="25400" dist="23998" dir="2700000" rotWithShape="0">
                    <a:srgbClr val="000000">
                      <a:alpha val="31034"/>
                    </a:srgbClr>
                  </a:outerShdw>
                </a:effectLst>
                <a:sym typeface="Helvetica Light"/>
              </a:rPr>
              <a:t>*</a:t>
            </a:r>
            <a:r>
              <a:rPr lang="en-US" altLang="zh-Hans" sz="3200" dirty="0">
                <a:effectLst>
                  <a:outerShdw blurRad="25400" dist="23998" dir="2700000" rotWithShape="0">
                    <a:srgbClr val="000000">
                      <a:alpha val="31034"/>
                    </a:srgbClr>
                  </a:outerShdw>
                </a:effectLst>
                <a:sym typeface="Helvetica Light"/>
              </a:rPr>
              <a:t>1.knowledge gain)</a:t>
            </a:r>
            <a:endParaRPr kumimoji="0" lang="en-US" altLang="zh-Han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endParaRPr>
          </a:p>
        </p:txBody>
      </p:sp>
      <p:sp>
        <p:nvSpPr>
          <p:cNvPr id="8" name="Bevel 7">
            <a:extLst>
              <a:ext uri="{FF2B5EF4-FFF2-40B4-BE49-F238E27FC236}">
                <a16:creationId xmlns:a16="http://schemas.microsoft.com/office/drawing/2014/main" id="{2F4A26FA-EA35-D644-97EF-733450C50003}"/>
              </a:ext>
            </a:extLst>
          </p:cNvPr>
          <p:cNvSpPr>
            <a:spLocks noChangeAspect="1"/>
          </p:cNvSpPr>
          <p:nvPr/>
        </p:nvSpPr>
        <p:spPr>
          <a:xfrm>
            <a:off x="598714" y="2474273"/>
            <a:ext cx="7990114"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altLang="zh-CN" sz="3200" dirty="0">
                <a:effectLst>
                  <a:outerShdw blurRad="25400" dist="23998" dir="2700000" rotWithShape="0">
                    <a:srgbClr val="000000">
                      <a:alpha val="31034"/>
                    </a:srgbClr>
                  </a:outerShdw>
                </a:effectLst>
                <a:sym typeface="Helvetica Light"/>
              </a:rPr>
              <a:t>V</a:t>
            </a:r>
            <a:r>
              <a:rPr lang="en-US" altLang="zh-Hans" sz="3200" dirty="0">
                <a:effectLst>
                  <a:outerShdw blurRad="25400" dist="23998" dir="2700000" rotWithShape="0">
                    <a:srgbClr val="000000">
                      <a:alpha val="31034"/>
                    </a:srgbClr>
                  </a:outerShdw>
                </a:effectLst>
                <a:sym typeface="Helvetica Light"/>
              </a:rPr>
              <a:t>erified by known elements’ </a:t>
            </a:r>
          </a:p>
          <a:p>
            <a:pPr algn="ctr" defTabSz="584200" hangingPunct="0"/>
            <a:r>
              <a:rPr lang="en-US" altLang="zh-Hans" sz="3200" dirty="0">
                <a:effectLst>
                  <a:outerShdw blurRad="25400" dist="23998" dir="2700000" rotWithShape="0">
                    <a:srgbClr val="000000">
                      <a:alpha val="31034"/>
                    </a:srgbClr>
                  </a:outerShdw>
                </a:effectLst>
                <a:sym typeface="Helvetica Light"/>
              </a:rPr>
              <a:t>or compounds' properties. (</a:t>
            </a:r>
            <a:r>
              <a:rPr lang="zh-CN" altLang="en-US" sz="3200" dirty="0">
                <a:effectLst>
                  <a:outerShdw blurRad="25400" dist="23998" dir="2700000" rotWithShape="0">
                    <a:srgbClr val="000000">
                      <a:alpha val="31034"/>
                    </a:srgbClr>
                  </a:outerShdw>
                </a:effectLst>
                <a:sym typeface="Helvetica Light"/>
              </a:rPr>
              <a:t>*</a:t>
            </a:r>
            <a:r>
              <a:rPr lang="en-US" altLang="zh-Hans" sz="3200" dirty="0">
                <a:effectLst>
                  <a:outerShdw blurRad="25400" dist="23998" dir="2700000" rotWithShape="0">
                    <a:srgbClr val="000000">
                      <a:alpha val="31034"/>
                    </a:srgbClr>
                  </a:outerShdw>
                </a:effectLst>
                <a:sym typeface="Helvetica Light"/>
              </a:rPr>
              <a:t>2.validation)</a:t>
            </a:r>
            <a:endParaRPr kumimoji="0" lang="en-US" altLang="zh-Hans" sz="3200" i="0" u="none" strike="noStrike" normalizeH="0" baseline="0" dirty="0">
              <a:effectLst>
                <a:outerShdw blurRad="25400" dist="23998" dir="2700000" rotWithShape="0">
                  <a:srgbClr val="000000">
                    <a:alpha val="31034"/>
                  </a:srgbClr>
                </a:outerShdw>
              </a:effectLst>
              <a:uFillTx/>
              <a:latin typeface="+mn-lt"/>
              <a:ea typeface="+mn-ea"/>
              <a:cs typeface="+mn-cs"/>
              <a:sym typeface="Helvetica Light"/>
            </a:endParaRPr>
          </a:p>
        </p:txBody>
      </p:sp>
      <p:sp>
        <p:nvSpPr>
          <p:cNvPr id="9" name="Bevel 8">
            <a:extLst>
              <a:ext uri="{FF2B5EF4-FFF2-40B4-BE49-F238E27FC236}">
                <a16:creationId xmlns:a16="http://schemas.microsoft.com/office/drawing/2014/main" id="{AE16EDC1-EB85-714D-A6E2-C3954297B80A}"/>
              </a:ext>
            </a:extLst>
          </p:cNvPr>
          <p:cNvSpPr>
            <a:spLocks noChangeAspect="1"/>
          </p:cNvSpPr>
          <p:nvPr/>
        </p:nvSpPr>
        <p:spPr>
          <a:xfrm>
            <a:off x="598714" y="4499018"/>
            <a:ext cx="7990114" cy="1445062"/>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altLang="zh-CN" sz="3200" dirty="0">
                <a:effectLst>
                  <a:outerShdw blurRad="25400" dist="23998" dir="2700000" rotWithShape="0">
                    <a:srgbClr val="000000">
                      <a:alpha val="31034"/>
                    </a:srgbClr>
                  </a:outerShdw>
                </a:effectLst>
                <a:sym typeface="Helvetica Light"/>
              </a:rPr>
              <a:t>Use</a:t>
            </a:r>
            <a:r>
              <a:rPr lang="zh-CN" altLang="en-US" sz="3200" dirty="0">
                <a:effectLst>
                  <a:outerShdw blurRad="25400" dist="23998" dir="2700000" rotWithShape="0">
                    <a:srgbClr val="000000">
                      <a:alpha val="31034"/>
                    </a:srgbClr>
                  </a:outerShdw>
                </a:effectLst>
                <a:sym typeface="Helvetica Light"/>
              </a:rPr>
              <a:t> </a:t>
            </a:r>
            <a:r>
              <a:rPr lang="en-US" altLang="zh-CN" sz="3200" dirty="0">
                <a:effectLst>
                  <a:outerShdw blurRad="25400" dist="23998" dir="2700000" rotWithShape="0">
                    <a:srgbClr val="000000">
                      <a:alpha val="31034"/>
                    </a:srgbClr>
                  </a:outerShdw>
                </a:effectLst>
                <a:sym typeface="Helvetica Light"/>
              </a:rPr>
              <a:t>vectors to</a:t>
            </a:r>
            <a:r>
              <a:rPr lang="zh-CN" altLang="en-US" sz="3200" dirty="0">
                <a:effectLst>
                  <a:outerShdw blurRad="25400" dist="23998" dir="2700000" rotWithShape="0">
                    <a:srgbClr val="000000">
                      <a:alpha val="31034"/>
                    </a:srgbClr>
                  </a:outerShdw>
                </a:effectLst>
                <a:sym typeface="Helvetica Light"/>
              </a:rPr>
              <a:t> </a:t>
            </a:r>
            <a:r>
              <a:rPr lang="en-US" altLang="zh-CN" sz="3200" dirty="0">
                <a:effectLst>
                  <a:outerShdw blurRad="25400" dist="23998" dir="2700000" rotWithShape="0">
                    <a:srgbClr val="000000">
                      <a:alpha val="31034"/>
                    </a:srgbClr>
                  </a:outerShdw>
                </a:effectLst>
                <a:sym typeface="Helvetica Light"/>
              </a:rPr>
              <a:t>predict reliable unknow properties. (3.application)</a:t>
            </a:r>
          </a:p>
        </p:txBody>
      </p:sp>
      <p:sp>
        <p:nvSpPr>
          <p:cNvPr id="10" name="Right Arrow 9">
            <a:extLst>
              <a:ext uri="{FF2B5EF4-FFF2-40B4-BE49-F238E27FC236}">
                <a16:creationId xmlns:a16="http://schemas.microsoft.com/office/drawing/2014/main" id="{50AA329B-D2AD-104D-AC0C-14F052E6B9B2}"/>
              </a:ext>
            </a:extLst>
          </p:cNvPr>
          <p:cNvSpPr>
            <a:spLocks/>
          </p:cNvSpPr>
          <p:nvPr/>
        </p:nvSpPr>
        <p:spPr>
          <a:xfrm rot="5400000">
            <a:off x="4388841" y="1901857"/>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11" name="Right Arrow 10">
            <a:extLst>
              <a:ext uri="{FF2B5EF4-FFF2-40B4-BE49-F238E27FC236}">
                <a16:creationId xmlns:a16="http://schemas.microsoft.com/office/drawing/2014/main" id="{CB3C4EC0-54CB-DE4C-9EA6-5334FAC94A9F}"/>
              </a:ext>
            </a:extLst>
          </p:cNvPr>
          <p:cNvSpPr>
            <a:spLocks/>
          </p:cNvSpPr>
          <p:nvPr/>
        </p:nvSpPr>
        <p:spPr>
          <a:xfrm rot="5400000">
            <a:off x="4388841" y="3928446"/>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Tree>
    <p:extLst>
      <p:ext uri="{BB962C8B-B14F-4D97-AF65-F5344CB8AC3E}">
        <p14:creationId xmlns:p14="http://schemas.microsoft.com/office/powerpoint/2010/main" val="8766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endParaRPr lang="en-US" dirty="0"/>
          </a:p>
        </p:txBody>
      </p:sp>
      <p:sp>
        <p:nvSpPr>
          <p:cNvPr id="9" name="Rectangle 8">
            <a:extLst>
              <a:ext uri="{FF2B5EF4-FFF2-40B4-BE49-F238E27FC236}">
                <a16:creationId xmlns:a16="http://schemas.microsoft.com/office/drawing/2014/main" id="{C44D5011-7265-924A-AF40-6CFA8BE366AA}"/>
              </a:ext>
            </a:extLst>
          </p:cNvPr>
          <p:cNvSpPr/>
          <p:nvPr/>
        </p:nvSpPr>
        <p:spPr>
          <a:xfrm>
            <a:off x="0" y="0"/>
            <a:ext cx="3797835" cy="584775"/>
          </a:xfrm>
          <a:prstGeom prst="rect">
            <a:avLst/>
          </a:prstGeom>
        </p:spPr>
        <p:txBody>
          <a:bodyPr wrap="none">
            <a:spAutoFit/>
          </a:bodyPr>
          <a:lstStyle/>
          <a:p>
            <a:r>
              <a:rPr lang="en-US" altLang="zh-CN" sz="3200" dirty="0">
                <a:latin typeface="Microsoft YaHei" panose="020B0503020204020204" pitchFamily="34" charset="-122"/>
              </a:rPr>
              <a:t>1</a:t>
            </a:r>
            <a:r>
              <a:rPr lang="en-US" sz="3200" dirty="0">
                <a:latin typeface="Microsoft YaHei" panose="020B0503020204020204" pitchFamily="34" charset="-122"/>
              </a:rPr>
              <a:t>.Knowledge gain:</a:t>
            </a:r>
          </a:p>
        </p:txBody>
      </p:sp>
      <p:sp>
        <p:nvSpPr>
          <p:cNvPr id="10" name="Bevel 9">
            <a:extLst>
              <a:ext uri="{FF2B5EF4-FFF2-40B4-BE49-F238E27FC236}">
                <a16:creationId xmlns:a16="http://schemas.microsoft.com/office/drawing/2014/main" id="{D5C74567-0A19-104C-8168-760E2F4F5C43}"/>
              </a:ext>
            </a:extLst>
          </p:cNvPr>
          <p:cNvSpPr>
            <a:spLocks noChangeAspect="1"/>
          </p:cNvSpPr>
          <p:nvPr/>
        </p:nvSpPr>
        <p:spPr>
          <a:xfrm>
            <a:off x="245363" y="966090"/>
            <a:ext cx="3556930" cy="504408"/>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Tons of chemical formulas(~</a:t>
            </a:r>
            <a:r>
              <a:rPr lang="en-US" altLang="zh-CN" dirty="0"/>
              <a:t>84,000</a:t>
            </a:r>
            <a:r>
              <a:rPr lang="en-US" dirty="0"/>
              <a:t>)</a:t>
            </a:r>
          </a:p>
        </p:txBody>
      </p:sp>
      <p:sp>
        <p:nvSpPr>
          <p:cNvPr id="12" name="Bevel 11">
            <a:extLst>
              <a:ext uri="{FF2B5EF4-FFF2-40B4-BE49-F238E27FC236}">
                <a16:creationId xmlns:a16="http://schemas.microsoft.com/office/drawing/2014/main" id="{D9C0A4B6-8131-F849-8AC2-11A2BC1E1943}"/>
              </a:ext>
            </a:extLst>
          </p:cNvPr>
          <p:cNvSpPr>
            <a:spLocks noChangeAspect="1"/>
          </p:cNvSpPr>
          <p:nvPr/>
        </p:nvSpPr>
        <p:spPr>
          <a:xfrm>
            <a:off x="305163" y="2134402"/>
            <a:ext cx="3556930" cy="504408"/>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more (element, environment) pairs</a:t>
            </a:r>
          </a:p>
        </p:txBody>
      </p:sp>
      <p:sp>
        <p:nvSpPr>
          <p:cNvPr id="15" name="Bevel 14">
            <a:extLst>
              <a:ext uri="{FF2B5EF4-FFF2-40B4-BE49-F238E27FC236}">
                <a16:creationId xmlns:a16="http://schemas.microsoft.com/office/drawing/2014/main" id="{B0AB8710-4C69-BE43-8AF8-553255B43034}"/>
              </a:ext>
            </a:extLst>
          </p:cNvPr>
          <p:cNvSpPr>
            <a:spLocks noChangeAspect="1"/>
          </p:cNvSpPr>
          <p:nvPr/>
        </p:nvSpPr>
        <p:spPr>
          <a:xfrm>
            <a:off x="318697" y="4814485"/>
            <a:ext cx="3499259" cy="872490"/>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a:t>E</a:t>
            </a:r>
            <a:r>
              <a:rPr lang="en-US" dirty="0"/>
              <a:t>xtract element </a:t>
            </a:r>
            <a:r>
              <a:rPr lang="en-US" altLang="zh-CN" dirty="0"/>
              <a:t>property</a:t>
            </a:r>
            <a:r>
              <a:rPr lang="zh-CN" altLang="en-US" dirty="0"/>
              <a:t> </a:t>
            </a:r>
            <a:r>
              <a:rPr lang="en-US" dirty="0"/>
              <a:t>vectors</a:t>
            </a:r>
          </a:p>
          <a:p>
            <a:pPr algn="ctr"/>
            <a:r>
              <a:rPr lang="en-US" altLang="zh-CN" dirty="0"/>
              <a:t>{80</a:t>
            </a:r>
            <a:r>
              <a:rPr lang="zh-CN" altLang="en-US" dirty="0"/>
              <a:t>*</a:t>
            </a:r>
            <a:r>
              <a:rPr lang="en-US" altLang="zh-CN" dirty="0"/>
              <a:t>20}</a:t>
            </a:r>
            <a:endParaRPr lang="en-US" dirty="0"/>
          </a:p>
        </p:txBody>
      </p:sp>
      <p:sp>
        <p:nvSpPr>
          <p:cNvPr id="16" name="Bevel 15">
            <a:extLst>
              <a:ext uri="{FF2B5EF4-FFF2-40B4-BE49-F238E27FC236}">
                <a16:creationId xmlns:a16="http://schemas.microsoft.com/office/drawing/2014/main" id="{38AC78E1-7038-814E-99CA-8DCE5A96E549}"/>
              </a:ext>
            </a:extLst>
          </p:cNvPr>
          <p:cNvSpPr>
            <a:spLocks noChangeAspect="1"/>
          </p:cNvSpPr>
          <p:nvPr/>
        </p:nvSpPr>
        <p:spPr>
          <a:xfrm>
            <a:off x="142030" y="3244796"/>
            <a:ext cx="3883195" cy="872490"/>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build [element, environment] matrix</a:t>
            </a:r>
          </a:p>
          <a:p>
            <a:pPr algn="ctr"/>
            <a:r>
              <a:rPr lang="en-US" altLang="zh-CN" dirty="0"/>
              <a:t>{80</a:t>
            </a:r>
            <a:r>
              <a:rPr lang="zh-CN" altLang="en-US" dirty="0"/>
              <a:t>*</a:t>
            </a:r>
            <a:r>
              <a:rPr lang="en-US" altLang="zh-CN" dirty="0"/>
              <a:t>83131}</a:t>
            </a:r>
            <a:endParaRPr lang="en-US" dirty="0"/>
          </a:p>
        </p:txBody>
      </p:sp>
      <p:sp>
        <p:nvSpPr>
          <p:cNvPr id="17" name="Right Arrow 16">
            <a:extLst>
              <a:ext uri="{FF2B5EF4-FFF2-40B4-BE49-F238E27FC236}">
                <a16:creationId xmlns:a16="http://schemas.microsoft.com/office/drawing/2014/main" id="{94033524-5708-C640-88F4-346D38C2869D}"/>
              </a:ext>
            </a:extLst>
          </p:cNvPr>
          <p:cNvSpPr>
            <a:spLocks/>
          </p:cNvSpPr>
          <p:nvPr/>
        </p:nvSpPr>
        <p:spPr>
          <a:xfrm rot="5400000">
            <a:off x="1868759" y="1557425"/>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19" name="Right Arrow 18">
            <a:extLst>
              <a:ext uri="{FF2B5EF4-FFF2-40B4-BE49-F238E27FC236}">
                <a16:creationId xmlns:a16="http://schemas.microsoft.com/office/drawing/2014/main" id="{C157E4F3-F802-1240-BC78-31731C141CFB}"/>
              </a:ext>
            </a:extLst>
          </p:cNvPr>
          <p:cNvSpPr>
            <a:spLocks/>
          </p:cNvSpPr>
          <p:nvPr/>
        </p:nvSpPr>
        <p:spPr>
          <a:xfrm rot="5400000">
            <a:off x="1878697" y="2721365"/>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20" name="Right Arrow 19">
            <a:extLst>
              <a:ext uri="{FF2B5EF4-FFF2-40B4-BE49-F238E27FC236}">
                <a16:creationId xmlns:a16="http://schemas.microsoft.com/office/drawing/2014/main" id="{0904D063-D352-B74E-A6D2-93A34B4BCDA2}"/>
              </a:ext>
            </a:extLst>
          </p:cNvPr>
          <p:cNvSpPr>
            <a:spLocks/>
          </p:cNvSpPr>
          <p:nvPr/>
        </p:nvSpPr>
        <p:spPr>
          <a:xfrm rot="5400000">
            <a:off x="1868759" y="4188088"/>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21" name="Rectangle 20">
            <a:extLst>
              <a:ext uri="{FF2B5EF4-FFF2-40B4-BE49-F238E27FC236}">
                <a16:creationId xmlns:a16="http://schemas.microsoft.com/office/drawing/2014/main" id="{94D0A64A-2DB8-BF4F-AC5D-79736825487F}"/>
              </a:ext>
            </a:extLst>
          </p:cNvPr>
          <p:cNvSpPr/>
          <p:nvPr/>
        </p:nvSpPr>
        <p:spPr>
          <a:xfrm>
            <a:off x="5412111" y="208228"/>
            <a:ext cx="2741117" cy="1569660"/>
          </a:xfrm>
          <a:prstGeom prst="rect">
            <a:avLst/>
          </a:prstGeom>
        </p:spPr>
        <p:txBody>
          <a:bodyPr wrap="square">
            <a:spAutoFit/>
          </a:bodyPr>
          <a:lstStyle/>
          <a:p>
            <a:r>
              <a:rPr lang="zh-CN" altLang="en-US" sz="3200" dirty="0"/>
              <a:t>  </a:t>
            </a:r>
            <a:r>
              <a:rPr lang="en-US" sz="3200" dirty="0">
                <a:solidFill>
                  <a:srgbClr val="FF0000"/>
                </a:solidFill>
              </a:rPr>
              <a:t>Fe2(SO4)3</a:t>
            </a:r>
          </a:p>
          <a:p>
            <a:r>
              <a:rPr lang="en-US" altLang="zh-CN" sz="3200" dirty="0">
                <a:solidFill>
                  <a:srgbClr val="FF0000"/>
                </a:solidFill>
              </a:rPr>
              <a:t>=</a:t>
            </a:r>
            <a:r>
              <a:rPr lang="en-US" sz="3200" dirty="0">
                <a:solidFill>
                  <a:srgbClr val="FF0000"/>
                </a:solidFill>
              </a:rPr>
              <a:t> Fe2S3O12</a:t>
            </a:r>
          </a:p>
          <a:p>
            <a:endParaRPr lang="en-US" sz="3200" dirty="0"/>
          </a:p>
        </p:txBody>
      </p:sp>
      <p:sp>
        <p:nvSpPr>
          <p:cNvPr id="22" name="Right Arrow 21">
            <a:extLst>
              <a:ext uri="{FF2B5EF4-FFF2-40B4-BE49-F238E27FC236}">
                <a16:creationId xmlns:a16="http://schemas.microsoft.com/office/drawing/2014/main" id="{2B37BAC3-DCFD-D943-88DA-8214A5B02107}"/>
              </a:ext>
            </a:extLst>
          </p:cNvPr>
          <p:cNvSpPr>
            <a:spLocks/>
          </p:cNvSpPr>
          <p:nvPr/>
        </p:nvSpPr>
        <p:spPr>
          <a:xfrm rot="5400000">
            <a:off x="6237693" y="1336711"/>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23" name="Rectangle 22">
            <a:extLst>
              <a:ext uri="{FF2B5EF4-FFF2-40B4-BE49-F238E27FC236}">
                <a16:creationId xmlns:a16="http://schemas.microsoft.com/office/drawing/2014/main" id="{0853A895-33C5-524A-8990-321AF014A5F6}"/>
              </a:ext>
            </a:extLst>
          </p:cNvPr>
          <p:cNvSpPr/>
          <p:nvPr/>
        </p:nvSpPr>
        <p:spPr>
          <a:xfrm>
            <a:off x="4403835" y="1913688"/>
            <a:ext cx="4897820" cy="369332"/>
          </a:xfrm>
          <a:prstGeom prst="rect">
            <a:avLst/>
          </a:prstGeom>
        </p:spPr>
        <p:txBody>
          <a:bodyPr wrap="square">
            <a:spAutoFit/>
          </a:bodyPr>
          <a:lstStyle/>
          <a:p>
            <a:r>
              <a:rPr lang="en-US" altLang="zh-CN" dirty="0">
                <a:solidFill>
                  <a:srgbClr val="FF0000"/>
                </a:solidFill>
                <a:latin typeface="Microsoft YaHei" panose="020B0503020204020204" pitchFamily="34" charset="-122"/>
              </a:rPr>
              <a:t>[</a:t>
            </a:r>
            <a:r>
              <a:rPr lang="en-US" dirty="0">
                <a:solidFill>
                  <a:srgbClr val="FF0000"/>
                </a:solidFill>
                <a:latin typeface="Microsoft YaHei" panose="020B0503020204020204" pitchFamily="34" charset="-122"/>
              </a:rPr>
              <a:t>Fe,2O12S3]</a:t>
            </a:r>
            <a:r>
              <a:rPr lang="zh-CN" altLang="en-US" dirty="0">
                <a:solidFill>
                  <a:srgbClr val="FF0000"/>
                </a:solidFill>
                <a:latin typeface="Microsoft YaHei" panose="020B0503020204020204" pitchFamily="34" charset="-122"/>
              </a:rPr>
              <a:t>    </a:t>
            </a:r>
            <a:r>
              <a:rPr lang="en-US" dirty="0">
                <a:solidFill>
                  <a:srgbClr val="FF0000"/>
                </a:solidFill>
                <a:latin typeface="Microsoft YaHei" panose="020B0503020204020204" pitchFamily="34" charset="-122"/>
              </a:rPr>
              <a:t>[S,3Fe2O12] </a:t>
            </a:r>
            <a:r>
              <a:rPr lang="zh-CN" altLang="en-US" dirty="0">
                <a:solidFill>
                  <a:srgbClr val="FF0000"/>
                </a:solidFill>
                <a:latin typeface="Microsoft YaHei" panose="020B0503020204020204" pitchFamily="34" charset="-122"/>
              </a:rPr>
              <a:t>  </a:t>
            </a:r>
            <a:r>
              <a:rPr lang="en-US" dirty="0">
                <a:solidFill>
                  <a:srgbClr val="FF0000"/>
                </a:solidFill>
                <a:latin typeface="Microsoft YaHei" panose="020B0503020204020204" pitchFamily="34" charset="-122"/>
              </a:rPr>
              <a:t>[O,12Fe2S3]</a:t>
            </a:r>
          </a:p>
        </p:txBody>
      </p:sp>
      <p:sp>
        <p:nvSpPr>
          <p:cNvPr id="24" name="Right Arrow 23">
            <a:extLst>
              <a:ext uri="{FF2B5EF4-FFF2-40B4-BE49-F238E27FC236}">
                <a16:creationId xmlns:a16="http://schemas.microsoft.com/office/drawing/2014/main" id="{85F754FD-41FE-6A4C-A950-5AE19B74A521}"/>
              </a:ext>
            </a:extLst>
          </p:cNvPr>
          <p:cNvSpPr>
            <a:spLocks/>
          </p:cNvSpPr>
          <p:nvPr/>
        </p:nvSpPr>
        <p:spPr>
          <a:xfrm rot="5400000">
            <a:off x="6237693" y="2295721"/>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graphicFrame>
        <p:nvGraphicFramePr>
          <p:cNvPr id="26" name="Table 25">
            <a:extLst>
              <a:ext uri="{FF2B5EF4-FFF2-40B4-BE49-F238E27FC236}">
                <a16:creationId xmlns:a16="http://schemas.microsoft.com/office/drawing/2014/main" id="{1D2BDD75-C44B-B34B-B50C-9718121A168F}"/>
              </a:ext>
            </a:extLst>
          </p:cNvPr>
          <p:cNvGraphicFramePr>
            <a:graphicFrameLocks noGrp="1"/>
          </p:cNvGraphicFramePr>
          <p:nvPr>
            <p:extLst>
              <p:ext uri="{D42A27DB-BD31-4B8C-83A1-F6EECF244321}">
                <p14:modId xmlns:p14="http://schemas.microsoft.com/office/powerpoint/2010/main" val="4213252377"/>
              </p:ext>
            </p:extLst>
          </p:nvPr>
        </p:nvGraphicFramePr>
        <p:xfrm>
          <a:off x="4261485" y="2927013"/>
          <a:ext cx="4609245" cy="1503680"/>
        </p:xfrm>
        <a:graphic>
          <a:graphicData uri="http://schemas.openxmlformats.org/drawingml/2006/table">
            <a:tbl>
              <a:tblPr/>
              <a:tblGrid>
                <a:gridCol w="1087502">
                  <a:extLst>
                    <a:ext uri="{9D8B030D-6E8A-4147-A177-3AD203B41FA5}">
                      <a16:colId xmlns:a16="http://schemas.microsoft.com/office/drawing/2014/main" val="502963454"/>
                    </a:ext>
                  </a:extLst>
                </a:gridCol>
                <a:gridCol w="1240762">
                  <a:extLst>
                    <a:ext uri="{9D8B030D-6E8A-4147-A177-3AD203B41FA5}">
                      <a16:colId xmlns:a16="http://schemas.microsoft.com/office/drawing/2014/main" val="3792066116"/>
                    </a:ext>
                  </a:extLst>
                </a:gridCol>
                <a:gridCol w="1232610">
                  <a:extLst>
                    <a:ext uri="{9D8B030D-6E8A-4147-A177-3AD203B41FA5}">
                      <a16:colId xmlns:a16="http://schemas.microsoft.com/office/drawing/2014/main" val="1261316631"/>
                    </a:ext>
                  </a:extLst>
                </a:gridCol>
                <a:gridCol w="1048371">
                  <a:extLst>
                    <a:ext uri="{9D8B030D-6E8A-4147-A177-3AD203B41FA5}">
                      <a16:colId xmlns:a16="http://schemas.microsoft.com/office/drawing/2014/main" val="950930426"/>
                    </a:ext>
                  </a:extLst>
                </a:gridCol>
              </a:tblGrid>
              <a:tr h="0">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  2O12S3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3Fe2O12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12Fe2S3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96667551"/>
                  </a:ext>
                </a:extLst>
              </a:tr>
              <a:tr h="0">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 Fe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513512458"/>
                  </a:ext>
                </a:extLst>
              </a:tr>
              <a:tr h="0">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36625743"/>
                  </a:ext>
                </a:extLst>
              </a:tr>
              <a:tr h="0">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800" dirty="0">
                          <a:solidFill>
                            <a:srgbClr val="FF0000"/>
                          </a:solidFill>
                          <a:effectLst/>
                          <a:latin typeface="Microsoft YaHei" panose="020B0503020204020204" pitchFamily="34" charset="-122"/>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282210499"/>
                  </a:ext>
                </a:extLst>
              </a:tr>
            </a:tbl>
          </a:graphicData>
        </a:graphic>
      </p:graphicFrame>
      <p:sp>
        <p:nvSpPr>
          <p:cNvPr id="27" name="Right Arrow 26">
            <a:extLst>
              <a:ext uri="{FF2B5EF4-FFF2-40B4-BE49-F238E27FC236}">
                <a16:creationId xmlns:a16="http://schemas.microsoft.com/office/drawing/2014/main" id="{5EF4E1BB-B6AC-0849-9C01-F2D4F6938292}"/>
              </a:ext>
            </a:extLst>
          </p:cNvPr>
          <p:cNvSpPr>
            <a:spLocks/>
          </p:cNvSpPr>
          <p:nvPr/>
        </p:nvSpPr>
        <p:spPr>
          <a:xfrm rot="5400000">
            <a:off x="6237693" y="4463539"/>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28" name="Rectangle 27">
            <a:extLst>
              <a:ext uri="{FF2B5EF4-FFF2-40B4-BE49-F238E27FC236}">
                <a16:creationId xmlns:a16="http://schemas.microsoft.com/office/drawing/2014/main" id="{8CED2E5F-23EA-3940-A46E-9BDD127DB29A}"/>
              </a:ext>
            </a:extLst>
          </p:cNvPr>
          <p:cNvSpPr/>
          <p:nvPr/>
        </p:nvSpPr>
        <p:spPr>
          <a:xfrm>
            <a:off x="4694610" y="4990807"/>
            <a:ext cx="4176120" cy="2062103"/>
          </a:xfrm>
          <a:prstGeom prst="rect">
            <a:avLst/>
          </a:prstGeom>
        </p:spPr>
        <p:txBody>
          <a:bodyPr wrap="square">
            <a:spAutoFit/>
          </a:bodyPr>
          <a:lstStyle/>
          <a:p>
            <a:r>
              <a:rPr lang="en-US" sz="3200" dirty="0">
                <a:solidFill>
                  <a:srgbClr val="FF0000"/>
                </a:solidFill>
              </a:rPr>
              <a:t>Fe</a:t>
            </a:r>
            <a:r>
              <a:rPr lang="en-US" altLang="zh-CN" sz="3200" dirty="0">
                <a:solidFill>
                  <a:srgbClr val="FF0000"/>
                </a:solidFill>
              </a:rPr>
              <a:t>:{Fe1,Fe2…..Fe20}</a:t>
            </a:r>
          </a:p>
          <a:p>
            <a:r>
              <a:rPr lang="zh-CN" altLang="en-US" sz="3200" dirty="0">
                <a:solidFill>
                  <a:srgbClr val="FF0000"/>
                </a:solidFill>
              </a:rPr>
              <a:t> </a:t>
            </a:r>
            <a:r>
              <a:rPr lang="en-US" altLang="zh-CN" sz="3200" dirty="0">
                <a:solidFill>
                  <a:srgbClr val="FF0000"/>
                </a:solidFill>
              </a:rPr>
              <a:t>O:{</a:t>
            </a:r>
            <a:r>
              <a:rPr lang="zh-CN" altLang="en-US" sz="3200" dirty="0">
                <a:solidFill>
                  <a:srgbClr val="FF0000"/>
                </a:solidFill>
              </a:rPr>
              <a:t>  </a:t>
            </a:r>
            <a:r>
              <a:rPr lang="en-US" altLang="zh-CN" sz="3200" dirty="0">
                <a:solidFill>
                  <a:srgbClr val="FF0000"/>
                </a:solidFill>
              </a:rPr>
              <a:t>O1,</a:t>
            </a:r>
            <a:r>
              <a:rPr lang="zh-CN" altLang="en-US" sz="3200" dirty="0">
                <a:solidFill>
                  <a:srgbClr val="FF0000"/>
                </a:solidFill>
              </a:rPr>
              <a:t> </a:t>
            </a:r>
            <a:r>
              <a:rPr lang="en-US" altLang="zh-CN" sz="3200" dirty="0">
                <a:solidFill>
                  <a:srgbClr val="FF0000"/>
                </a:solidFill>
              </a:rPr>
              <a:t>O2…..</a:t>
            </a:r>
            <a:r>
              <a:rPr lang="zh-CN" altLang="en-US" sz="3200" dirty="0">
                <a:solidFill>
                  <a:srgbClr val="FF0000"/>
                </a:solidFill>
              </a:rPr>
              <a:t> </a:t>
            </a:r>
            <a:r>
              <a:rPr lang="en-US" altLang="zh-CN" sz="3200" dirty="0">
                <a:solidFill>
                  <a:srgbClr val="FF0000"/>
                </a:solidFill>
              </a:rPr>
              <a:t>O20}</a:t>
            </a:r>
          </a:p>
          <a:p>
            <a:r>
              <a:rPr lang="zh-CN" altLang="en-US" sz="3200" dirty="0">
                <a:solidFill>
                  <a:srgbClr val="FF0000"/>
                </a:solidFill>
              </a:rPr>
              <a:t> </a:t>
            </a:r>
            <a:r>
              <a:rPr lang="en-US" altLang="zh-CN" sz="3200" dirty="0">
                <a:solidFill>
                  <a:srgbClr val="FF0000"/>
                </a:solidFill>
              </a:rPr>
              <a:t>S:{</a:t>
            </a:r>
            <a:r>
              <a:rPr lang="zh-CN" altLang="en-US" sz="3200" dirty="0">
                <a:solidFill>
                  <a:srgbClr val="FF0000"/>
                </a:solidFill>
              </a:rPr>
              <a:t>    </a:t>
            </a:r>
            <a:r>
              <a:rPr lang="en-US" altLang="zh-CN" sz="3200" dirty="0">
                <a:solidFill>
                  <a:srgbClr val="FF0000"/>
                </a:solidFill>
              </a:rPr>
              <a:t>S1,</a:t>
            </a:r>
            <a:r>
              <a:rPr lang="zh-CN" altLang="en-US" sz="3200" dirty="0">
                <a:solidFill>
                  <a:srgbClr val="FF0000"/>
                </a:solidFill>
              </a:rPr>
              <a:t> </a:t>
            </a:r>
            <a:r>
              <a:rPr lang="en-US" altLang="zh-CN" sz="3200" dirty="0">
                <a:solidFill>
                  <a:srgbClr val="FF0000"/>
                </a:solidFill>
              </a:rPr>
              <a:t>S2…..</a:t>
            </a:r>
            <a:r>
              <a:rPr lang="zh-CN" altLang="en-US" sz="3200" dirty="0">
                <a:solidFill>
                  <a:srgbClr val="FF0000"/>
                </a:solidFill>
              </a:rPr>
              <a:t>  </a:t>
            </a:r>
            <a:r>
              <a:rPr lang="en-US" altLang="zh-CN" sz="3200" dirty="0">
                <a:solidFill>
                  <a:srgbClr val="FF0000"/>
                </a:solidFill>
              </a:rPr>
              <a:t>S20}</a:t>
            </a:r>
          </a:p>
          <a:p>
            <a:endParaRPr lang="en-US" sz="3200" dirty="0"/>
          </a:p>
        </p:txBody>
      </p:sp>
    </p:spTree>
    <p:extLst>
      <p:ext uri="{BB962C8B-B14F-4D97-AF65-F5344CB8AC3E}">
        <p14:creationId xmlns:p14="http://schemas.microsoft.com/office/powerpoint/2010/main" val="851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6" grpId="0" animBg="1"/>
      <p:bldP spid="17" grpId="0" animBg="1"/>
      <p:bldP spid="19" grpId="0" animBg="1"/>
      <p:bldP spid="20" grpId="0" animBg="1"/>
      <p:bldP spid="22" grpId="0" animBg="1"/>
      <p:bldP spid="24"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5" name="Bevel 4">
            <a:extLst>
              <a:ext uri="{FF2B5EF4-FFF2-40B4-BE49-F238E27FC236}">
                <a16:creationId xmlns:a16="http://schemas.microsoft.com/office/drawing/2014/main" id="{21D5B712-34BD-8E4F-9239-6A7F652759BF}"/>
              </a:ext>
            </a:extLst>
          </p:cNvPr>
          <p:cNvSpPr>
            <a:spLocks noChangeAspect="1"/>
          </p:cNvSpPr>
          <p:nvPr/>
        </p:nvSpPr>
        <p:spPr>
          <a:xfrm>
            <a:off x="318697" y="2218441"/>
            <a:ext cx="3499259" cy="872490"/>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a:t>E</a:t>
            </a:r>
            <a:r>
              <a:rPr lang="en-US" dirty="0"/>
              <a:t>xtract element </a:t>
            </a:r>
            <a:r>
              <a:rPr lang="en-US" altLang="zh-CN" dirty="0"/>
              <a:t>property</a:t>
            </a:r>
            <a:r>
              <a:rPr lang="zh-CN" altLang="en-US" dirty="0"/>
              <a:t> </a:t>
            </a:r>
            <a:r>
              <a:rPr lang="en-US" dirty="0"/>
              <a:t>vectors</a:t>
            </a:r>
          </a:p>
          <a:p>
            <a:pPr algn="ctr"/>
            <a:r>
              <a:rPr lang="en-US" altLang="zh-CN" dirty="0"/>
              <a:t>{80</a:t>
            </a:r>
            <a:r>
              <a:rPr lang="zh-CN" altLang="en-US" dirty="0"/>
              <a:t>*</a:t>
            </a:r>
            <a:r>
              <a:rPr lang="en-US" altLang="zh-CN" dirty="0"/>
              <a:t>20}</a:t>
            </a:r>
            <a:endParaRPr lang="en-US" dirty="0"/>
          </a:p>
        </p:txBody>
      </p:sp>
      <p:sp>
        <p:nvSpPr>
          <p:cNvPr id="6" name="Bevel 5">
            <a:extLst>
              <a:ext uri="{FF2B5EF4-FFF2-40B4-BE49-F238E27FC236}">
                <a16:creationId xmlns:a16="http://schemas.microsoft.com/office/drawing/2014/main" id="{CD90CC03-4582-104B-B478-914209C1D65C}"/>
              </a:ext>
            </a:extLst>
          </p:cNvPr>
          <p:cNvSpPr>
            <a:spLocks noChangeAspect="1"/>
          </p:cNvSpPr>
          <p:nvPr/>
        </p:nvSpPr>
        <p:spPr>
          <a:xfrm>
            <a:off x="142030" y="648752"/>
            <a:ext cx="3883195" cy="872490"/>
          </a:xfrm>
          <a:prstGeom prst="bevel">
            <a:avLst/>
          </a:prstGeom>
          <a:solidFill>
            <a:srgbClr val="0070C0"/>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build [element, environment] matrix</a:t>
            </a:r>
          </a:p>
          <a:p>
            <a:pPr algn="ctr"/>
            <a:r>
              <a:rPr lang="en-US" altLang="zh-CN" dirty="0"/>
              <a:t>{80</a:t>
            </a:r>
            <a:r>
              <a:rPr lang="zh-CN" altLang="en-US" dirty="0"/>
              <a:t>*</a:t>
            </a:r>
            <a:r>
              <a:rPr lang="en-US" altLang="zh-CN" dirty="0"/>
              <a:t>83131}(called</a:t>
            </a:r>
            <a:r>
              <a:rPr lang="zh-CN" altLang="en-US" dirty="0"/>
              <a:t> </a:t>
            </a:r>
            <a:r>
              <a:rPr lang="en-US" altLang="zh-CN" dirty="0"/>
              <a:t>Matrix)</a:t>
            </a:r>
            <a:endParaRPr lang="en-US" dirty="0"/>
          </a:p>
        </p:txBody>
      </p:sp>
      <p:sp>
        <p:nvSpPr>
          <p:cNvPr id="7" name="Right Arrow 6">
            <a:extLst>
              <a:ext uri="{FF2B5EF4-FFF2-40B4-BE49-F238E27FC236}">
                <a16:creationId xmlns:a16="http://schemas.microsoft.com/office/drawing/2014/main" id="{5B0F7A30-18C3-EC41-B894-CF1398059C16}"/>
              </a:ext>
            </a:extLst>
          </p:cNvPr>
          <p:cNvSpPr>
            <a:spLocks/>
          </p:cNvSpPr>
          <p:nvPr/>
        </p:nvSpPr>
        <p:spPr>
          <a:xfrm rot="5400000">
            <a:off x="1868759" y="1592044"/>
            <a:ext cx="409860" cy="49442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8" tIns="26788" rIns="26788" bIns="26788" numCol="1" spcCol="38100" rtlCol="0" anchor="ctr">
            <a:spAutoFit/>
          </a:bodyPr>
          <a:lstStyle/>
          <a:p>
            <a:pPr algn="ctr" defTabSz="308049" hangingPunct="0"/>
            <a:endParaRPr lang="en-US" sz="1266">
              <a:solidFill>
                <a:srgbClr val="FFFFFF"/>
              </a:solidFill>
              <a:effectLst>
                <a:outerShdw blurRad="25400" dist="23998" dir="2700000" rotWithShape="0">
                  <a:srgbClr val="000000">
                    <a:alpha val="31034"/>
                  </a:srgbClr>
                </a:outerShdw>
              </a:effectLst>
              <a:sym typeface="Helvetica Light"/>
            </a:endParaRPr>
          </a:p>
        </p:txBody>
      </p:sp>
      <p:sp>
        <p:nvSpPr>
          <p:cNvPr id="8" name="Rectangle 7">
            <a:extLst>
              <a:ext uri="{FF2B5EF4-FFF2-40B4-BE49-F238E27FC236}">
                <a16:creationId xmlns:a16="http://schemas.microsoft.com/office/drawing/2014/main" id="{9AC68B15-0E83-A643-AB20-4CC956495C57}"/>
              </a:ext>
            </a:extLst>
          </p:cNvPr>
          <p:cNvSpPr/>
          <p:nvPr/>
        </p:nvSpPr>
        <p:spPr>
          <a:xfrm>
            <a:off x="0" y="0"/>
            <a:ext cx="3797835" cy="584775"/>
          </a:xfrm>
          <a:prstGeom prst="rect">
            <a:avLst/>
          </a:prstGeom>
        </p:spPr>
        <p:txBody>
          <a:bodyPr wrap="none">
            <a:spAutoFit/>
          </a:bodyPr>
          <a:lstStyle/>
          <a:p>
            <a:r>
              <a:rPr lang="en-US" altLang="zh-CN" sz="3200" dirty="0">
                <a:latin typeface="Microsoft YaHei" panose="020B0503020204020204" pitchFamily="34" charset="-122"/>
              </a:rPr>
              <a:t>1</a:t>
            </a:r>
            <a:r>
              <a:rPr lang="en-US" sz="3200" dirty="0">
                <a:latin typeface="Microsoft YaHei" panose="020B0503020204020204" pitchFamily="34" charset="-122"/>
              </a:rPr>
              <a:t>.Knowledge gain:</a:t>
            </a:r>
          </a:p>
        </p:txBody>
      </p:sp>
      <p:sp>
        <p:nvSpPr>
          <p:cNvPr id="10" name="Rectangle 9">
            <a:extLst>
              <a:ext uri="{FF2B5EF4-FFF2-40B4-BE49-F238E27FC236}">
                <a16:creationId xmlns:a16="http://schemas.microsoft.com/office/drawing/2014/main" id="{049D0BE4-1A59-954C-8C32-BA1592EDF434}"/>
              </a:ext>
            </a:extLst>
          </p:cNvPr>
          <p:cNvSpPr/>
          <p:nvPr/>
        </p:nvSpPr>
        <p:spPr>
          <a:xfrm>
            <a:off x="4203900" y="584775"/>
            <a:ext cx="5423337" cy="2400657"/>
          </a:xfrm>
          <a:prstGeom prst="rect">
            <a:avLst/>
          </a:prstGeom>
        </p:spPr>
        <p:txBody>
          <a:bodyPr wrap="square">
            <a:spAutoFit/>
          </a:bodyPr>
          <a:lstStyle/>
          <a:p>
            <a:r>
              <a:rPr lang="en-US" altLang="zh-CN" sz="2400" dirty="0"/>
              <a:t>Method</a:t>
            </a:r>
            <a:r>
              <a:rPr lang="zh-CN" altLang="en-US" sz="2400" dirty="0"/>
              <a:t> </a:t>
            </a:r>
            <a:r>
              <a:rPr lang="en-US" altLang="zh-CN" sz="2400" dirty="0"/>
              <a:t>1:</a:t>
            </a:r>
            <a:r>
              <a:rPr lang="zh-CN" altLang="en-US" sz="2400" dirty="0"/>
              <a:t>  </a:t>
            </a:r>
            <a:r>
              <a:rPr lang="en-US" altLang="zh-CN" sz="2400" dirty="0"/>
              <a:t>SVD</a:t>
            </a:r>
          </a:p>
          <a:p>
            <a:r>
              <a:rPr lang="en-US" sz="2400" dirty="0" err="1"/>
              <a:t>u,s,vt</a:t>
            </a:r>
            <a:r>
              <a:rPr lang="en-US" sz="2400" dirty="0"/>
              <a:t>=SVD(</a:t>
            </a:r>
            <a:r>
              <a:rPr lang="en-US" sz="2400" dirty="0" err="1"/>
              <a:t>Matrix,k</a:t>
            </a:r>
            <a:r>
              <a:rPr lang="en-US" sz="2400" dirty="0"/>
              <a:t>=20) </a:t>
            </a:r>
          </a:p>
          <a:p>
            <a:r>
              <a:rPr lang="en-US" sz="2400" dirty="0" err="1"/>
              <a:t>vector_matrix</a:t>
            </a:r>
            <a:r>
              <a:rPr lang="en-US" sz="2400" dirty="0"/>
              <a:t>{80*20}=</a:t>
            </a:r>
          </a:p>
          <a:p>
            <a:r>
              <a:rPr lang="en-US" sz="2400" dirty="0"/>
              <a:t>u{80*20}*</a:t>
            </a:r>
            <a:r>
              <a:rPr lang="en-US" sz="2400" dirty="0" err="1"/>
              <a:t>matrix_diag</a:t>
            </a:r>
            <a:r>
              <a:rPr lang="en-US" sz="2400" dirty="0"/>
              <a:t>(s){20*20}</a:t>
            </a:r>
          </a:p>
          <a:p>
            <a:endParaRPr lang="en-US" dirty="0"/>
          </a:p>
          <a:p>
            <a:endParaRPr lang="en-US" dirty="0"/>
          </a:p>
          <a:p>
            <a:endParaRPr lang="en-US" dirty="0"/>
          </a:p>
        </p:txBody>
      </p:sp>
      <p:sp>
        <p:nvSpPr>
          <p:cNvPr id="11" name="Rectangle 10">
            <a:extLst>
              <a:ext uri="{FF2B5EF4-FFF2-40B4-BE49-F238E27FC236}">
                <a16:creationId xmlns:a16="http://schemas.microsoft.com/office/drawing/2014/main" id="{2BDA0C09-D139-A74E-9CEE-1660D07D0C83}"/>
              </a:ext>
            </a:extLst>
          </p:cNvPr>
          <p:cNvSpPr/>
          <p:nvPr/>
        </p:nvSpPr>
        <p:spPr>
          <a:xfrm>
            <a:off x="263833" y="3351417"/>
            <a:ext cx="6466645" cy="3877985"/>
          </a:xfrm>
          <a:prstGeom prst="rect">
            <a:avLst/>
          </a:prstGeom>
        </p:spPr>
        <p:txBody>
          <a:bodyPr wrap="square">
            <a:spAutoFit/>
          </a:bodyPr>
          <a:lstStyle/>
          <a:p>
            <a:pPr algn="just"/>
            <a:r>
              <a:rPr lang="en-US" altLang="zh-CN" sz="2400" dirty="0"/>
              <a:t>Method</a:t>
            </a:r>
            <a:r>
              <a:rPr lang="zh-CN" altLang="en-US" sz="2400" dirty="0"/>
              <a:t> </a:t>
            </a:r>
            <a:r>
              <a:rPr lang="en-US" altLang="zh-CN" sz="2400" dirty="0"/>
              <a:t>2:</a:t>
            </a:r>
            <a:r>
              <a:rPr lang="zh-CN" altLang="en-US" sz="2400" dirty="0"/>
              <a:t>  </a:t>
            </a:r>
            <a:r>
              <a:rPr lang="en-US" altLang="zh-CN" sz="2400" dirty="0"/>
              <a:t>Autoencoder</a:t>
            </a:r>
          </a:p>
          <a:p>
            <a:pPr algn="just"/>
            <a:endParaRPr lang="en-US" dirty="0"/>
          </a:p>
          <a:p>
            <a:pPr algn="just"/>
            <a:r>
              <a:rPr lang="en-US" altLang="zh-CN" sz="2400" dirty="0"/>
              <a:t>M</a:t>
            </a:r>
            <a:r>
              <a:rPr lang="en-US" sz="2400" dirty="0"/>
              <a:t>atrix-&gt;encoder</a:t>
            </a:r>
            <a:r>
              <a:rPr lang="en-US" altLang="zh-CN" sz="2400" dirty="0"/>
              <a:t>-&gt;</a:t>
            </a:r>
            <a:endParaRPr lang="en-US" sz="2400" dirty="0"/>
          </a:p>
          <a:p>
            <a:pPr algn="just"/>
            <a:r>
              <a:rPr lang="en-US" sz="2400" dirty="0" err="1"/>
              <a:t>vector_matrix</a:t>
            </a:r>
            <a:r>
              <a:rPr lang="en-US" sz="2400" dirty="0"/>
              <a:t>{80*20}-&gt;decoder-&gt;</a:t>
            </a:r>
            <a:r>
              <a:rPr lang="en-US" altLang="zh-CN" sz="2400" dirty="0"/>
              <a:t>M</a:t>
            </a:r>
            <a:r>
              <a:rPr lang="en-US" sz="2400" dirty="0"/>
              <a:t>atrix’</a:t>
            </a:r>
          </a:p>
          <a:p>
            <a:pPr algn="just"/>
            <a:endParaRPr lang="en-US" sz="2400" dirty="0"/>
          </a:p>
          <a:p>
            <a:pPr algn="just"/>
            <a:r>
              <a:rPr lang="en-US" altLang="zh-CN" sz="2400" dirty="0"/>
              <a:t>Method</a:t>
            </a:r>
            <a:r>
              <a:rPr lang="zh-CN" altLang="en-US" sz="2400" dirty="0"/>
              <a:t> </a:t>
            </a:r>
            <a:r>
              <a:rPr lang="en-US" altLang="zh-CN" sz="2400" dirty="0"/>
              <a:t>3: </a:t>
            </a:r>
            <a:r>
              <a:rPr lang="en-US" altLang="zh-CN" sz="2400" dirty="0" err="1"/>
              <a:t>Autoencoder+SVD</a:t>
            </a:r>
            <a:endParaRPr lang="en-US" sz="2400" dirty="0"/>
          </a:p>
          <a:p>
            <a:r>
              <a:rPr lang="en-US" sz="2400" dirty="0" err="1"/>
              <a:t>pair_matrix</a:t>
            </a:r>
            <a:r>
              <a:rPr lang="en-US" sz="2400" dirty="0"/>
              <a:t>-&gt;encoder-&gt;Intermedia{80*600}</a:t>
            </a:r>
          </a:p>
          <a:p>
            <a:r>
              <a:rPr lang="en-US" sz="2400" dirty="0"/>
              <a:t>-&gt;decoder-&gt;</a:t>
            </a:r>
            <a:r>
              <a:rPr lang="en-US" sz="2400" dirty="0" err="1"/>
              <a:t>pair_matrix</a:t>
            </a:r>
            <a:r>
              <a:rPr lang="en-US" sz="2400" dirty="0"/>
              <a:t>’</a:t>
            </a:r>
          </a:p>
          <a:p>
            <a:r>
              <a:rPr lang="en-US" sz="2400" dirty="0"/>
              <a:t>Intermedia-&gt;SVD-&gt;</a:t>
            </a:r>
            <a:r>
              <a:rPr lang="en-US" sz="2400" dirty="0" err="1"/>
              <a:t>Element_vector_matrix</a:t>
            </a:r>
            <a:r>
              <a:rPr lang="en-US" sz="2400" dirty="0"/>
              <a:t>{80*20}</a:t>
            </a:r>
          </a:p>
          <a:p>
            <a:endParaRPr lang="en-US" dirty="0"/>
          </a:p>
          <a:p>
            <a:endParaRPr lang="en-US" dirty="0"/>
          </a:p>
        </p:txBody>
      </p:sp>
      <p:grpSp>
        <p:nvGrpSpPr>
          <p:cNvPr id="69" name="Group 68">
            <a:extLst>
              <a:ext uri="{FF2B5EF4-FFF2-40B4-BE49-F238E27FC236}">
                <a16:creationId xmlns:a16="http://schemas.microsoft.com/office/drawing/2014/main" id="{11325927-4DBF-3B42-94BB-73D0F72C706B}"/>
              </a:ext>
            </a:extLst>
          </p:cNvPr>
          <p:cNvGrpSpPr/>
          <p:nvPr/>
        </p:nvGrpSpPr>
        <p:grpSpPr>
          <a:xfrm>
            <a:off x="6110487" y="2585544"/>
            <a:ext cx="2356705" cy="3764659"/>
            <a:chOff x="3854909" y="2221505"/>
            <a:chExt cx="2798096" cy="4717278"/>
          </a:xfrm>
        </p:grpSpPr>
        <p:sp>
          <p:nvSpPr>
            <p:cNvPr id="49" name="AutoShape 2">
              <a:extLst>
                <a:ext uri="{FF2B5EF4-FFF2-40B4-BE49-F238E27FC236}">
                  <a16:creationId xmlns:a16="http://schemas.microsoft.com/office/drawing/2014/main" id="{72BA1290-4220-804D-A382-BA8CD3D5136C}"/>
                </a:ext>
              </a:extLst>
            </p:cNvPr>
            <p:cNvSpPr>
              <a:spLocks/>
            </p:cNvSpPr>
            <p:nvPr/>
          </p:nvSpPr>
          <p:spPr bwMode="auto">
            <a:xfrm>
              <a:off x="4051864" y="3433275"/>
              <a:ext cx="2406498" cy="2008409"/>
            </a:xfrm>
            <a:prstGeom prst="roundRect">
              <a:avLst>
                <a:gd name="adj" fmla="val 8287"/>
              </a:avLst>
            </a:prstGeom>
            <a:noFill/>
            <a:ln w="38100" cap="flat">
              <a:solidFill>
                <a:schemeClr val="accent5"/>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51" name="AutoShape 23">
              <a:extLst>
                <a:ext uri="{FF2B5EF4-FFF2-40B4-BE49-F238E27FC236}">
                  <a16:creationId xmlns:a16="http://schemas.microsoft.com/office/drawing/2014/main" id="{9E6F7BB9-11AF-5341-800E-2F28819E9EC6}"/>
                </a:ext>
              </a:extLst>
            </p:cNvPr>
            <p:cNvSpPr>
              <a:spLocks/>
            </p:cNvSpPr>
            <p:nvPr/>
          </p:nvSpPr>
          <p:spPr bwMode="auto">
            <a:xfrm>
              <a:off x="3854909" y="3110035"/>
              <a:ext cx="2798096" cy="2678313"/>
            </a:xfrm>
            <a:prstGeom prst="roundRect">
              <a:avLst>
                <a:gd name="adj" fmla="val 10875"/>
              </a:avLst>
            </a:prstGeom>
            <a:noFill/>
            <a:ln w="38100" cap="flat">
              <a:solidFill>
                <a:schemeClr val="accent5"/>
              </a:solidFill>
              <a:prstDash val="sysDot"/>
              <a:round/>
              <a:headEnd type="none" w="med" len="med"/>
              <a:tailEnd type="none" w="med" len="med"/>
            </a:ln>
            <a:effectLst>
              <a:outerShdw blurRad="127000" dist="76199" dir="27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graphicFrame>
          <p:nvGraphicFramePr>
            <p:cNvPr id="52" name="Content Placeholder 14">
              <a:extLst>
                <a:ext uri="{FF2B5EF4-FFF2-40B4-BE49-F238E27FC236}">
                  <a16:creationId xmlns:a16="http://schemas.microsoft.com/office/drawing/2014/main" id="{1299F937-1872-8544-930C-B8EDB1A546CF}"/>
                </a:ext>
              </a:extLst>
            </p:cNvPr>
            <p:cNvGraphicFramePr>
              <a:graphicFrameLocks noChangeAspect="1"/>
            </p:cNvGraphicFramePr>
            <p:nvPr>
              <p:extLst>
                <p:ext uri="{D42A27DB-BD31-4B8C-83A1-F6EECF244321}">
                  <p14:modId xmlns:p14="http://schemas.microsoft.com/office/powerpoint/2010/main" val="2810756991"/>
                </p:ext>
              </p:extLst>
            </p:nvPr>
          </p:nvGraphicFramePr>
          <p:xfrm>
            <a:off x="6102660" y="6588926"/>
            <a:ext cx="378593" cy="349857"/>
          </p:xfrm>
          <a:graphic>
            <a:graphicData uri="http://schemas.openxmlformats.org/presentationml/2006/ole">
              <mc:AlternateContent xmlns:mc="http://schemas.openxmlformats.org/markup-compatibility/2006">
                <mc:Choice xmlns:v="urn:schemas-microsoft-com:vml" Requires="v">
                  <p:oleObj spid="_x0000_s2057" name="Equation" r:id="rId3" imgW="165100" imgH="152400" progId="Equation.3">
                    <p:embed/>
                  </p:oleObj>
                </mc:Choice>
                <mc:Fallback>
                  <p:oleObj name="Equation" r:id="rId3" imgW="165100" imgH="152400" progId="Equation.3">
                    <p:embed/>
                    <p:pic>
                      <p:nvPicPr>
                        <p:cNvPr id="16" name="Content Placeholder 14"/>
                        <p:cNvPicPr/>
                        <p:nvPr/>
                      </p:nvPicPr>
                      <p:blipFill>
                        <a:blip r:embed="rId4"/>
                        <a:stretch>
                          <a:fillRect/>
                        </a:stretch>
                      </p:blipFill>
                      <p:spPr>
                        <a:xfrm>
                          <a:off x="6102660" y="6588926"/>
                          <a:ext cx="378593" cy="349857"/>
                        </a:xfrm>
                        <a:prstGeom prst="rect">
                          <a:avLst/>
                        </a:prstGeom>
                      </p:spPr>
                    </p:pic>
                  </p:oleObj>
                </mc:Fallback>
              </mc:AlternateContent>
            </a:graphicData>
          </a:graphic>
        </p:graphicFrame>
        <p:graphicFrame>
          <p:nvGraphicFramePr>
            <p:cNvPr id="53" name="Content Placeholder 14">
              <a:extLst>
                <a:ext uri="{FF2B5EF4-FFF2-40B4-BE49-F238E27FC236}">
                  <a16:creationId xmlns:a16="http://schemas.microsoft.com/office/drawing/2014/main" id="{EE1D7B1C-8296-504E-B4E3-911193C10F61}"/>
                </a:ext>
              </a:extLst>
            </p:cNvPr>
            <p:cNvGraphicFramePr>
              <a:graphicFrameLocks noChangeAspect="1"/>
            </p:cNvGraphicFramePr>
            <p:nvPr>
              <p:extLst>
                <p:ext uri="{D42A27DB-BD31-4B8C-83A1-F6EECF244321}">
                  <p14:modId xmlns:p14="http://schemas.microsoft.com/office/powerpoint/2010/main" val="3976705231"/>
                </p:ext>
              </p:extLst>
            </p:nvPr>
          </p:nvGraphicFramePr>
          <p:xfrm>
            <a:off x="6144308" y="2503370"/>
            <a:ext cx="320404" cy="349858"/>
          </p:xfrm>
          <a:graphic>
            <a:graphicData uri="http://schemas.openxmlformats.org/presentationml/2006/ole">
              <mc:AlternateContent xmlns:mc="http://schemas.openxmlformats.org/markup-compatibility/2006">
                <mc:Choice xmlns:v="urn:schemas-microsoft-com:vml" Requires="v">
                  <p:oleObj spid="_x0000_s2058" name="Equation" r:id="rId5" imgW="139700" imgH="152400" progId="Equation.3">
                    <p:embed/>
                  </p:oleObj>
                </mc:Choice>
                <mc:Fallback>
                  <p:oleObj name="Equation" r:id="rId5" imgW="139700" imgH="152400" progId="Equation.3">
                    <p:embed/>
                    <p:pic>
                      <p:nvPicPr>
                        <p:cNvPr id="17" name="Content Placeholder 14"/>
                        <p:cNvPicPr/>
                        <p:nvPr/>
                      </p:nvPicPr>
                      <p:blipFill>
                        <a:blip r:embed="rId6"/>
                        <a:stretch>
                          <a:fillRect/>
                        </a:stretch>
                      </p:blipFill>
                      <p:spPr>
                        <a:xfrm>
                          <a:off x="6144308" y="2503370"/>
                          <a:ext cx="320404" cy="349858"/>
                        </a:xfrm>
                        <a:prstGeom prst="rect">
                          <a:avLst/>
                        </a:prstGeom>
                      </p:spPr>
                    </p:pic>
                  </p:oleObj>
                </mc:Fallback>
              </mc:AlternateContent>
            </a:graphicData>
          </a:graphic>
        </p:graphicFrame>
        <p:graphicFrame>
          <p:nvGraphicFramePr>
            <p:cNvPr id="54" name="Content Placeholder 14">
              <a:extLst>
                <a:ext uri="{FF2B5EF4-FFF2-40B4-BE49-F238E27FC236}">
                  <a16:creationId xmlns:a16="http://schemas.microsoft.com/office/drawing/2014/main" id="{846757E1-68D1-604D-A600-B016E186241B}"/>
                </a:ext>
              </a:extLst>
            </p:cNvPr>
            <p:cNvGraphicFramePr>
              <a:graphicFrameLocks noChangeAspect="1"/>
            </p:cNvGraphicFramePr>
            <p:nvPr>
              <p:extLst>
                <p:ext uri="{D42A27DB-BD31-4B8C-83A1-F6EECF244321}">
                  <p14:modId xmlns:p14="http://schemas.microsoft.com/office/powerpoint/2010/main" val="3315488685"/>
                </p:ext>
              </p:extLst>
            </p:nvPr>
          </p:nvGraphicFramePr>
          <p:xfrm>
            <a:off x="4605560" y="3616160"/>
            <a:ext cx="1311275" cy="698500"/>
          </p:xfrm>
          <a:graphic>
            <a:graphicData uri="http://schemas.openxmlformats.org/presentationml/2006/ole">
              <mc:AlternateContent xmlns:mc="http://schemas.openxmlformats.org/markup-compatibility/2006">
                <mc:Choice xmlns:v="urn:schemas-microsoft-com:vml" Requires="v">
                  <p:oleObj spid="_x0000_s2059" name="Equation" r:id="rId7" imgW="571500" imgH="304800" progId="Equation.3">
                    <p:embed/>
                  </p:oleObj>
                </mc:Choice>
                <mc:Fallback>
                  <p:oleObj name="Equation" r:id="rId7" imgW="571500" imgH="304800" progId="Equation.3">
                    <p:embed/>
                    <p:pic>
                      <p:nvPicPr>
                        <p:cNvPr id="18" name="Content Placeholder 14"/>
                        <p:cNvPicPr/>
                        <p:nvPr/>
                      </p:nvPicPr>
                      <p:blipFill>
                        <a:blip r:embed="rId8"/>
                        <a:stretch>
                          <a:fillRect/>
                        </a:stretch>
                      </p:blipFill>
                      <p:spPr>
                        <a:xfrm>
                          <a:off x="4605560" y="3616160"/>
                          <a:ext cx="1311275" cy="698500"/>
                        </a:xfrm>
                        <a:prstGeom prst="rect">
                          <a:avLst/>
                        </a:prstGeom>
                      </p:spPr>
                    </p:pic>
                  </p:oleObj>
                </mc:Fallback>
              </mc:AlternateContent>
            </a:graphicData>
          </a:graphic>
        </p:graphicFrame>
        <p:cxnSp>
          <p:nvCxnSpPr>
            <p:cNvPr id="56" name="Elbow Connector 55">
              <a:extLst>
                <a:ext uri="{FF2B5EF4-FFF2-40B4-BE49-F238E27FC236}">
                  <a16:creationId xmlns:a16="http://schemas.microsoft.com/office/drawing/2014/main" id="{5C2CF38D-F261-E444-B3A4-2685AAB614F9}"/>
                </a:ext>
              </a:extLst>
            </p:cNvPr>
            <p:cNvCxnSpPr>
              <a:cxnSpLocks/>
              <a:stCxn id="63" idx="0"/>
              <a:endCxn id="49" idx="2"/>
            </p:cNvCxnSpPr>
            <p:nvPr/>
          </p:nvCxnSpPr>
          <p:spPr>
            <a:xfrm rot="5400000" flipH="1" flipV="1">
              <a:off x="4931480" y="5758969"/>
              <a:ext cx="640917" cy="6350"/>
            </a:xfrm>
            <a:prstGeom prst="bentConnector3">
              <a:avLst/>
            </a:prstGeom>
            <a:ln w="76200" cmpd="sng">
              <a:solidFill>
                <a:schemeClr val="accent5"/>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58" name="Content Placeholder 14">
              <a:extLst>
                <a:ext uri="{FF2B5EF4-FFF2-40B4-BE49-F238E27FC236}">
                  <a16:creationId xmlns:a16="http://schemas.microsoft.com/office/drawing/2014/main" id="{7E641716-0368-2049-AABF-E1595AE1D052}"/>
                </a:ext>
              </a:extLst>
            </p:cNvPr>
            <p:cNvGraphicFramePr>
              <a:graphicFrameLocks noChangeAspect="1"/>
            </p:cNvGraphicFramePr>
            <p:nvPr>
              <p:extLst>
                <p:ext uri="{D42A27DB-BD31-4B8C-83A1-F6EECF244321}">
                  <p14:modId xmlns:p14="http://schemas.microsoft.com/office/powerpoint/2010/main" val="2090484216"/>
                </p:ext>
              </p:extLst>
            </p:nvPr>
          </p:nvGraphicFramePr>
          <p:xfrm>
            <a:off x="4313460" y="4746460"/>
            <a:ext cx="1908175" cy="541337"/>
          </p:xfrm>
          <a:graphic>
            <a:graphicData uri="http://schemas.openxmlformats.org/presentationml/2006/ole">
              <mc:AlternateContent xmlns:mc="http://schemas.openxmlformats.org/markup-compatibility/2006">
                <mc:Choice xmlns:v="urn:schemas-microsoft-com:vml" Requires="v">
                  <p:oleObj spid="_x0000_s2060" name="Equation" r:id="rId9" imgW="939800" imgH="266700" progId="Equation.3">
                    <p:embed/>
                  </p:oleObj>
                </mc:Choice>
                <mc:Fallback>
                  <p:oleObj name="Equation" r:id="rId9" imgW="939800" imgH="266700" progId="Equation.3">
                    <p:embed/>
                    <p:pic>
                      <p:nvPicPr>
                        <p:cNvPr id="26" name="Content Placeholder 14"/>
                        <p:cNvPicPr/>
                        <p:nvPr/>
                      </p:nvPicPr>
                      <p:blipFill>
                        <a:blip r:embed="rId10"/>
                        <a:stretch>
                          <a:fillRect/>
                        </a:stretch>
                      </p:blipFill>
                      <p:spPr>
                        <a:xfrm>
                          <a:off x="4313460" y="4746460"/>
                          <a:ext cx="1908175" cy="541337"/>
                        </a:xfrm>
                        <a:prstGeom prst="rect">
                          <a:avLst/>
                        </a:prstGeom>
                      </p:spPr>
                    </p:pic>
                  </p:oleObj>
                </mc:Fallback>
              </mc:AlternateContent>
            </a:graphicData>
          </a:graphic>
        </p:graphicFrame>
        <p:grpSp>
          <p:nvGrpSpPr>
            <p:cNvPr id="59" name="Group 58">
              <a:extLst>
                <a:ext uri="{FF2B5EF4-FFF2-40B4-BE49-F238E27FC236}">
                  <a16:creationId xmlns:a16="http://schemas.microsoft.com/office/drawing/2014/main" id="{343FCFD9-8A00-8E41-A7FE-235FE2320F2F}"/>
                </a:ext>
              </a:extLst>
            </p:cNvPr>
            <p:cNvGrpSpPr/>
            <p:nvPr/>
          </p:nvGrpSpPr>
          <p:grpSpPr>
            <a:xfrm>
              <a:off x="4482593" y="6082602"/>
              <a:ext cx="1532339" cy="570771"/>
              <a:chOff x="3904521" y="5830355"/>
              <a:chExt cx="1532339" cy="570771"/>
            </a:xfrm>
          </p:grpSpPr>
          <p:sp>
            <p:nvSpPr>
              <p:cNvPr id="60" name="Oval 16">
                <a:extLst>
                  <a:ext uri="{FF2B5EF4-FFF2-40B4-BE49-F238E27FC236}">
                    <a16:creationId xmlns:a16="http://schemas.microsoft.com/office/drawing/2014/main" id="{6599F853-1BCD-1241-A9F1-4D3B1BA48BC0}"/>
                  </a:ext>
                </a:extLst>
              </p:cNvPr>
              <p:cNvSpPr>
                <a:spLocks/>
              </p:cNvSpPr>
              <p:nvPr/>
            </p:nvSpPr>
            <p:spPr bwMode="auto">
              <a:xfrm>
                <a:off x="4520571" y="5958636"/>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1" name="Oval 16">
                <a:extLst>
                  <a:ext uri="{FF2B5EF4-FFF2-40B4-BE49-F238E27FC236}">
                    <a16:creationId xmlns:a16="http://schemas.microsoft.com/office/drawing/2014/main" id="{EB88BB5E-2D66-3F40-BBE8-06C565486964}"/>
                  </a:ext>
                </a:extLst>
              </p:cNvPr>
              <p:cNvSpPr>
                <a:spLocks/>
              </p:cNvSpPr>
              <p:nvPr/>
            </p:nvSpPr>
            <p:spPr bwMode="auto">
              <a:xfrm>
                <a:off x="4081531" y="5969580"/>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2" name="Oval 16">
                <a:extLst>
                  <a:ext uri="{FF2B5EF4-FFF2-40B4-BE49-F238E27FC236}">
                    <a16:creationId xmlns:a16="http://schemas.microsoft.com/office/drawing/2014/main" id="{41E6FBA5-C02C-604A-ABBF-0F11900C5258}"/>
                  </a:ext>
                </a:extLst>
              </p:cNvPr>
              <p:cNvSpPr>
                <a:spLocks/>
              </p:cNvSpPr>
              <p:nvPr/>
            </p:nvSpPr>
            <p:spPr bwMode="auto">
              <a:xfrm>
                <a:off x="4963482" y="5958636"/>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3" name="Rectangle 62">
                <a:extLst>
                  <a:ext uri="{FF2B5EF4-FFF2-40B4-BE49-F238E27FC236}">
                    <a16:creationId xmlns:a16="http://schemas.microsoft.com/office/drawing/2014/main" id="{EF5C97FF-46D7-1A48-80C0-3FEFB669D4C7}"/>
                  </a:ext>
                </a:extLst>
              </p:cNvPr>
              <p:cNvSpPr/>
              <p:nvPr/>
            </p:nvSpPr>
            <p:spPr>
              <a:xfrm>
                <a:off x="3904521" y="5830355"/>
                <a:ext cx="1532339" cy="570771"/>
              </a:xfrm>
              <a:prstGeom prst="rect">
                <a:avLst/>
              </a:prstGeom>
              <a:no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B8F4D59D-EB8A-E24A-B186-44BB596CFF49}"/>
                </a:ext>
              </a:extLst>
            </p:cNvPr>
            <p:cNvGrpSpPr/>
            <p:nvPr/>
          </p:nvGrpSpPr>
          <p:grpSpPr>
            <a:xfrm>
              <a:off x="4482593" y="2221505"/>
              <a:ext cx="1532339" cy="570771"/>
              <a:chOff x="3904521" y="5830355"/>
              <a:chExt cx="1532339" cy="570771"/>
            </a:xfrm>
          </p:grpSpPr>
          <p:sp>
            <p:nvSpPr>
              <p:cNvPr id="65" name="Oval 16">
                <a:extLst>
                  <a:ext uri="{FF2B5EF4-FFF2-40B4-BE49-F238E27FC236}">
                    <a16:creationId xmlns:a16="http://schemas.microsoft.com/office/drawing/2014/main" id="{9619B25E-DD39-4C4F-AA1A-8D70A9A1FE77}"/>
                  </a:ext>
                </a:extLst>
              </p:cNvPr>
              <p:cNvSpPr>
                <a:spLocks/>
              </p:cNvSpPr>
              <p:nvPr/>
            </p:nvSpPr>
            <p:spPr bwMode="auto">
              <a:xfrm>
                <a:off x="4520571" y="5958636"/>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6" name="Oval 16">
                <a:extLst>
                  <a:ext uri="{FF2B5EF4-FFF2-40B4-BE49-F238E27FC236}">
                    <a16:creationId xmlns:a16="http://schemas.microsoft.com/office/drawing/2014/main" id="{6D13A0B5-B116-F647-A88B-51CBF67AF911}"/>
                  </a:ext>
                </a:extLst>
              </p:cNvPr>
              <p:cNvSpPr>
                <a:spLocks/>
              </p:cNvSpPr>
              <p:nvPr/>
            </p:nvSpPr>
            <p:spPr bwMode="auto">
              <a:xfrm>
                <a:off x="4081531" y="5969580"/>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7" name="Oval 16">
                <a:extLst>
                  <a:ext uri="{FF2B5EF4-FFF2-40B4-BE49-F238E27FC236}">
                    <a16:creationId xmlns:a16="http://schemas.microsoft.com/office/drawing/2014/main" id="{28324A3C-CFF9-E448-966A-28DD74DCD60D}"/>
                  </a:ext>
                </a:extLst>
              </p:cNvPr>
              <p:cNvSpPr>
                <a:spLocks/>
              </p:cNvSpPr>
              <p:nvPr/>
            </p:nvSpPr>
            <p:spPr bwMode="auto">
              <a:xfrm>
                <a:off x="4963482" y="5958636"/>
                <a:ext cx="300240" cy="282911"/>
              </a:xfrm>
              <a:prstGeom prst="ellipse">
                <a:avLst/>
              </a:prstGeom>
              <a:noFill/>
              <a:ln w="76200" cap="flat">
                <a:solidFill>
                  <a:schemeClr val="accent5"/>
                </a:solidFill>
                <a:prstDash val="solid"/>
                <a:round/>
                <a:headEnd type="none" w="med" len="med"/>
                <a:tailEnd type="none" w="med" len="med"/>
              </a:ln>
              <a:effectLst>
                <a:outerShdw blurRad="127000" dist="76199" dir="2700000" algn="ctr" rotWithShape="0">
                  <a:schemeClr val="bg2">
                    <a:alpha val="25000"/>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68" name="Rectangle 67">
                <a:extLst>
                  <a:ext uri="{FF2B5EF4-FFF2-40B4-BE49-F238E27FC236}">
                    <a16:creationId xmlns:a16="http://schemas.microsoft.com/office/drawing/2014/main" id="{B73AC71D-B198-1643-8FF1-70DF120E872D}"/>
                  </a:ext>
                </a:extLst>
              </p:cNvPr>
              <p:cNvSpPr/>
              <p:nvPr/>
            </p:nvSpPr>
            <p:spPr>
              <a:xfrm>
                <a:off x="3904521" y="5830355"/>
                <a:ext cx="1532339" cy="570771"/>
              </a:xfrm>
              <a:prstGeom prst="rect">
                <a:avLst/>
              </a:prstGeom>
              <a:no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71" name="TextBox 70">
            <a:extLst>
              <a:ext uri="{FF2B5EF4-FFF2-40B4-BE49-F238E27FC236}">
                <a16:creationId xmlns:a16="http://schemas.microsoft.com/office/drawing/2014/main" id="{48BA5786-CA18-D041-BADC-E5544B2E1907}"/>
              </a:ext>
            </a:extLst>
          </p:cNvPr>
          <p:cNvSpPr txBox="1"/>
          <p:nvPr/>
        </p:nvSpPr>
        <p:spPr>
          <a:xfrm>
            <a:off x="6366665" y="4047927"/>
            <a:ext cx="1920275" cy="461665"/>
          </a:xfrm>
          <a:prstGeom prst="rect">
            <a:avLst/>
          </a:prstGeom>
          <a:noFill/>
        </p:spPr>
        <p:txBody>
          <a:bodyPr wrap="square" rtlCol="0">
            <a:spAutoFit/>
          </a:bodyPr>
          <a:lstStyle/>
          <a:p>
            <a:r>
              <a:rPr lang="en-US" sz="2400" dirty="0" err="1"/>
              <a:t>vector_matrix</a:t>
            </a:r>
            <a:endParaRPr lang="en-US" sz="2400" dirty="0"/>
          </a:p>
        </p:txBody>
      </p:sp>
      <p:cxnSp>
        <p:nvCxnSpPr>
          <p:cNvPr id="72" name="Elbow Connector 71">
            <a:extLst>
              <a:ext uri="{FF2B5EF4-FFF2-40B4-BE49-F238E27FC236}">
                <a16:creationId xmlns:a16="http://schemas.microsoft.com/office/drawing/2014/main" id="{857346AF-45DE-034C-9D12-6BC42376C412}"/>
              </a:ext>
            </a:extLst>
          </p:cNvPr>
          <p:cNvCxnSpPr>
            <a:cxnSpLocks/>
          </p:cNvCxnSpPr>
          <p:nvPr/>
        </p:nvCxnSpPr>
        <p:spPr>
          <a:xfrm rot="5400000" flipH="1" flipV="1">
            <a:off x="7026046" y="3312722"/>
            <a:ext cx="511489" cy="5348"/>
          </a:xfrm>
          <a:prstGeom prst="bentConnector3">
            <a:avLst/>
          </a:prstGeom>
          <a:ln w="76200" cmpd="sng">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CBB160A0-D1E5-294D-9026-570E4AAF3D64}"/>
              </a:ext>
            </a:extLst>
          </p:cNvPr>
          <p:cNvSpPr/>
          <p:nvPr/>
        </p:nvSpPr>
        <p:spPr>
          <a:xfrm>
            <a:off x="6914682" y="6114920"/>
            <a:ext cx="799706" cy="369332"/>
          </a:xfrm>
          <a:prstGeom prst="rect">
            <a:avLst/>
          </a:prstGeom>
        </p:spPr>
        <p:txBody>
          <a:bodyPr wrap="none">
            <a:spAutoFit/>
          </a:bodyPr>
          <a:lstStyle/>
          <a:p>
            <a:r>
              <a:rPr lang="en-US" altLang="zh-CN" dirty="0"/>
              <a:t>Matrix</a:t>
            </a:r>
            <a:endParaRPr lang="en-US" dirty="0"/>
          </a:p>
        </p:txBody>
      </p:sp>
      <p:sp>
        <p:nvSpPr>
          <p:cNvPr id="74" name="Rectangle 73">
            <a:extLst>
              <a:ext uri="{FF2B5EF4-FFF2-40B4-BE49-F238E27FC236}">
                <a16:creationId xmlns:a16="http://schemas.microsoft.com/office/drawing/2014/main" id="{FF45462B-CC6E-C243-82A2-6985DF0DA333}"/>
              </a:ext>
            </a:extLst>
          </p:cNvPr>
          <p:cNvSpPr/>
          <p:nvPr/>
        </p:nvSpPr>
        <p:spPr>
          <a:xfrm>
            <a:off x="6857802" y="2204511"/>
            <a:ext cx="863185" cy="369332"/>
          </a:xfrm>
          <a:prstGeom prst="rect">
            <a:avLst/>
          </a:prstGeom>
        </p:spPr>
        <p:txBody>
          <a:bodyPr wrap="none">
            <a:spAutoFit/>
          </a:bodyPr>
          <a:lstStyle/>
          <a:p>
            <a:r>
              <a:rPr lang="en-US" altLang="zh-CN" dirty="0"/>
              <a:t>Matrix’</a:t>
            </a:r>
            <a:endParaRPr lang="en-US" dirty="0"/>
          </a:p>
        </p:txBody>
      </p:sp>
    </p:spTree>
    <p:extLst>
      <p:ext uri="{BB962C8B-B14F-4D97-AF65-F5344CB8AC3E}">
        <p14:creationId xmlns:p14="http://schemas.microsoft.com/office/powerpoint/2010/main" val="254751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3" name="Rectangle 2">
            <a:extLst>
              <a:ext uri="{FF2B5EF4-FFF2-40B4-BE49-F238E27FC236}">
                <a16:creationId xmlns:a16="http://schemas.microsoft.com/office/drawing/2014/main" id="{43710221-37DD-6245-B81B-0F1C710DF884}"/>
              </a:ext>
            </a:extLst>
          </p:cNvPr>
          <p:cNvSpPr/>
          <p:nvPr/>
        </p:nvSpPr>
        <p:spPr>
          <a:xfrm>
            <a:off x="0" y="0"/>
            <a:ext cx="2703176" cy="584775"/>
          </a:xfrm>
          <a:prstGeom prst="rect">
            <a:avLst/>
          </a:prstGeom>
        </p:spPr>
        <p:txBody>
          <a:bodyPr wrap="none">
            <a:spAutoFit/>
          </a:bodyPr>
          <a:lstStyle/>
          <a:p>
            <a:r>
              <a:rPr lang="en-US" altLang="zh-CN" sz="3200" dirty="0">
                <a:latin typeface="Microsoft YaHei" panose="020B0503020204020204" pitchFamily="34" charset="-122"/>
              </a:rPr>
              <a:t>2</a:t>
            </a:r>
            <a:r>
              <a:rPr lang="en-US" sz="3200" dirty="0">
                <a:latin typeface="Microsoft YaHei" panose="020B0503020204020204" pitchFamily="34" charset="-122"/>
              </a:rPr>
              <a:t>. </a:t>
            </a:r>
            <a:r>
              <a:rPr lang="en-US" altLang="zh-CN" sz="3200" dirty="0">
                <a:latin typeface="Microsoft YaHei" panose="020B0503020204020204" pitchFamily="34" charset="-122"/>
              </a:rPr>
              <a:t>V</a:t>
            </a:r>
            <a:r>
              <a:rPr lang="en-US" sz="3200" dirty="0">
                <a:latin typeface="Microsoft YaHei" panose="020B0503020204020204" pitchFamily="34" charset="-122"/>
              </a:rPr>
              <a:t>alidation:</a:t>
            </a:r>
          </a:p>
        </p:txBody>
      </p:sp>
      <p:sp>
        <p:nvSpPr>
          <p:cNvPr id="5" name="Rectangle 4">
            <a:extLst>
              <a:ext uri="{FF2B5EF4-FFF2-40B4-BE49-F238E27FC236}">
                <a16:creationId xmlns:a16="http://schemas.microsoft.com/office/drawing/2014/main" id="{75F0A426-AD48-EE4C-96EF-22F0EBB419F6}"/>
              </a:ext>
            </a:extLst>
          </p:cNvPr>
          <p:cNvSpPr/>
          <p:nvPr/>
        </p:nvSpPr>
        <p:spPr>
          <a:xfrm>
            <a:off x="596095" y="584775"/>
            <a:ext cx="6568634" cy="738664"/>
          </a:xfrm>
          <a:prstGeom prst="rect">
            <a:avLst/>
          </a:prstGeom>
        </p:spPr>
        <p:txBody>
          <a:bodyPr wrap="square">
            <a:spAutoFit/>
          </a:bodyPr>
          <a:lstStyle/>
          <a:p>
            <a:r>
              <a:rPr lang="en-US" sz="2400" dirty="0"/>
              <a:t>PCA analysis:</a:t>
            </a:r>
          </a:p>
          <a:p>
            <a:r>
              <a:rPr lang="en-US" altLang="zh-CN" dirty="0"/>
              <a:t>S</a:t>
            </a:r>
            <a:r>
              <a:rPr lang="en-US" dirty="0"/>
              <a:t>imilar elements tend to form clusters(Periodic law of elements)</a:t>
            </a:r>
          </a:p>
        </p:txBody>
      </p:sp>
      <p:sp>
        <p:nvSpPr>
          <p:cNvPr id="6" name="TextBox 5">
            <a:extLst>
              <a:ext uri="{FF2B5EF4-FFF2-40B4-BE49-F238E27FC236}">
                <a16:creationId xmlns:a16="http://schemas.microsoft.com/office/drawing/2014/main" id="{59E84EE6-DF50-824A-9207-8FAD98299C3F}"/>
              </a:ext>
            </a:extLst>
          </p:cNvPr>
          <p:cNvSpPr txBox="1"/>
          <p:nvPr/>
        </p:nvSpPr>
        <p:spPr>
          <a:xfrm>
            <a:off x="868101"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1</a:t>
            </a:r>
            <a:endParaRPr lang="en-US" dirty="0"/>
          </a:p>
        </p:txBody>
      </p:sp>
      <p:sp>
        <p:nvSpPr>
          <p:cNvPr id="7" name="TextBox 6">
            <a:extLst>
              <a:ext uri="{FF2B5EF4-FFF2-40B4-BE49-F238E27FC236}">
                <a16:creationId xmlns:a16="http://schemas.microsoft.com/office/drawing/2014/main" id="{28FE7368-D63A-B347-996F-B8CC003B192C}"/>
              </a:ext>
            </a:extLst>
          </p:cNvPr>
          <p:cNvSpPr txBox="1"/>
          <p:nvPr/>
        </p:nvSpPr>
        <p:spPr>
          <a:xfrm>
            <a:off x="4099368"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2</a:t>
            </a:r>
            <a:endParaRPr lang="en-US" dirty="0"/>
          </a:p>
        </p:txBody>
      </p:sp>
      <p:sp>
        <p:nvSpPr>
          <p:cNvPr id="8" name="TextBox 7">
            <a:extLst>
              <a:ext uri="{FF2B5EF4-FFF2-40B4-BE49-F238E27FC236}">
                <a16:creationId xmlns:a16="http://schemas.microsoft.com/office/drawing/2014/main" id="{93FD588F-CAAD-1346-B1C9-41E7FC4F2A00}"/>
              </a:ext>
            </a:extLst>
          </p:cNvPr>
          <p:cNvSpPr txBox="1"/>
          <p:nvPr/>
        </p:nvSpPr>
        <p:spPr>
          <a:xfrm>
            <a:off x="7330635"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3</a:t>
            </a:r>
            <a:endParaRPr lang="en-US" dirty="0"/>
          </a:p>
        </p:txBody>
      </p:sp>
    </p:spTree>
    <p:extLst>
      <p:ext uri="{BB962C8B-B14F-4D97-AF65-F5344CB8AC3E}">
        <p14:creationId xmlns:p14="http://schemas.microsoft.com/office/powerpoint/2010/main" val="415771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 name="Rectangle 2">
            <a:extLst>
              <a:ext uri="{FF2B5EF4-FFF2-40B4-BE49-F238E27FC236}">
                <a16:creationId xmlns:a16="http://schemas.microsoft.com/office/drawing/2014/main" id="{43710221-37DD-6245-B81B-0F1C710DF884}"/>
              </a:ext>
            </a:extLst>
          </p:cNvPr>
          <p:cNvSpPr/>
          <p:nvPr/>
        </p:nvSpPr>
        <p:spPr>
          <a:xfrm>
            <a:off x="0" y="0"/>
            <a:ext cx="2703176" cy="584775"/>
          </a:xfrm>
          <a:prstGeom prst="rect">
            <a:avLst/>
          </a:prstGeom>
        </p:spPr>
        <p:txBody>
          <a:bodyPr wrap="none">
            <a:spAutoFit/>
          </a:bodyPr>
          <a:lstStyle/>
          <a:p>
            <a:r>
              <a:rPr lang="en-US" altLang="zh-CN" sz="3200" dirty="0">
                <a:latin typeface="Microsoft YaHei" panose="020B0503020204020204" pitchFamily="34" charset="-122"/>
              </a:rPr>
              <a:t>2</a:t>
            </a:r>
            <a:r>
              <a:rPr lang="en-US" sz="3200" dirty="0">
                <a:latin typeface="Microsoft YaHei" panose="020B0503020204020204" pitchFamily="34" charset="-122"/>
              </a:rPr>
              <a:t>. </a:t>
            </a:r>
            <a:r>
              <a:rPr lang="en-US" altLang="zh-CN" sz="3200" dirty="0">
                <a:latin typeface="Microsoft YaHei" panose="020B0503020204020204" pitchFamily="34" charset="-122"/>
              </a:rPr>
              <a:t>V</a:t>
            </a:r>
            <a:r>
              <a:rPr lang="en-US" sz="3200" dirty="0">
                <a:latin typeface="Microsoft YaHei" panose="020B0503020204020204" pitchFamily="34" charset="-122"/>
              </a:rPr>
              <a:t>alidation:</a:t>
            </a:r>
          </a:p>
        </p:txBody>
      </p:sp>
      <p:sp>
        <p:nvSpPr>
          <p:cNvPr id="5" name="Rectangle 4">
            <a:extLst>
              <a:ext uri="{FF2B5EF4-FFF2-40B4-BE49-F238E27FC236}">
                <a16:creationId xmlns:a16="http://schemas.microsoft.com/office/drawing/2014/main" id="{75F0A426-AD48-EE4C-96EF-22F0EBB419F6}"/>
              </a:ext>
            </a:extLst>
          </p:cNvPr>
          <p:cNvSpPr/>
          <p:nvPr/>
        </p:nvSpPr>
        <p:spPr>
          <a:xfrm>
            <a:off x="596095" y="584775"/>
            <a:ext cx="7749252" cy="738664"/>
          </a:xfrm>
          <a:prstGeom prst="rect">
            <a:avLst/>
          </a:prstGeom>
        </p:spPr>
        <p:txBody>
          <a:bodyPr wrap="square">
            <a:spAutoFit/>
          </a:bodyPr>
          <a:lstStyle/>
          <a:p>
            <a:r>
              <a:rPr lang="en-US" altLang="zh-CN" sz="2400" dirty="0"/>
              <a:t>Fo</a:t>
            </a:r>
            <a:r>
              <a:rPr lang="en-US" sz="2400" dirty="0"/>
              <a:t>rmation energy prediction:</a:t>
            </a:r>
          </a:p>
          <a:p>
            <a:r>
              <a:rPr lang="en-US" dirty="0"/>
              <a:t>5628 unique </a:t>
            </a:r>
            <a:r>
              <a:rPr lang="en-US" dirty="0" err="1"/>
              <a:t>E</a:t>
            </a:r>
            <a:r>
              <a:rPr lang="en-US" altLang="zh-CN" dirty="0" err="1"/>
              <a:t>lapsolites</a:t>
            </a:r>
            <a:r>
              <a:rPr lang="en-US" dirty="0"/>
              <a:t> (ABC2D6) and formation energy(from VASP calculation)</a:t>
            </a:r>
          </a:p>
        </p:txBody>
      </p:sp>
      <p:sp>
        <p:nvSpPr>
          <p:cNvPr id="6" name="TextBox 5">
            <a:extLst>
              <a:ext uri="{FF2B5EF4-FFF2-40B4-BE49-F238E27FC236}">
                <a16:creationId xmlns:a16="http://schemas.microsoft.com/office/drawing/2014/main" id="{59E84EE6-DF50-824A-9207-8FAD98299C3F}"/>
              </a:ext>
            </a:extLst>
          </p:cNvPr>
          <p:cNvSpPr txBox="1"/>
          <p:nvPr/>
        </p:nvSpPr>
        <p:spPr>
          <a:xfrm>
            <a:off x="868101"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1</a:t>
            </a:r>
            <a:endParaRPr lang="en-US" dirty="0"/>
          </a:p>
        </p:txBody>
      </p:sp>
      <p:sp>
        <p:nvSpPr>
          <p:cNvPr id="7" name="TextBox 6">
            <a:extLst>
              <a:ext uri="{FF2B5EF4-FFF2-40B4-BE49-F238E27FC236}">
                <a16:creationId xmlns:a16="http://schemas.microsoft.com/office/drawing/2014/main" id="{28FE7368-D63A-B347-996F-B8CC003B192C}"/>
              </a:ext>
            </a:extLst>
          </p:cNvPr>
          <p:cNvSpPr txBox="1"/>
          <p:nvPr/>
        </p:nvSpPr>
        <p:spPr>
          <a:xfrm>
            <a:off x="4099368"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2</a:t>
            </a:r>
            <a:endParaRPr lang="en-US" dirty="0"/>
          </a:p>
        </p:txBody>
      </p:sp>
      <p:sp>
        <p:nvSpPr>
          <p:cNvPr id="8" name="TextBox 7">
            <a:extLst>
              <a:ext uri="{FF2B5EF4-FFF2-40B4-BE49-F238E27FC236}">
                <a16:creationId xmlns:a16="http://schemas.microsoft.com/office/drawing/2014/main" id="{93FD588F-CAAD-1346-B1C9-41E7FC4F2A00}"/>
              </a:ext>
            </a:extLst>
          </p:cNvPr>
          <p:cNvSpPr txBox="1"/>
          <p:nvPr/>
        </p:nvSpPr>
        <p:spPr>
          <a:xfrm>
            <a:off x="7330635" y="5810490"/>
            <a:ext cx="1423686" cy="369332"/>
          </a:xfrm>
          <a:prstGeom prst="rect">
            <a:avLst/>
          </a:prstGeom>
          <a:noFill/>
        </p:spPr>
        <p:txBody>
          <a:bodyPr wrap="square" rtlCol="0">
            <a:spAutoFit/>
          </a:bodyPr>
          <a:lstStyle/>
          <a:p>
            <a:r>
              <a:rPr lang="en-US" altLang="zh-CN" dirty="0"/>
              <a:t>Method</a:t>
            </a:r>
            <a:r>
              <a:rPr lang="zh-CN" altLang="en-US" dirty="0"/>
              <a:t> </a:t>
            </a:r>
            <a:r>
              <a:rPr lang="en-US" altLang="zh-CN" dirty="0"/>
              <a:t>3</a:t>
            </a:r>
            <a:endParaRPr lang="en-US" dirty="0"/>
          </a:p>
        </p:txBody>
      </p:sp>
    </p:spTree>
    <p:extLst>
      <p:ext uri="{BB962C8B-B14F-4D97-AF65-F5344CB8AC3E}">
        <p14:creationId xmlns:p14="http://schemas.microsoft.com/office/powerpoint/2010/main" val="8416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2D1EFF-D3E5-1E4F-A227-62CBB37D83D8}"/>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214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759</Words>
  <Application>Microsoft Macintosh PowerPoint</Application>
  <PresentationFormat>On-screen Show (4:3)</PresentationFormat>
  <Paragraphs>125</Paragraphs>
  <Slides>12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Microsoft YaHei</vt:lpstr>
      <vt:lpstr>ＭＳ Ｐゴシック</vt:lpstr>
      <vt:lpstr>宋体</vt:lpstr>
      <vt:lpstr>Arial</vt:lpstr>
      <vt:lpstr>Calibri</vt:lpstr>
      <vt:lpstr>Calibri Light</vt:lpstr>
      <vt:lpstr>Helvetica Light</vt:lpstr>
      <vt:lpstr>Office Theme</vt:lpstr>
      <vt:lpstr>Equation</vt:lpstr>
      <vt:lpstr>PowerPoint Presentation</vt:lpstr>
      <vt:lpstr>Predicting Formation Energy of Interesting Chemical Compounds using Latent Vector Embedding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Formation Energy of Interesting Chemical Compounds using Latent Vector Embedding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Formation Energy of Interesting Chemical Compounds using Latent Vector Embedding</dc:title>
  <dc:creator>Lee Mordechai</dc:creator>
  <cp:lastModifiedBy>Yifan Ding</cp:lastModifiedBy>
  <cp:revision>14</cp:revision>
  <dcterms:created xsi:type="dcterms:W3CDTF">2018-09-03T14:42:55Z</dcterms:created>
  <dcterms:modified xsi:type="dcterms:W3CDTF">2018-10-04T06:56:47Z</dcterms:modified>
</cp:coreProperties>
</file>