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26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0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39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2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099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57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99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9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48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55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0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2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7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81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4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EF12D1-0D3B-407B-A3BA-560F7CEADBB2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061CA-2A82-4B24-9957-544B7650F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7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8425" y="10937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Web scrapping with EDA</a:t>
            </a:r>
            <a:b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(OYO Hotel </a:t>
            </a:r>
            <a:r>
              <a:rPr lang="en-IN" b="1" dirty="0" smtClean="0">
                <a:solidFill>
                  <a:schemeClr val="accent1">
                    <a:lumMod val="50000"/>
                  </a:schemeClr>
                </a:solidFill>
              </a:rPr>
              <a:t>Accommodation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936511" cy="1662548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Name-Anwesha Das</a:t>
            </a:r>
            <a:endParaRPr lang="en-US" sz="2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Batch no-223(Data Science)</a:t>
            </a: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Degree-M.SC in Data Science</a:t>
            </a:r>
          </a:p>
          <a:p>
            <a:r>
              <a:rPr lang="en-US" sz="2000" b="1" dirty="0" smtClean="0">
                <a:solidFill>
                  <a:schemeClr val="bg2">
                    <a:lumMod val="10000"/>
                  </a:schemeClr>
                </a:solidFill>
              </a:rPr>
              <a:t>Email- anweshadas754@gmail.com</a:t>
            </a:r>
            <a:endParaRPr lang="en-IN" sz="2000" b="1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Best Data Science &amp; Big Data EdTech Company Hyderabad,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414" y="1093788"/>
            <a:ext cx="4048702" cy="7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4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r>
              <a:rPr lang="en-US" dirty="0" smtClean="0"/>
              <a:t> library visualize the data for proper understanding</a:t>
            </a:r>
          </a:p>
          <a:p>
            <a:endParaRPr lang="en-US" dirty="0"/>
          </a:p>
          <a:p>
            <a:r>
              <a:rPr lang="en-US" dirty="0" smtClean="0"/>
              <a:t>Analysis univariate ,bivariate and multivariate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5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73" y="609600"/>
            <a:ext cx="10806545" cy="547254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77" y="3016083"/>
            <a:ext cx="9052549" cy="2608862"/>
          </a:xfrm>
        </p:spPr>
      </p:pic>
    </p:spTree>
    <p:extLst>
      <p:ext uri="{BB962C8B-B14F-4D97-AF65-F5344CB8AC3E}">
        <p14:creationId xmlns:p14="http://schemas.microsoft.com/office/powerpoint/2010/main" val="203091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cheapest hotel rent is 399</a:t>
            </a:r>
          </a:p>
          <a:p>
            <a:r>
              <a:rPr lang="en-US" dirty="0"/>
              <a:t>The highest rent of hotel is INR 4511</a:t>
            </a:r>
          </a:p>
          <a:p>
            <a:r>
              <a:rPr lang="en-US" dirty="0"/>
              <a:t>75% of hotel rent is lies under INR 2000</a:t>
            </a:r>
          </a:p>
          <a:p>
            <a:r>
              <a:rPr lang="en-US" dirty="0"/>
              <a:t>The lowest discount is 47%</a:t>
            </a:r>
          </a:p>
          <a:p>
            <a:r>
              <a:rPr lang="en-US" dirty="0"/>
              <a:t>The highest discount is 88%</a:t>
            </a:r>
          </a:p>
          <a:p>
            <a:r>
              <a:rPr lang="en-US" dirty="0"/>
              <a:t>75% hotel discount lies under 67%</a:t>
            </a:r>
          </a:p>
          <a:p>
            <a:endParaRPr lang="en-IN" dirty="0"/>
          </a:p>
        </p:txBody>
      </p:sp>
      <p:sp>
        <p:nvSpPr>
          <p:cNvPr id="4" name="AutoShape 2" descr="data:image/png;base64,iVBORw0KGgoAAAANSUhEUgAABN4AAAIjCAYAAADcLdbbAAAAOXRFWHRTb2Z0d2FyZQBNYXRwbG90bGliIHZlcnNpb24zLjcuMSwgaHR0cHM6Ly9tYXRwbG90bGliLm9yZy/bCgiHAAAACXBIWXMAAA9hAAAPYQGoP6dpAAD0pUlEQVR4nOzdd3RUVdfH8e9k0sukNyCQUKSDNGkiIiAqICpYEKli4QFUbAh2fQTFimLBBqhgQUGUKlKliFSpgtRQ0tukl5l5/+BlHsckkIRMQvl91sqSOWffe/adBEx2TjHYbDYbIiIiIiIiIiIiUqlcqjsBERERERERERGRS5EKbyIiIiIiIiIiIk6gwpuIiIiIiIiIiIgTqPAmIiIiIiIiIiLiBCq8iYiIiIiIiIiIOIEKbyIiIiIiIiIiIk6gwpuIiIiIiIiIiIgTqPAmIiIiIiIiIiLiBCq8iYiIiIiIiIiIOIEKbyIiIlImL7zwAgaDoULXzpw5E4PBwNGjRys3qX84evQoBoOBmTNnOm0MuTysXr0ag8HA999/f87YYcOGER0d7fykRERE5KKkwpuIiMglbs+ePdxzzz3UrFkTDw8PatSowaBBg9izZ091p1btFi9ejMFgoEaNGlit1upOp9ItXryYF1544ZxxiYmJuLq6cs8995Qak5mZiZeXF7fddpu9bdeuXQwYMIA6derg6elJzZo16dmzJ++99945xxw2bBgGg8H+YTKZaNmyJW+++Sb5+fller5L3ZNPPonBYODOO++s7lSc4oMPPlChXERELnkqvImIiFzC5s2bR+vWrVmxYgXDhw/ngw8+4N5772XVqlW0bt2a+fPnl/lezzzzDLm5uRXKY/DgweTm5lKnTp0KXe8ss2fPJjo6mri4OFauXFnd6VS6xYsX8+KLL54zLiwsjJ49e7JgwQJycnJKjJk3bx55eXn24tyGDRto27Ytf/75J/fddx/Tpk1j5MiRuLi4MHXq1DLl5+HhwZdffsmXX37JpEmTCAoK4vHHH2fo0KFlf8hLlM1m4+uvvyY6Opqff/6ZzMzM6k6p0qnwJiIilwPX6k5AREREnOPQoUMMHjyYunXrsnbtWkJDQ+19Dz/8MF26dGHw4MHs3LmTunXrlnqf7OxsfHx8cHV1xdW1Yt86GI1GjEZjha51luzsbBYsWMDkyZOZMWMGs2fPpkePHtWdVrUZNGgQS5cu5aeffuKuu+4q1j9nzhz8/f3p3bs3AK+88gr+/v5s3ryZgIAAh9jExMQyjfnvWXb/+c9/aN++Pd9++y1vvfUWNWrUqPgDXeRWr17NiRMnWLlyJb169WLevHkqSIqIiFyENONNRETkEvX666+Tk5PDxx9/7FB0AwgJCWH69OlkZ2czZcoUe/uZfdz27t3L3XffTWBgIFdffbVD3z/l5uby0EMPERISgp+fHzfffDMnT57EYDA4LHEsaY+36Oho+vTpw7p167jqqqvw9PSkbt26fPHFFw5jpKam8vjjj9O8eXN8fX0xmUzceOON/Pnnn+f1/syfP5/c3Fxuv/127rrrLvuMrn8zGAyMGTOGuXPn0qRJE7y8vOjYsSO7du0CYPr06dSvXx9PT0+uvfbaEvexmzt3Lm3atMHLy4uQkBDuueceTp486RBz7bXXcu211xa79t97iJ3Zy+6NN97g448/pl69enh4eNCuXTs2b97scN37779vf4YzH6W59dZb8fHxYc6cOcX6EhMTWbFiBQMGDMDDwwM4Xdht2rRpsaIbnJ5BVxEuLi729+Do0aNl+txnZWXh4+PDww8/XOx+J06cwGg0MnnyZKD8X0sWi4WJEycSERGBj48PN998M8ePHz/nc1itVt555x2aNm2Kp6cn4eHhPPDAA6SlpZX5vZg9ezZNmjShW7du9OjRg9mzZxeLObMX3XfffceLL75IzZo18fPzY8CAAWRkZJCfn88jjzxCWFgYvr6+DB8+vNgy3qKiIl5++WX711F0dDQTJ04sFvfvv9NnREdHM2zYMPvrM3/X169fz6OPPkpoaCg+Pj7ceuutJCUlOVy3Z88e1qxZY//aLOnrX0RE5GKnGW8iIiKXqJ9//pno6Gi6dOlSYv8111xDdHQ0ixYtKtZ3++2306BBAyZNmoTNZit1jGHDhvHdd98xePBgOnTowJo1a+wzosri4MGDDBgwgHvvvZehQ4fy+eefM2zYMNq0aUPTpk0BOHz4MD/++CO33347MTExJCQkMH36dLp27crevXsrPCtq9uzZdOvWjYiICO666y6eeuopfv75Z26//fZisb/99hs//fQTo0ePBmDy5Mn06dOHJ598kg8++ID//Oc/pKWlMWXKFEaMGOGwbHXmzJkMHz6cdu3aMXnyZBISEpg6dSrr169n+/btJRauymLOnDlkZmbywAMPYDAYmDJlCrfddhuHDx/Gzc2NBx54gFOnTrF8+XK+/PLLc97Px8eHfv368f3335OamkpQUJC979tvv8VisTBo0CB7W506ddi4cSO7d++mWbNmFXqGkhw6dAiA4ODgMn3ufX19ufXWW+2z5P45s/Lrr7/GZrPZ8y7v19Irr7yCwWBg/PjxJCYm8s4779CjRw927NiBl5dXqc/wwAMP2D/vDz30EEeOHGHatGls376d9evX4+bmdtb3ID8/nx9++IHHHnsMgIEDBzJ8+HDi4+OJiIgoFj958mS8vLx46qmnOHjwIO+99x5ubm64uLiQlpbGCy+8wO+//87MmTOJiYnhueees187cuRIZs2axYABA3jsscfYtGkTkydPZt++feVaiv5vY8eOJTAwkOeff56jR4/yzjvvMGbMGL799lsA3nnnHcaOHYuvry9PP/00AOHh4RUeT0RE5IJlExERkUtOenq6DbD169fvrHE333yzDbCZzWabzWazPf/88zbANnDgwGKxZ/rO2Lp1qw2wPfLIIw5xw4YNswG2559/3t42Y8YMG2A7cuSIva1OnTo2wLZ27Vp7W2Jios3Dw8P22GOP2dvy8vJsFovFYYwjR47YPDw8bC+99JJDG2CbMWPGWZ/ZZrPZEhISbK6urrZPPvnE3tapU6cS3y/A5uHh4ZD79OnTbYAtIiLC/t7ZbDbbhAkTHJ6zoKDAFhYWZmvWrJktNzfXHrdw4UIbYHvuuefsbV27drV17dq12PhDhw611alTp9hzBgcH21JTU+3tCxYssAG2n3/+2d42evRoW3m+3Vu0aJENsE2fPt2hvUOHDraaNWs6fB5++eUXm9FotBmNRlvHjh1tTz75pG3ZsmW2goKCMo01dOhQm4+Pjy0pKcmWlJRkO3jwoG3SpEk2g8Fga9Gihc1mK/vnftmyZTbAtmTJEofYFi1aOLynZb3fqlWrbICtZs2aDp/f7777zgbYpk6d6vAc//z8/PbbbzbANnv2bIdxli5dWmJ7Sb7//nsbYPv7779tNpvNZjabbZ6enra3337bIe5Mns2aNXN43wcOHGgzGAy2G2+80SG+Y8eODrnu2LHDBthGjhzpEPf444/bANvKlSvtbf/+O31GnTp1bEOHDrW/PvN3vUePHjar1WpvHzdunM1oNNrS09PtbU2bNi3xa15ERORSoqWmIiIil6AzG7H7+fmdNe5Mv9lsdmh/8MEHzznG0qVLgdP7cv3T2LFjy5xnkyZNHGbkhYaG0rBhQw4fPmxv8/DwwMXl9LcsFouFlJQUfH19adiwIdu2bSvzWP/0zTff4OLiQv/+/e1tAwcOZMmSJSUuB+zevbvDcs/27dsD0L9/f4f3+Ez7mfy3bNlCYmIi//nPf/D09LTH9e7dm0aNGpU427Cs7rzzTgIDA+2vz7yP/3zvyuv6668nNDTUYbnpkSNH+P333xk4cKD98wDQs2dPNm7cyM0338yff/7JlClT6NWrFzVr1uSnn34q03jZ2dmEhoYSGhpK/fr1mThxIh07drTPtCrr575Hjx7UqFHDYTnm7t272blzp8MecuX9WhoyZIjD53fAgAFERkayePHiUp9p7ty5+Pv707NnT5KTk+0fbdq0wdfXl1WrVp3zfZk9ezZt27alfv36wOm/p7179y5xuemZPP85i659+/bYbDZGjBjhENe+fXuOHz9OUVERgP05Hn30UYe4MzPtzufr8/7773dY2tylSxcsFgvHjh2r8D1FREQuRiq8iYiIXILOFAvOdRJiaQW6mJiYc45x7NgxXFxcisWeKRaURe3atYu1BQYGOhS/rFYrb7/9Ng0aNMDDw4OQkBBCQ0PZuXMnGRkZZR7rn7766iuuuuoqUlJSOHjwIAcPHqRVq1YUFBQwd+7cc+bp7+8PQFRUVIntZ/I/U2Ro2LBhsXs2atTovIoQ/87pTBGuPPuI/Zurqyt33nknv/32m30PujNFuH8uMz2jXbt2zJs3j7S0NP744w8mTJhAZmYmAwYMYO/eveccz9PTk+XLl7N8+XLWrl3L8ePHWb9+vf2wj7J+7l1cXBg0aBA//vij/VTW2bNn4+np6bB0uLxfSw0aNHB4bTAYqF+/fon7+J3x999/k5GRQVhYmL2oeOYjKyvrnAdPpKens3jxYrp27Wr/2jx48CCdO3dmy5YtHDhwoNg15fn6tFqt9mc983f4339nIyIiCAgIuOC+PkVERC5G2uNNRETkEuTv709kZCQ7d+48a9zOnTupWbMmJpPJof1s+1dVptJOOrX9Y1+5SZMm8eyzzzJixAhefvllgoKCcHFx4ZFHHsFqtZZ7zL///tt+CMG/CytwumBz//33lynPsuRfVgaDocTrLBaL08f+p3vuuYdp06bx9ddf8/jjj/P111/TpEkTrrzyylKvcXd3p127drRr144rrriC4cOHM3fuXJ5//vmzjmU0Gs96kmx5PvdDhgzh9ddf58cff2TgwIHMmTOHPn362ItQ5b1fRVmtVsLCwkqdnfbvg07+be7cueTn5/Pmm2/y5ptvFuufPXs2L774okPb+X59nu3QjXOp6q9PERGRi40KbyIiIpeoPn368Mknn7Bu3Tr7yaT/9Ntvv3H06FEeeOCBCt2/Tp06WK1Wjhw54lDAOnjwYIVzLsn3339Pt27d+Oyzzxza09PTCQkJKff9Zs+ejZubG19++WWx4sC6det49913iY2NLXE2XnnVqVMHgP3793Pdddc59O3fv9/eD6dnBJW0TPR8Zh1VpKDSvn176tWrx5w5c+jZsyd79uzhlVdeKfP1bdu2BSAuLq7cY/9beT73zZo1o1WrVsyePZtatWoRGxvLe++9V+H7weki7T/ZbDYOHjxIixYtSs25Xr16/Prrr3Tu3LlCBezZs2fTrFmzEouW06dPZ86cOcUKbxV15u/w33//TePGje3tCQkJpKenF/v6TE9Pd7i+oKDgvD7P51PwExERuVhoqamIiMgl6oknnsDLy4sHHniAlJQUh77U1FQefPBBvL29eeKJJyp0/169egHwwQcfOLT/u9hxvoxGY7FZMnPnzrUvhSyv2bNn06VLF+68804GDBjg8HHmvfj666/PO284XYQKCwvjo48+Ij8/396+ZMkS9u3b53ACbL169fjrr79ISkqyt/3555+sX7++wuP7+PgAFCuYnMugQYPYvn07zz//PAaDgbvvvrtYzKpVq0qcvXRm37CSlteWV3k/94MHD+aXX37hnXfeITg4mBtvvPG87vfFF184LNf+/vvviYuLK3bff7rjjjuwWCy8/PLLxfqKiorO+rk4fvw4a9eu5Y477ij2tTlgwACGDx/OwYMH2bRpU6n3KI+bbroJOH3C6D+99dZbAMW+PteuXesQ9/HHH5c6460sfHx8yv21KSIicrHRjDcREZFLVIMGDZg1axaDBg2iefPm3HvvvcTExHD06FE+++wzkpOT+frrr6lXr16F7t+mTRv69+/PO++8Q0pKCh06dGDNmjX2PagqazZLnz59eOmllxg+fDidOnVi165dzJ49274PWHls2rSJgwcPMmbMmBL7a9asSevWrZk9ezbjx48/39Rxc3PjtddeY/jw4XTt2pWBAweSkJDA1KlTiY6OZty4cfbYESNG8NZbb9GrVy/uvfdeEhMT+eijj2jatGmxwy/Kqk2bNgA89NBD9OrVC6PRyF133XXO6+655x5eeuklFixYQOfOnR0Oljhj7Nix5OTkcOutt9KoUSMKCgrYsGED3377LdHR0QwfPrxCOf9TeT/3d999N08++STz589n1KhRDgcOVOR+QUFBXH311QwfPpyEhATeeecd6tevz3333Vdqzl27duWBBx5g8uTJ7Nixg+uvvx43Nzf+/vtv5s6dy9SpUxkwYECJ186ZMwebzcbNN99cYv9NN92Eq6srs2fPth/kcT5atmzJ0KFD+fjjj0lPT6dr16788ccfzJo1i1tuuYVu3brZY0eOHMmDDz5I//796dmzJ3/++SfLli2r0KzTM9q0acOHH37If//7X+rXr09YWFixmaEiIiIXOxXeRERELmG33347jRo1YvLkyfZiW3BwMN26dWPixIk0a9bsvO7/xRdfEBERwddff838+fPp0aMH3377LQ0bNnQ4xfN8TJw4kezsbObMmcO3335L69atWbRoEU899VS573Vm362+ffuWGtO3b19eeOEFdu7cedYlhWU1bNgwvL29efXVVxk/fjw+Pj7ceuutvPbaawQEBNjjGjduzBdffMFzzz3Ho48+SpMmTfjyyy+ZM2cOq1evrtDYt912G2PHjuWbb77hq6++wmazlanw1qBBA9q1a8fmzZtLPFQB4I033mDu3LksXryYjz/+mIKCAmrXrs1//vMfnnnmGYdnq6jyfu7Dw8O5/vrrWbx4MYMHDz7v+02cOJGdO3cyefJkMjMz6d69Ox988AHe3t5nzfujjz6iTZs2TJ8+nYkTJ+Lq6kp0dDT33HMPnTt3LvW62bNnU7t2bVq2bFlif0BAAFdffTXffvutfVba+fr000+pW7cuM2fOZP78+URERDBhwoRiS13vu+8+jhw5wmeffcbSpUvp0qULy5cvp3v37hUe+7nnnuPYsWNMmTKFzMxMunbtqsKbiIhccgw27XAqIiIilWjHjh20atWKr776qtSijYiz3HrrrezatavS9xoUERERqQjt8SYiIiIVlpubW6ztnXfewcXFhWuuuaYaMpLLWVxcHIsWLSpxtpuIiIhIddBSUxEREamwKVOmsHXrVrp164arqytLlixhyZIl3H///URFRVV3enKZOHLkCOvXr+fTTz/Fzc2twif1ioiIiFQ2Fd5ERESkwjp16sTy5ct5+eWXycrKonbt2rzwwgs8/fTT1Z2aXEbWrFnD8OHDqV27NrNmzSIiIqK6UxIREREBtMebiIiIiIiIiIiIU2iPNxERERERERERESdQ4U1ERERERERERMQJtMdbGVitVk6dOoWfnx8Gg6G60xERERERERERkWpks9nIzMykRo0auLiUPq9NhbcyOHXqlE5mExERERERERERB8ePH6dWrVql9qvwVgZ+fn7A6TfTZDJVczYiIiIiIiIiIlKdzGYzUVFR9ppRaVR4K4Mzy0tNJpMKbyIiIiIiIiIiAnDOLcl0uIKIiIiIiIiIiIgTqPAmIiIiIiIiIiLiBCq8iYiIiIiIiIiIOIH2eBMRERERERERuYzZbDaKioqwWCzVncoFw2g04urqes493M5FhTcRERERERERkctUQUEBcXFx5OTkVHcqFxxvb28iIyNxd3ev8D1UeBMRERERERERuQxZrVaOHDmC0WikRo0auLu7n/cMr0uBzWajoKCApKQkjhw5QoMGDXBxqdhubSq8iYiIiIiIiIhchgoKCrBarURFReHt7V3d6VxQvLy8cHNz49ixYxQUFODp6Vmh++hwBRERERERERGRy1hFZ3Nd6irjfdE7KyIiIiIiIiIi4gQqvImIiIiIiIiIiDiBCm8iIiIiIiIiInLBWL16NQaDgfT09OpO5byp8CYiIiIiIiIiIuU2bNgwDAYDBoMBNzc3YmJiePLJJ8nLyyvzPa699loeeeQRh7ZOnToRFxeHv79/JWdc9XSqqYiIiIiIiIiIVMgNN9zAjBkzKCwsZOvWrQwdOhSDwcBrr71W4Xu6u7sTERFRiVlWH814ExEREZHLgs1mIyE+idijJ4g7lUBRYVF1pyQiInLR8/DwICIigqioKG655RZ69OjB8uXLAUhJSWHgwIHUrFkTb29vmjdvztdff22/dtiwYaxZs4apU6faZ84dPXq02FLTmTNnEhAQwLJly2jcuDG+vr7ccMMNxMXF2e9VVFTEQw89REBAAMHBwYwfP56hQ4dyyy23VOXbUYwKbyIiIiJyyUtPzeDH7xZzd98H6NN1ELf1HMZHU2eRnJhS3amJiIhcMnbv3s2GDRtwd3cHIC8vjzZt2rBo0SJ2797N/fffz+DBg/njjz8AmDp1Kh07duS+++4jLi6OuLg4oqKiSrx3Tk4Ob7zxBl9++SVr164lNjaWxx9/3N7/2muvMXv2bGbMmMH69esxm838+OOPTn/mc9FSUxERERG5pBUVFrFw/i9MeWmavS07K4eP3/uC2KMnePq/4/APMFVjhiIiIhevhQsX4uvrS1FREfn5+bi4uDBt2un/59asWdOhODZ27FiWLVvGd999x1VXXYW/vz/u7u54e3ufc2lpYWEhH330EfXq1QNgzJgxvPTSS/b+9957jwkTJnDrrbcCMG3aNBYvXlzZj1tuKryJiIiIyCUtMTGZ99/6vMS+pT+vZNS44Sq8iYiIVFC3bt348MMPyc7O5u2338bV1ZX+/fsDYLFYmDRpEt999x0nT56koKCA/Px8vL29yz2Ot7e3vegGEBkZSWJiIgAZGRkkJCRw1VVX2fuNRiNt2rTBarWe5xOeHy01FREREZFLWmZGFtlZOaX2xx49WYXZiIiIXFp8fHyoX78+LVu25PPPP2fTpk189tlnALz++utMnTqV8ePHs2rVKnbs2EGvXr0oKCgo9zhubm4Orw0GAzabrVKewZlUeBMRERGRS5qHp8dZ+/39fasoExERkUubi4sLEydO5JlnniE3N5f169fTr18/7rnnHlq2bEndunU5cOCAwzXu7u5YLJbzGtff35/w8HA2b95sb7NYLGzbtu287lsZVHgTERERkUtaYJA/bTtcWWJfUEggETXDqzYhERGRS9jtt9+O0Wjk/fffp0GDBixfvpwNGzawb98+HnjgARISEhzio6Oj2bRpE0ePHiU5ObnCS0PHjh3L5MmTWbBgAfv37+fhhx8mLS0Ng8FQGY9VYSq8iYiIiMglzT/AxItTxlMzynHTZl8/H96f8Rph4SHVlJmIiMilx9XVlTFjxjBlyhQee+wxWrduTa9evbj22muJiIjglltucYh//PHHMRqNNGnShNDQUGJjYys07vjx4xk4cCBDhgyhY8eO+Pr60qtXLzw9PSvhqSrOYLsYFsRWM7PZjL+/PxkZGZhM2nhXRERE5GKUGJ/E4YPH2LNzP3ViomjS/AoiaoTh4qLfRYuIyOUpLy+PI0eOEBMTU+0FqspmtVpp3Lgxd9xxBy+//HKF7nG296estSKdaioiIiIil4WwiFDCIkLpcHXb6k5FREREKtmxY8f45Zdf6Nq1K/n5+UybNo0jR45w9913V2te+vWeiIiIiIiIiIhc1FxcXJg5cybt2rWjc+fO7Nq1i19//ZXGjRtXa16a8SYiIiIiIiIiIhe1qKgo1q9fX91pFKMZbyIiIiIiIiIiIk6gwpuIiIiISDWxWW1YCovQeWciIiKXJi01FRERERGpYpbCInJSM4ndtBfzyWQCoyOo1bYh3kF+uBiN1Z2eiIiIVBIV3kREREREqpDVYiX54El+/+hnbFYrAAl7j3Fg+RY6j72N4JjIas5QREREKouWmoqIiIiIVKE8czZbZi61F93OsBZa2DprGbkZWdWUmYiIiFQ2Fd5ERERERKpQXkY2hTn5JfblpJgpyMqr4oxERETEWVR4ExERERGpQjaL9ez91rP3i4iIyMVDhTcRERERkSrkGeCDi2vJByi4eXvg7utVxRmJiIhcfNauXUvfvn2pUaMGBoOBH3/88ZzX5Ofn8/TTT1OnTh08PDyIjo7m888/d2qeOlxBRERERKQKefh50+TmTuye91uxvha3X4unyacashIREak4m81GfnIKlvx8jB4eeIQEYzAYnDpmdnY2LVu2ZMSIEdx2221luuaOO+4gISGBzz77jPr16xMXF4fVyTPNVXgTEREREalCru5u1L6qMX4RQfy1eBPZyRn4RQbRpHdHTDVCcDFqUYqIiFw8ck7FkbpzD5a8/+1RavT0JKhFU7xrOO+k7htvvJEbb7yxzPFLly5lzZo1HD58mKCgIACio6OdlN3/qPAmIiIiIlLF3H08CW9ch8DaYVgKLRjd3XD39qjutERERMol51QcSX9sLdZuycsj6Y+thF7VxqnFt/L46aefaNu2LVOmTOHLL7/Ex8eHm2++mZdffhkvL+dt86DCm4iIiIhINXH30X5uIiJycbLZbKTu3HPWmNRde/CKjHD6stOyOHz4MOvWrcPT05P58+eTnJzMf/7zH1JSUpgxY4bTxlXhTUREREREREREyiU/OcVheWlJLLl55Cen4BkaUkVZlc5qtWIwGJg9ezb+/v4AvPXWWwwYMIAPPvjAabPetIGEiIiIiIiIiIiUiyU/v1LjnC0yMpKaNWvai24AjRs3xmazceLECaeNq8KbiIiIiIiIiIiUi9GjbHuTljXO2Tp37sypU6fIysqytx04cAAXFxdq1arltHFVeBMRERERERERkXLxCAnG6Ol51hijlyceIcFOGT8rK4sdO3awY8cOAI4cOcKOHTuIjY0FYMKECQwZMsQef/fddxMcHMzw4cPZu3cva9eu5YknnmDEiBFOPVxBhTcRERERERERESkXg8FAUIumZ40Jat7UaQcrbNmyhVatWtGqVSsAHn30UVq1asVzzz0HQFxcnL0IB+Dr68vy5ctJT0+nbdu2DBo0iL59+/Luu+86Jb8zDDabzebUES4BZrMZf39/MjIyMJlM1Z2OiIiIiIiIiMh5y8vL48iRI8TExOB5jtlrpck5FUfqzj0OBy0YvTwJat4U7xqRlZVqtTjb+1PWWpFONRURERERERERkQrxrhGJV2TE6VNO8/MxenjgERLstJluFxsV3kREREREREREpMIMBgOeoSHVncYFSXu8iYiIiIiIiIiIOIEKbyIiIiIiIiIiIk6gwpuIiIiIiIiIiIgTqPAmIiIiIiIiIiLiBCq8iYiIiIiIiIiIOIEKbyIiIiIiIiIiIk6gwpuIiIiIiIiIiIgTqPAmIiIiIiIiIiLiBCq8iYiIiIiIiIhIhdmsVjKOxZG85xAZx+KwWa1OHW/y5Mm0a9cOPz8/wsLCuOWWW9i/f3+Zr//mm28wGAzccsstzkvy/7k6fQQREREREREREbkkpfx1lKPLf6cgM8fe5u7nTXTPDgQ3inbKmGvWrGH06NG0a9eOoqIiJk6cyPXXX8/evXvx8fE567VHjx7l8ccfp0uXLk7J7d9UeBMRERERERERkXJL+esoB+atLNZekJnDgXkrueK265xSfFu6dKnD65kzZxIWFsbWrVu55pprSr3OYrEwaNAgXnzxRX777TfS09MrPbd/01JTEREREREREREpF5vVytHlv5815uivm5y+7BQgIyMDgKCgoLPGvfTSS4SFhXHvvfc6PaczNONNRERERERERETKxXw8wWF5aUkKzNmYjyfgXyfSaXlYrVYeeeQROnfuTLNmzUqNW7duHZ999hk7duxwWi4lUeFNRERERERERETKpTDr7EW38sZV1OjRo9m9ezfr1q0rNSYzM5PBgwfzySefEBIS4tR8/k2FNxERERERERERKRc3X+9KjauIMWPGsHDhQtauXUutWrVKjTt06BBHjx6lb9++9jbr/y+BdXV1Zf/+/dSrV88pOarwJiIiIiIiIiIi5WKKCsfdz/usy03dTT6YosIrfWybzcbYsWOZP38+q1evJiYm5qzxjRo1YteuXQ5tzzzzDJmZmUydOpWoqKhKz/EMFd5ERERERERERKRcDC4uRPfsUOKppmdE92iPwaXyz/UcPXo0c+bMYcGCBfj5+REfHw+Av78/Xl5eAAwZMoSaNWsyefJkPD09i+3/FhAQAHDWfeEqg041FRERERERERGRcgtuFM0Vt12Hu5/jclJ3kw9X3HYdwY2inTLuhx9+SEZGBtdeey2RkZH2j2+//dYeExsbS1xcnFPGLw/NeBMRERERERERkQoJbhRN0BW1MR9PoDArBzdfb0xR4U6Z6XaGzWY7Z8zq1avP2j9z5szKSeYcVHgTEREREREREZEKM7i44F8nsrrTuCCp8CYiIiJyCbBarJjTM8Fmwy/AD6OrsbpTEhEREbnsXTB7vL366qsYDAYeeeQRe1teXh6jR48mODgYX19f+vfvT0JCgsN1sbGx9O7dG29vb8LCwnjiiScoKipyiFm9ejWtW7fGw8OD+vXrV9l0QhEREZGqkJKQys9fLuWFka/x3IjJzP14AUlxKdWdloiIiMhl74IovG3evJnp06fTokULh/Zx48bx888/M3fuXNasWcOpU6e47bbb7P0Wi4XevXtTUFDAhg0bmDVrFjNnzuS5556zxxw5coTevXvTrVs3duzYwSOPPMLIkSNZtmxZlT2fiIiIiLOkJqYxeezbfPvBfBJPJpEcn8pPM5fw4n2vkazim4iIiEi1qvbCW1ZWFoMGDeKTTz4hMDDQ3p6RkcFnn33GW2+9xXXXXUebNm2YMWMGGzZs4Pfffwfgl19+Ye/evXz11VdceeWV3Hjjjbz88su8//77FBQUAPDRRx8RExPDm2++SePGjRkzZgwDBgzg7bffrpbnFREREalMOzft5dTR+GLtqYlp/LZ4IxaLpRqyEhERERG4AApvo0ePpnfv3vTo0cOhfevWrRQWFjq0N2rUiNq1a7Nx40YANm7cSPPmzQkPD7fH9OrVC7PZzJ49e+wx/753r1697PcoSX5+Pmaz2eFDRERE5EKRn5tPdkY2uVm5/La49O9p1i/dRFZGdhVmJiIiIiL/VK2HK3zzzTds27aNzZs3F+uLj4/H3d2dgIAAh/bw8HDi4+PtMf8sup3pP9N3thiz2Uxubi5eXl7Fxp48eTIvvvhihZ9LRERExBmyzdnEHYpj9XdryEw106BVAwaOupWZb37D4X1Hi8W7urticDFUfaIiIiIiAlRj4e348eM8/PDDLF++HE9Pz+pKo0QTJkzg0Ucftb82m81ERUVVY0YiIiJyucvNymXt3LWs/HqVve3UoTg2LvydgU8P5IOXZpCekuFwTc8B3TAF+FV1qiIiIiLy/6ptqenWrVtJTEykdevWuLq64urqypo1a3j33XdxdXUlPDycgoIC0tPTHa5LSEggIiICgIiIiGKnnJ55fa4Yk8lU4mw3AA8PD0wmk8OHiIiISHXKTM10KLqdUZBXwJpvVtP91msc2us3r0urq1sUixcRERGRqlNtM966d+/Orl27HNqGDx9Oo0aNGD9+PFFRUbi5ubFixQr69+8PwP79+4mNjaVjx44AdOzYkVdeeYXExETCwsIAWL58OSaTiSZNmthjFi9e7DDO8uXL7fcQERERuRgc3nm41L6je47Rb8wtHD1wHIvFwnX9ulCvaQyBoQFVl6CIiIiIFFNthTc/Pz+aNWvm0Obj40NwcLC9/d577+XRRx8lKCgIk8nE2LFj6dixIx06dADg+uuvp0mTJgwePJgpU6YQHx/PM888w+jRo/Hw8ADgwQcfZNq0aTz55JOMGDGClStX8t1337Fo0aKqfWARERERJ/L08eChyfeDFdw83Ko7HREREbmMWK1WEvafIDcjGy9/H8Ib1sLFxXmLLD/88EM+/PBDjh49CkDTpk157rnnuPHGG0uM/+STT/jiiy/YvXs3AG3atGHSpElcddVVTsvxjGo9XOFc3n77bVxcXOjfvz/5+fn06tWLDz74wN5vNBpZuHAho0aNomPHjvj4+DB06FBeeukle0xMTAyLFi1i3LhxTJ06lVq1avHpp5/Sq1ev6ngkERERkQqp26JuqX3RzaLx8vXGzU0FNxEREalax7YcYNPsFeSkZdnbvAN9aT+oO3XaXuGUMWvVqsWrr75KgwYNsNlszJo1i379+rF9+3aaNm1aLH716tUMHDiQTp064enpyWuvvcb111/Pnj17qFmzplNyPMNgs9lsTh3hEmA2m/H39ycjI0P7vYmIiEi1yM3KZdW3q1n1r33e3D3dGf3uaGrUjaymzERERORilZeXx5EjR4iJianQwZfHthxg1bQFpfZ3G9PPacW3fwsKCuL111/n3nvvPWesxWIhMDCQadOmMWTIkFLjzvb+lLVWdEHPeBMRERGR07x8veh6+zVc0boBq79bQ2aqmfqtGtCxbwcCIwKrOz0RERG5zFitVjbNXnHWmE1zVhLVur5Tl51aLBbmzp1LdnZ2mffzz8nJobCwkKCgIKfldYYKbyIiIiIXCR+TD/Vb1SeqYRRFhUV4entidDNWd1oiIiJyGUrYf8JheWlJclIzSdh/gsjGtSt9/F27dtGxY0fy8vLw9fVl/vz59oM2z2X8+PHUqFGDHj16VHpe/6bCm4iIiMhFxsPbAw88qjsNERERuYzlZmRXalx5NWzYkB07dpCRkcH333/P0KFDWbNmzTmLb6+++irffPMNq1evrtDy2vJS4U1ERERERERERMrFy9+nUuPKy93dnfr16wOnTyndvHkzU6dOZfr06aVe88Ybb/Dqq6/y66+/0qJFC6fk9W/OW2QrIiIiIiIiIiKXpPCGtfAO9D1rjHeQH+ENa1VJPlarlfz8/FL7p0yZwssvv8zSpUtp27ZtleQEKryJiIiIiIiIiEg5ubi40H5Q97PGtL/7OqccrDBhwgTWrl3L0aNH2bVrFxMmTGD16tUMGjQIgCFDhjBhwgR7/Guvvcazzz7L559/TnR0NPHx8cTHx5OVdfY96iqDCm8iIiIiIiIiIlJuddpeQbcx/YrNfPMO8qPbmH7UaXuFU8ZNTExkyJAhNGzYkO7du7N582aWLVtGz549AYiNjSUuLs4e/+GHH1JQUMCAAQOIjIy0f7zxxhtOye+ftMebiIiIiIiIiIhUSJ22VxDVuj4J+0+Qm5GNl78P4Q1rOWWm2xmfffbZWftXr17t8Pro0aNOy+VcVHgTEREREREREZEKc3FxIbJx7epO44KkpaYiIiIiIiIiIiJOoMKbiIiIiIiIiIiIE6jwJiIiIiIiIiIi4gQqvImIiIiIiIiIiDiBCm8iIiIiIiIiIiJOoMKbiIiIiIiIiIiIE6jwJiIiIiIiIiIi4gQqvImIiIiIiIiIiDiBCm8iIiIiIiIiIiJOoMKbiIiIiIiIiIhUmNVi5e/tB9myYht/bz+I1WKt0vFfffVVDAYDjzzyyFnj5s6dS6NGjfD09KR58+YsXrzY6bm5On0EERERERERERG5JO1Yu5Mf3ptHelKGvS0g1J/+Y2/jymtaOH38zZs3M336dFq0OPtYGzZsYODAgUyePJk+ffowZ84cbrnlFrZt20azZs2clp9mvImIiIiIiIiISLntWLuTz56b4VB0A0hPyuCz52awY+1Op46flZXFoEGD+OSTTwgMDDxr7NSpU7nhhht44oknaNy4MS+//DKtW7dm2rRpTs1RhTcRERERERERESkXq8XKD+/NO2vMD9PmO3XZ6ejRo+nduzc9evQ4Z+zGjRuLxfXq1YuNGzc6Kz1AS01FRERERERERKScDu08XGym27+lJ6ZzaOdhGrSqX+njf/PNN2zbto3NmzeXKT4+Pp7w8HCHtvDwcOLj4ys9t39S4U1EREQue1kZWWSbc7BZbXj7emEKNlV3SiIiIiIXtIxUc6XGlcfx48d5+OGHWb58OZ6enpV+/8qkwpuIiIhctqxWK3FH4pkz5Rti9x8HILRmCAMfv4PoJtG4ebhVc4YiIiIiFyb/oLL9orKsceWxdetWEhMTad26tb3NYrGwdu1apk2bRn5+Pkaj0eGaiIgIEhISHNoSEhKIiIio9Pz+SXu8iYiIyGUrNSGNdx56z150A0g6mcy0xz8i8URSNWYmIiIicmGr16IuAaH+Z40JCAugXou6lT529+7d2bVrFzt27LB/tG3blkGDBrFjx45iRTeAjh07smLFCoe25cuX07Fjx0rP759UeBMREZHLTnpKBmnJ6Wz5dRt52XnF+q0WK0tnLSMvp3ifiIiIiICL0YX+Y287a0z/MbfiYqz80pOfnx/NmjVz+PDx8SE4OJhmzZoBMGTIECZMmGC/5uGHH2bp0qW8+eab/PXXX7zwwgts2bKFMWPGVHp+/6TCm4iIiFw2sszZ/PHbdp4c+RJffjCXgzsOlhp7dN8x8nPyqzA7ERERkYvLlde04N6Xhheb+RYQFsC9Lw3nymtaVFNmEBsbS1xcnP11p06dmDNnDh9//DEtW7bk+++/58cff7QX6pxFe7yJiIjIZcFisfD76i1MmTgNgKjoGtQJDS813j/YH1d3faskIiIicjZXXtOCFp2bcWjnYTJSzfgHmajXoq5TZrqdzerVq8/6GuD222/n9ttvr5qE/p9mvImIiMhlITUpjY+mzLK//uO3bTS/pnmp8b0G98TH5FMVqYmIiIhc1FyMLjRoVZ+23VvToFX9Ki+6Xcj0ToiIiMhlITMjG3N6pv11fl4Bq5dtoO+DfRy+OTQYDPQYeB0xTaOrIUsRERERuZRo/YSIiIhcFtxKWDa6ZP5KMs1ZDHlhMBRawQZRDWvhF+CHl69XNWQpIiIiIpcSFd5ERETksmAK8OOKZvU4sPuQQ/u6FX+wbdNuPl3wFiHhwdWUnYiIiIhcirTUVERERC4L/oEmnpw0hoAgk0O7m5srL0x9goBg/1KuFBERERGpGM14ExERkctG7bq1eO+bV9mz/S92bt1Hnbq1aH9Na0IjQ3B11bdFIiIiIlK59B2miIiIXFbCa4QSXiOU63p3qe5UREREROQSp6WmIiIiIiIiIiIiTqDCm4iIiIiIiIiIiBOo8CYiIiIiIiIiIuIEKryJiIiIiIiIiEiFWSwWtm3ayS8/r2bbpp1YLJYqHf/VV1/FYDDwyCOPnDXunXfeoWHDhnh5eREVFcW4cePIy8tzam46XEFERERERERERCpk9bL1vP3f6STGJ9vbwiJCGPfMA1zbq7PTx9+8eTPTp0+nRYsWZ42bM2cOTz31FJ9//jmdOnXiwIEDDBs2DIPBwFtvveW0/DTjTUREREREREREym31svVMGPuKQ9ENIDEhmQljX2H1svVOHT8rK4tBgwbxySefEBgYeNbYDRs20LlzZ+6++26io6O5/vrrGThwIH/88YdTc1ThTUREREREREREysVisfD2f6eDrYTO/297+5XpTl12Onr0aHr37k2PHj3OGdupUye2bt1qL7QdPnyYxYsXc9NNNzktP9BSUxERERERERERKac/t+wpNtPNgQ0S45L5c8seWrc/+zLQivjmm2/Ytm0bmzdvLlP83XffTXJyMldffTU2m42ioiIefPBBJk6cWOm5/ZNmvImIiIiIiIiISLkkJ6ZWalx5HD9+nIcffpjZs2fj6elZpmtWr17NpEmT+OCDD9i2bRvz5s1j0aJFvPzyy5We3z9pxpuIiIiIiIiIiJRLSFhQpcaVx9atW0lMTKR169b2NovFwtq1a5k2bRr5+fkYjUaHa5599lkGDx7MyJEjAWjevDnZ2dncf//9PP3007i4OGdumgpvIiIiIiIiIiJSLi3bNiUsIoTEhOSS93kznD7dtGXbppU+dvfu3dm1a5dD2/Dhw2nUqBHjx48vVnQDyMnJKVZcOxNns5X0AJVDhTcRERGpNtaiQqxFRdgKCzG4uuLi5oaLq1t1pyUiIiIi52A0Ghn3zANMGPsKGHAsvhlO/2fc0w+UWAQ7X35+fjRr1syhzcfHh+DgYHv7kCFDqFmzJpMnTwagb9++vPXWW7Rq1Yr27dtz8OBBnn32Wfr27euUHM9Q4U1ERESqhaUgn+zYwxTlZNvbjF7e+Naph9HdoxozExEREZGyuLZXZya/9zRv/3e6w0ELYREhjHv6Aa7t1bnacouNjXWY4fbMM89gMBh45plnOHnyJKGhofTt25dXXnnFqXkYbM6cT3eJMJvN+Pv7k5GRgclkqu50RERELnrWoiKyYg9RlJVZrM/o5Y1fdANc3DTzTURERMSZ8vLyOHLkCDExMWU+pKAkFouFP7fsITkxlZCwIFq2berUWWRV5WzvT1lrRZrxJiIiIlXOVlRYYtENwJKbg9VSpMKbiIiIyEXCaDTSun2L6k7jguScIxtEREREzsJmtZ6931JURZmIiIiIiDiPCm8iIiJS5QznWHrgYtSkfBERERG5+KnwJiIiIlXO4OqGm39giX2ufiYMOtlURERERC4BKryJiIhIlXMxGvGpEYV7QLBDu5spAJ+a0bi4asabiIiISFWxnmMbkMtVZbwv+q5WREREqoWLmzveNWvjFR6JzWLBYDRicHXD5RI4AUtERETkYuDu7o6LiwunTp0iNDQUd3d3DAZDdadV7Ww2GwUFBSQlJeHi4oK7u3uF76XCm4iIiFQbF6MRVGgTERERqRYuLi7ExMQQFxfHqVOnqjudC463tze1a9fGxaXiC0ZVeBMRERERERERuUy5u7tTu3ZtioqKsFgs1Z3OBcNoNOLq6nreMwBVeBMRERERERERuYwZDAbc3Nxwc9MBV5VNhyuIiIiIiIiIiIg4gQpvIiIiIiIiIiIiTqDCm4iIiIiIiIiIiBOo8CYiIiIiIiIiIuIEKryJiIiIiIiIiIg4gU41FRERkYtafmYO+Zk5WAqLcPfxwsPPC1cP9+pOS0REREREhTcRERG5eGUlpLFlxmKyEtIAMLgYqNOpOQ2ub4uHn3c1ZyciIiIilzsV3kRERMRBblYu2elZxB04gauHO5H1auAT6Iubh1t1p+YgNz2LjR/8SL45295ms9o4um4n7iYv6l/XGhejsRozFBEREZHLnQpvIiIiYpednsVvc1axfdkWe5uL0YWbxt7CFR0a4eHlUY3ZOcpKSHUouv3T4ZXbiWrbCK9AvyrOSkRERETkf3S4goiIiNgd2XHIoegGYLVYWfjOPMyJGdWUVcky49NK7SvKK8BSWFSF2YiIiIiIFKfCm4iIyGUuy5zNqWPx/L3rEK6+nrTvf3WJy0r//HUbNputGjIsmV9EYKl9rp7uGN00sV9EREREqpe+IxUREbmMpSSk8ukrX/Ln77vtbc3bN6HfuNtY/PY8CvML7e1p8alYLVaMrhfGvmm+4UF4+vuQl1F8uWnd61rhYdLhCiIiIiJSvTTjTURE5DKVZc7m41dmORTdAHZt2suPs5fSuk97h/a6repfMEU3AK8AXzqMugXf8P/NfDO4GIi+ugV1OjTVwQoiIiIiUu00401EROQyZU7NZNfve0vs2/3HPvoN6mV/7eXnTf22DaoqtTLzDQ+k439uIT87D0tBEe4+nnj4eeN6gZ3AKiIiIiKXJxXeRERELlPZWTln7c///2WmtZtH0+uBPviHlb6nWnXyMPngYfKp7jRERERERIpR4U1EROQy5e3rddb+sKhQHvjoIbz8vPE6R6yIiIiIiBSnPd5EREQuU/5BJpq3b1JiX/MOTQgIDSAoMlhFNxERERGRClLhTURE5DLla/Lh/meGFiu+Ne/QhPufHoqvlm+KiIiIiJwXg81ms1V3Ehc6s9mMv78/GRkZmEym6k5HRETknNIS0zh5OI7YA8eJqB1OnUa1CQwLwMWl+O/csszZZKSayc3KxcvXC/8gk4puIiIiIiJnUdZakfZ4ExERucQkHE/k7YenkZ6Ubm/z9PHk0aljibqiFgaDwSHe1+SjQpuIiIiIiBNoqamIiMglJCsjixn//dKh6AaQl53H++Onk56cUS15FRUWkZuZQ1FBUbWMLyIiIiJSHTTjTURE5BKSmZ7F0b3HSuzLSDGTnpxBYGhAleVTmF9IWnwaf/y0kfjDcYRGhdL+1s4ERQbh7uleZXmIiIiIiFSHchfejEYjcXFxhIWFObSnpKQQFhaGxWKptORERETk7PKy88hKzyIvOw9PH08KcgvOGp+blVtFmYHNaiV2zzHmPP8lNqsVgFMHTvLnyj+5feJdXHHVFRhd9TtAEREREbl0lfu73dLOYsjPz8fdXb+5FhERqSoZSRks+GABu9ftwWazYXAxcN+U+/Dwcie/hAKcwWAgJCKoyvLLTM3kx7d+sBfd7Gw2fnpnPg9OG41/WECV5SMiIiIiUtXKXHh79913gdPftH/66af4+vra+ywWC2vXrqVRo0aVn6GIiIgUk2POYe5b37N/8357m81qY928dfQc2J2Fny8pdk2HG67CN9Cv6nLMyCE7LavEvvzsPLLSslR4ExEREZFLWpkLb2+//TZwesbbRx99hNFotPe5u7sTHR3NRx99VPkZioiISDFZ6VkORbcz9m7Yyw2NazPoibtYNGMJ6ckZePt50+Ou6+jcuwPevl5VlqONkmfJl7VfRERERORiV+bC25EjRwDo1q0b8+bNIzAw0GlJiYiIyNllm7NL7Vv62VIe+/RRxn/8GEUFRRjdjPgHmxx+aVYVvP198DJ5k2vOKdbn7uVepbPvRERERESqg0t5L1i1apWKbiIiItXM6xwz11yMLgSGBhBaM4SgsMAqL7oB+AX6cfPDt4DBUKyv9+i++AX6Fr9IREREROQSUu7DFSwWCzNnzmTFihUkJiZi/deGyStXrqy05ERERKRkvgG+RDWM4vj+48X6GrRugG9A9Re1XIwuxFxZj/unjmLd3LUkHk0guFYIV99xDSG1QjG66URTEREREbm0lfs73ocffpiZM2fSu3dvmjVrhqGE32KLiIiIc/kG+HLPs4P48sUvOfH3SXt7dLNobn98AN5+3tWY3f+4e7oTUS+Sfo/cSkFeAW6e7rh76hR0EREREbk8GGw2W7l2Ng4JCeGLL77gpptuclZOFxyz2Yy/vz8ZGRmYTKbqTkdERC5xVosFS0ERLm5GjK5n/x1ZVnoWmWmZZKVl4Rfkh2+gL77+1T/bTURERETkUlbWWlG5Z7y5u7tTv37980pOREREirNaLBRk5pG8/xjxOw7iYfKmzjUt8Q7xx9Wj5FlivgG+p5eVxlRxsiIiIiIick7lPlzhscceY+rUqZRzolyJPvzwQ1q0aIHJZMJkMtGxY0eWLFli78/Ly2P06NEEBwfj6+tL//79SUhIcLhHbGwsvXv3xtvbm7CwMJ544gmKioocYlavXk3r1q3x8PCgfv36zJw587xzFxERqUw55mxSYpPYvWI7h3YeI6xNIzyCTPz+7vck7jmKpbDo3DcREREREZELSplmvN12220Or1euXMmSJUto2rQpbm5uDn3z5s0r8+C1atXi1VdfpUGDBthsNmbNmkW/fv3Yvn07TZs2Zdy4cSxatIi5c+fi7+/PmDFjuO2221i/fj1w+qCH3r17ExERwYYNG4iLi2PIkCG4ubkxadIkAI4cOULv3r158MEHmT17NitWrGDkyJFERkbSq1evMucqIiLiDDabjczEdE7tPEzGiSS8g/2JaN+Q7Qt+xy/ERN2eV7H3+9UERkfiFeRXZXllp2eRnZqJOTEd32ATfiEmfAKrbnwRERERkUtBmfZ4Gz58eJlvOGPGjPNKKCgoiNdff50BAwYQGhrKnDlzGDBgAAB//fUXjRs3ZuPGjXTo0IElS5bQp08fTp06RXh4OAAfffQR48ePJykpCXd3d8aPH8+iRYvYvXu3fYy77rqL9PR0li5dWqactMebiIg4Q15OHjnJZta88wOFOfn2dqObkbZDr2fr/I206tueo0t/p8U9PQmuX6tK8jInprPo9bmkHk+yt/mHB9LnqTsJiAyqkhxERERERC5klbrH2/kW08rCYrEwd+5csrOz6dixI1u3bqWwsJAePXrYYxo1akTt2rXthbeNGzfSvHlze9ENoFevXowaNYo9e/bQqlUrNm7c6HCPMzGPPPJIqbnk5+eTn/+/H4DMZnPlPaiIiAhgTjGTHp/K3u/XOhTdACyFFrZ/vYqW/a/h4O9/Ed6wNjbr+W/xUBZ5Wbn8+uHPDkU3gIyENJa8+QP9nhmId4AObxARERERKYty7/FW2Xbt2oWvry8eHh48+OCDzJ8/nyZNmhAfH4+7uzsBAQEO8eHh4cTHxwMQHx/vUHQ703+m72wxZrOZ3NzcEnOaPHky/v7+9o+oqKjKeFQREREACvIK+GXWL3i4u2GOSy05JjsPV3dXCgsKMXq44h3iXyW55WZkE7fveIl9qSeSyDXnVEkeIiIiIiKXgnKfatqqVSsMBkOxdoPBgKenJ/Xr12fYsGF069atTPdr2LAhO3bsICMjg++//56hQ4eyZs2a8qZVqSZMmMCjjz5qf202m1V8ExGRSpOZlsnmZVvofNNVZ42zFBQS06Y+AUF+ePh6VUluhXmFZ+3Pz86rkjxERERERC4F5Z7xdsMNN3D48GF8fHzo1q0b3bp1w9fXl0OHDtGuXTvi4uLo0aMHCxYsKNP93N3dqV+/Pm3atGHy5Mm0bNmSqVOnEhERQUFBAenp6Q7xCQkJREREABAREVHslNMzr88VYzKZ8PIq+YcYDw8P+0mrZz5ERETOR2F+AflZuViKLOTn5GO1WMnPL8TNy6PEeIOLAU+TD5GN6xDSqDZGd7cS4yqbh68nLsbSvz3w8vepkjxERERERC4F5S68JScn89hjj/Hbb7/x5ptv8uabb7J27Voef/xxsrOz+eWXX3jmmWd4+eWXK5SQ1WolPz+fNm3a4ObmxooVK+x9+/fvJzY2lo4dOwLQsWNHdu3aRWJioj1m+fLlmEwmmjRpYo/55z3OxJy5h4iIiDPlZ+WSuP84G6cvYs0789i9YAM+3p7UblybX79eRbObS/7/Ub2uLfELDyCgRnCpxTln8Pb3pnG3liX21b3qCrxMKryJiIiIiJRVmU41/Sd/f3+2bt1K/fr1HdoPHjxImzZtyMjI4K+//qJdu3ZkZmae9V4TJkzgxhtvpHbt2mRmZjJnzhxee+01li1bRs+ePRk1ahSLFy9m5syZmEwmxo4dC8CGDRuA0wcyXHnlldSoUYMpU6YQHx/P4MGDGTlyJJMmTQLgyJEjNGvWjNGjRzNixAhWrlzJQw89xKJFi+jVq1eZnlmnmoqISEUU5OSz/5ct7Fu62aHd1cONDg/25dPnZtK5XycaNKnDvkWbMJ9KwTvYROMb2xHWqDa+wdXz/5zs9Cy2//Q7u5dvxVJowcXoQsNrmtP+jmvwCfSrlpxERERERC4klXqq6T95enqyYcOGYoW3DRs24OnpCZyetXbmz2eTmJjIkCFDiIuLw9/fnxYtWtiLbgBvv/02Li4u9O/fn/z8fHr16sUHH3xgv95oNLJw4UJGjRpFx44d8fHxYejQobz00kv2mJiYGBYtWsS4ceOYOnUqtWrV4tNPPy1z0U1ERKS88nPzMaeYMdpsxYpuAEX5hexbuJGbR/VlzuRv2FIjmOvv6U7L6Ai8Td6YwgOrIev/8QnwpcNd19LihrYU5hXg6uGGd4Avbh5Vs9xVRERERORSUe4Zb//973+ZNGkS9913H+3atQNg8+bNfPrpp0ycOJGnn36at99+m8WLF7N8+XKnJF3VNONNRETKKjU+lQ0LNnDoz8Nce0Nb9i/+o9TYG14YSn5RETmZuXh6e+AT4IOvv28VZisiIiIiIhXhtBlvzzzzDDExMUybNo0vv/wSOH0y6SeffMLdd98NwIMPPsioUaMqmLqIiMjFx2azkZmcwcqvV7Fp0SbC64Sf8xoXo4HQiNAqyE5ERERERKpDuQtvAIMGDWLQoEGl9pd2WqiIiMilKC8zlyNbD+BfK5TNS04vLU06noSpVulFteB6kbh5n3tbBhERERERuXiV+1RTERER+Z9TJ+I5duwkLiE+FGHFL+j04QNWq5XdG/cR06V5sWtcPdxoM/A6PHxUeBMRERERuZSVacZbUFAQBw4cICQkhMDAQAwGQ6mxqamplZaciIjIhSorM5t9uw4w5bn3OXHsFAANm9Zn9KPDWDdnLacOnmLt/HXcNKIXre7pwckt+ynIyiOsURT1r2mBd4j2DBURERERudSVqfD29ttv4+d3+jf477zzjjPzERERueClJKURfyqRcSOexWKx2tv37znIUw+/wpsfvMCc577CZrOx+PNl+AX6cvUtnWk/sDW+wSaMrsZqzF5ERERERKpKmQpvQ4cOLfHPIiIilxOLxULKqRQyMrKY/cn3DkW3M3Kyctm4bgt1W9bl0I5DABjdXGnSqSn+4YFVnbKIiIiIiFSjCh2uICIicrkxp5jZ8dtOFn66mO73dGfvzgOlxu7ZeYDxz/2HE/tOEFIzhMCIQEJqhlRhtiIiIiIiciEoc+HNxcXlrHu7ARgMBoqKis47KRERkQuFzWYjOS6F9OQMfAJ9uW3MLWRn5RAaHkxCXFKJ14RFhpB6JIF6zaIxhQXi6atDFERERETk8mMpspCbnk12mhmb1YZPkB9eJh9cPdyqO7UqU+bC2/z580vt27hxI++++y5Wa/ElNyIiIherzLRMjuyPZfrLM0lLSgfAFOTH8Mfv5o4h/di9468Sr+t/d2+iakbiG+yHi4sOEBcRERGRy09RfiEndx/lt08WUZRXCICLq5F2d11L3Y5N8PC5PH45bbDZbLaKXrx//36eeuopfv75ZwYNGsRLL71EnTp1KjO/C4LZbMbf35+MjAxMJp1CJyJyOcjLzOHUsXiev28KFovFoc9gMPDizAks/P4XvvvyJ878r9ToamTcMw9w3Q1XExgcUA1Zi4iIiIhcGNJOJLHg2ZlQQtXphqfuJKJR7SrPqTKVtVZUoT3eTp06xfPPP8+sWbPo1asXO3bsoFmzZhVOVkRE5EKSnpROvjmXX+f/VqzoBqeXn/48cwntulxJl24dSEg4veS0aatGBAb7Y/L3q+qURUREREQuGJYiC/tWbC+x6Abw54KNBNYOw8P70p/1Vq7CW0ZGBpMmTeK9997jyiuvZMWKFXTp0sVZuYmIiFSptIQ0Dmw5QHZaFsFh/hw/fLLU2JOH42jYpC4/vv8TY9/5D6YQU6XOcjOnmsk251CQV4BvgC/+wSZc3XQmkoiIiIhc+CyFRWScSim1PzMpHUtBEXhXYVLVpMwbz0yZMoW6deuycOFCvv76azZs2KCim4iIXDLSE9P5+YOfWPDujxTlF5KXlkVErdBS48OjwsjLzmfUlPupUbdGpRXd8rJyST6WwKGN+4jfe4z8zFwWfr6EDYs3kZOZUyljiIiIiIg4k6u7GyF1I0vtD4wKxc3DvQozqj5l/tX5U089hZeXF/Xr12fWrFnMmjWrxLh58+ZVWnIiIiJVJT0pnb9+P31YwslDp/BrFk233p3Z8MtmStoO9eYhNxASFkRgeCAuxso5QCHXnMOfP//OzsWb7W0GFwNX3taZQwdPciQiiKbtG1fKWCIiIiIizuJidOGKri3Yt3wb1qJ/bd1igJY3d8LN6/IovJX5J4UhQ4Zwxx13EBQUhL+/f6kfIiIiF4s8cw4Zp1JIP5GMEajVsBYAB7cdJLxxbRJ2HuW+CYPx+seJSx6e7tz39BAiosIIrhFcaUU3gMRDpxyKbgA2q43t36+jdefmLJ61jKz0rEobT0RERETEWXxD/On15B34hvzv4AFPkzfXjb0F/8igasysap3XqaaXC51qKiJyabFarWScSGbTjKWY41KB098ENOzdnl2b9rNtxXbC64Rz86g+xO2JJSAmjPyiIoyuRsJqhRIQ6o+nt1el5GKz2bBYrFjyC1kyZS6JB0+VGFe3Q2NOZpq5eWQfAsMCKmVsERERERFny0nPIi8zF2w2PHy98A7wxeBiqO60zptTTzUFOHjwIIcOHeKaa67By8sLm82GwXDxv3EiInLpy0kxs+rNuRTlF9rb8sw5/Pn1KtqNvIn9Ww6QcCyBL/87m7bXt6Wmnw81wvzx8vPGw6dyTl7KSDNz4ngcc2cvID3NTK8+3ajf60oyE9PJNRffyy03I4vwOmG4uhkrZXwRERERkargHeCLd4BvdadRbcpdeEtJSeGOO+5g1apVGAwG/v77b+rWrcu9995LYGAgb775pjPyFBERqTTHt/7tUHT7p6O/7aRtz9as+f438rLy+HP1n7S9qR0BEZU3Hd6ckcmXn83l4/e+sLetXPYbtaNrMmXK06x/fzE2i9XhmqDocMJbROMX6FdpeYiIiIiIiHOVe2OacePG4ebmRmxsLN7e/zv39c4772Tp0qWVmpyIiEhlsxQWkXTwZKn95pMp1LuyHg3aNKD3A70Z+cb9hEWFVWoO8acSHYpuZ8QePcm8H5cS1aqeQ7ublzt1OzQmok54peYhIiIiIiLOVe4Zb7/88gvLli2jVq1aDu0NGjTg2LFjlZaYiIhIZbBarViKLLi5uwHgYjRiiggifvfREuO9g/yo2bAWd04ciLdv5ezj9m9LflpRat/P83+h36dTiN3yNwCh9SK5evj1+EcG4e55eZz8JCIiIiJyqSh34S07O9thptsZqampeHh4VEpSIiIi5ys7K5v4E4ks+m45ifEpdOjahnZdWhFeI5S6nZvy94rtlHS+UNM+HfAy+Tg3t+zie7idkZ9fQFCdMO54fSQYDHj6euHp55wCoIiIiIiIOFe5l5p26dKFL7743/IYg8GA1WplypQpdOvWrVKTExERqYjUxDSW/7iGUQOeZOF3y/lj7TbeffkTxg6cwImjp/AOMtHpgd64erjZrzG4GGjSpwPBdSOdnl/Pm7qW2tflug74B5gIqBFMQGSQim4iIiIiIhcxg62kX/efxe7du+nevTutW7dm5cqV3HzzzezZs4fU1FTWr19PvXr1zn2Ti0xZj4gVEZHqZ04xc+LIKcYNf67EGW1XXdOaCVMextPTg7yMbLKTM7AUWvALD8DDzxu3KljOmZyUwpOjX2TLpj8d2j09PZjz83TqXxHj9BxERERERKTiylorKvdS02bNmnHgwAGmTZuGn58fWVlZ3HbbbYwePZrISOfPEhARETmb438dZ99fh0osugFs/m075vRMfGp54xNswie46n+hEhIazGvvPcfShauYM+N7Ms3ZXH1tex54eChRdWpUeT4iIiIiIuIc5S68Afj7+/P0009Xdi4iIiIVkpmcQcrxZJJiEwmIDMRgNJQaa7PZsFqsVZhdyULDQ7hnxABu6HsdVqsVk8kPL2/P6k5LREREREQqUZkKbzt37izzDVu0aFHhZERERMor9WQyc5/7kuz0LACMrkaufbhvqfH1G8fg41f8kKDqYDAYCA0Lru40RERERETEScpUeLvyyisxGAylLts5w2AwYLFYKiUxERGRc8nJyOan1+fai24AliILaUcSufaGTqxeusEh3uhqZOwzIwkI8q/qVEVERERE5DJUpsMVjh07VuYb1qlT57wSuhDpcAURkQtHYX4BWWlZxB+Opyi/EG8/Lw5v/Ztdv2yzxxhcDFw9vCcpudn88MXPpKeaadzyCoaOvoOoujVx93D+AQoiIiIiInLpKmutqNynml6OVHgTEbkw5OfksXfdHhZN++l/+7QZDLTrfRVBYQGsn7PKIf625wZx7O8ThEWHER4VTlB4YDVkLSIiIiIilxqnnWoKsH//ft577z327dsHQOPGjRk7diwNGzasWLYiIiLnUFRUROqpVH6e+qNjh83G5oWb6PvQLZhC/TEnZQCnZ72ZQky0qnUlPgE+GI3Gqk9aREREREQuay7lveCHH36gWbNmbN26lZYtW9KyZUu2bdtGs2bN+OGHH5yRo4iIXMbSEtI4uvsIfyzaxKafNpYat/2XrTTs0sz++sob2+Eb7Icp2KSim4iIiIiIVItyz3h78sknmTBhAi+99JJD+/PPP8+TTz5J//79Ky05ERG5vKUlpLHxx/Wsm7eeDn072GezlSQzxYyXnxcePp60u6UTTa9ribunRxVmKyIiIiIi4qjcM97i4uIYMmRIsfZ77rmHuLi4SklKREQEICs9i3Xz1gOQGJtIRL3IUmNrNqxFg/aNGPzW/bTt1xGfAN+qSlNERERERKRE5S68XXvttfz222/F2tetW0eXLl0qJSkRERGAXav/tP/5yM4jxFxZD3ev4rPYDC4udBl4Lf7hgZhC/HExlvt/byIiIiIiIpWuTEtNf/rpJ/ufb775ZsaPH8/WrVvp0KEDAL///jtz587lxRdfdE6WIiJyWbBarVitNlxdT+/JVpBXaO+z2Wwsm7GMW58YwNo5q4g7eAqAoBrB9HmoH0E1gqslZxERERERkdIYbDab7VxBLi5lmzlgMBiwWCznndSFpqxHxIqISMWkpWYQe/QEc2f/RHZWNn1uvZ7mVzYhMz6dz8Z/5hBrCjHRoU8HohpF4Rvgi0+AD76BftWUuYiIiIiIXI7KWisq04w3q9VaaYmJiIj8U0piKtPf+4Jvvphvb1ux9DcaNKzLu59OIrp5HY7uOmbvMyebWfX1Kh58exThMRHVkbKIiIiIiEiZlPtUUxERkcpQVFBI2qlUjhw77lB0O+Pv/Yf56YelDBx/F3+u3MEfi/8gPyef+q3qc+3AbgRGBlVD1iIiIiIiImVXocJbdnY2a9asITY2loKCAoe+hx56qFISExGRS1dRYRFJJ5NJOHCKhb/8Wmrc3Dk/0f/uvlw9oAvNujTDZgNPX098/St+YmlhfiG56VnE/XWC/Ow8IhtH4RtswsvkXeF7ioiIiIiIlKTchbft27dz0003kZOTQ3Z2NkFBQSQnJ+Pt7U1YWJgKbyIiUiqrxUriqWRWzFvD7j/2cVX3NuTm5ZUan5ebj81qw2g0Elwj5LzHL8wr4Nj2g6z6YCE26/+2OK3VIoau99+ET2DFC3oiIiIiIiL/VrZTE/5h3Lhx9O3bl7S0NLy8vPj99985duwYbdq04Y033nBGjiIicgnIzc3j6N/HmXDPSyya/QvH/j7Oyvlrufqa9qVe0+36qzEFVN7BCdmpmax8/2eHohvAiZ1HOLB2l/Y0FRERERGRSlXuwtuOHTt47LHHcHFxwWg0kp+fT1RUFFOmTGHixInOyFFERC5yifHJrF/1BzNfn0N+br69PSUhFV9Pbxo3a1DsGl8/H+4fOxgvL89Ky+PIH/uhlLO8dy3dQm5GdqWNJSIiIiIiUu7Cm5ubGy4upy8LCwsjNjYWAH9/f44fP1652YmIyEUvNTGNTb9tJTg4kIO7Dhfrn/PO9zz86P38Z9wIImuGExDoT7/bb+Trnz8mqk7NCo9rsVjISEon5UQyGYnpWIosZKVmlhqfl5lTbCaciIiIiIjI+Sj3Hm+tWrVi8+bNNGjQgK5du/Lcc8+RnJzMl19+SbNmzZyRo4iIXITSkzLY+8c+1vy4DqvFint3I0+8OYbpr8zC/I8CWG52HtMmfMLoF+6lzQuNCYwMIqJOJL4mnwqPnZ2exZ/Lt/H7/PXkZ+fh5ulO59uvoWazaPat2FHiNWH1a+Dq7lbhMUVERERERP6t3IW3SZMmkZl5+gemV155hSFDhjBq1CgaNGjA559/XukJiojIxaWoqIjU+DQ+f/kLju49Zm8//vcJQmuG8MAzw3j90feKXRdROwx/ky9+If54eHtUePzC/AI2/biBTfPX/68tr4DVX/7KoP8Owy8sgMzEdMeLDNBx0HV4+nlVeFwREREREZF/K3fhrW3btvY/h4WFsXTp0kpNSERELl7pyemkpWRQWFBIq25XkpuVS0Jsor0/6WQyR3YfpUmbhuzdut/e3m/YTUTWicDbz/u8c8hOy2bLz7+X2PfjWz8wZNIItv6wjsN/7MdmsRJYM4TOw3oSFBV63mOLiIiIiIj8U7kLb88//zwjRoygTp06zshHREQuUgknk/huxgJ++XEV+XkF1K5bi0H39+fYzqP8vuQPe9yfv+2kz8ibyDbnYAryo8/gXkRfUbtSim4AuVk5WIosJfZlp2aSmZrJNSNvoN2d12Cz2HD3csfLv+LLWkVEREREREpT7sMVFixYQL169ejevTtz5swhPz//3BeJiMglq6ioiIQTibzyxNv8/M0y8vMKAIg9fILJT02ldvPaREZH2OMNBgOp5gxa9GjGvRPvoflVTfAL8K20fNw83M/a7+7ljpunO6bQAPwjAlV0ExERERERpyl34W3Hjh1s3ryZpk2b8vDDDxMREcGoUaPYvHmzM/ITEZELWFpyOvO/XEj8qUT+2vl3iTFfTf+Bjn062F+3u74N9RvH0LPPtYRFVmx5Z0F+AckJKSTHp5CbnevQ5+3vQ2SDkk9DDYwIwqcSi3wiIiIiIiJnU+7CG5w+2fTdd9/l1KlTfPbZZ5w4cYLOnTvTokULpk6dSkZGRmXnKSIiF5jcnDzmfDyPHX/sZffWv0qNO3H0FKZgEwARdcLpdEN76l0RTUhoUIXGTTiZyPTXvuCBvo9x702P8M5z0zlx5BRWqxUAb5M3/R4bQEB4oMN1PoG+DHhmIL5BfhUaV0REREREpLzKvcfbP9lsNgoLCykoKMBmsxEYGMi0adN49tln+eSTT7jzzjsrK08REbnAZKSZ+fnbZdRtUJug0IBS49zc3fD09uCuR2+nZedmBIYFlhp7Nub0TMzpmTz3wKskxafY2zf8upntG3fzzjf/pUbt00taAyODuGfyCNLiUkk+nkRgjSCCa4ZgCvGv0NgiIiIiIiIVUaEZb1u3bmXMmDFERkYybtw4WrVqxb59+1izZg1///03r7zyCg899FBl5yoiItXIZrORb84idf9RTq7fgdGczWvvP0VOdh5XNKuPq2vJv8vpdlNnwqPCaN+rXYWLbqnJ6Xw34yfWL//Doeh2Rm52Lj/NXkpBfoG9zS/YRO1m0bS+sR0xLeup6CYiIiIiIlWu3IW35s2b06FDB44cOcJnn33G8ePHefXVV6lfv749ZuDAgSQlJVVqoiIiUn1yc/KIPxbPwT1HSMnMo8Dgwqk1W7D+eYAXpjzE8p9W8/Qbj2B0NTpcF3NFbe6+vz8h4UF4eXtWaGyr1crKhWvJycph1+a9pcZtXrudLHNOhcYQERERERFxhnIvNb3jjjsYMWIENWuWvHE1QEhIiH2vHRERubilJqTx44xFrPhxLTarDYCI2uGMeWYoWZt3krV5D9F1arBp7TamffMqe7fvJzU5jZZXNaNm7QhCI0POb/z/n+3WrvOVePl4lRrn7euN0VihidwiIiIiIiJOUe6fUJ599tmzFt1EROTSkJudS1pcCpkJaXS6tjUjnxxESGQwAPGxCUx56kP82zQlNzmdBg2iWDpvJaMGPMHmddu56Y7rubJ9s/MuugFYLVbSUzLYtHYbnXteVWpcv8E34h9kOu/xREREREREKkuFDlc4ceIEP/30E7GxsRQUFDj0vfXWW5WSmIiIVB9zcjqHN+5j18+/YykoAsAUEcjYZ4fz8RtzOHn4FObUTBKTM3Dz8SIwyJ+xz4ykVnQNasXUIDS8YieWlsTD0536jWM4uO8IJ2Pj6H7zNaz4aa1DTNurW9K6U4tKG1NERERERKQyGGw2m608F6xYsYKbb76ZunXr8tdff9GsWTOOHj2KzWajdevWrFy50lm5Vhuz2Yy/vz8ZGRmYTJpNISKXLkuRhfTkDOJ3H2XzVyuK9bv7eNJiUDcmPTIVgLseuJl67gbq9+2KR4Cf0/La8cdunhzxIgaDgbvuu5VGzeqzY+NuLFYL197UmVoxNQgI0uEJIiIiIiJSNcpaKyr3UtMJEybw+OOPs2vXLjw9Pfnhhx84fvw4Xbt25fbbbz+vpEVEpPoUFRSRdCqZwzsOsm/plhJjCrLzKEzLIrJ2OAA16kQQ1LAObr6l7712Nrm5eZw8Hs/uHX/x977DJCcWP7EU4IomdXnxvScJjQjm64/nMXn8VDx8PRj44G00a9NYRTcREREREbkglXup6b59+/j6669PX+zqSm5uLr6+vrz00kv069ePUaNGVXqSIiLiXEmnktm6YSc+Hp4EBvqRlZxRamxWQjrBEUHk5eZTq24NgiOCcXEt/84FaSkZfDdrAV99+j1FhaeXs0bWCufV95+hfqMYXFz+97shb19vOnZrR4Om9cjJysHVzRX/AD98/HzK/7AiIiIiIiJVpNwz3nx8fOz7ukVGRnLo0CF7X3JycuVlJiIiTmez2og7Fs9rT77Hb8t+59hfsWSmZ+EdVPqyUe8QEx6eHjz9/qOEx9TAzduz/OPabKxdsZGZH35jL7oBxJ1IYPQ9T5EQl1TidSFhQdSuW4saUREquomIiIiIyAWv3IW3Dh06sG7dOgBuuukmHnvsMV555RVGjBhBhw4dKj1BERFxjpzsXBLjkog9cpL9uw6SmZGFf4iJNT+tp8G1LUu8xtXTjZg2DRj2+EBqREdiMBgqNHZKUiqfvTe7xL6szGx2bdtXofuKiIiIiIhcSMpdeHvrrbdo3749AC+++CLdu3fn22+/JTo6ms8++6zSExQRkcpls9lIS0gl4Wg8aQlp/Lb0dwCO7D9GrStqcfzvk2QWFtKgW0sMxn8s9wz0pefjt+Pl70twRPlOLc3PKyDpVDKxB46TcDwRa5GVzIysUuMP7D1Uap+IiIiIiMjFolyb8pjNZg4dOkRBQQGRkZGEhoby0UcfOSs3ERGpZOlJ6WSmZrLvj78wGAw07dAET28Pe/8PsxZyz1MD+fqN72jXvTUdH+yNraAIT18v/MMD8Q8PLPcst4yUDH6euZQ1C9ZhKbJgMBi48urmvPHhCzw5+iVysnOLXdOoWf3zflYREREREZHqVubC244dO7jppptISEjAZrPh5+fHd999R69evZyZn4iIVJL0pHSWfrGc9T9vsLf9MudX7nn2Hpb9sAqAPzftoajQwj0T7ybXnMOJ2ATqNY0hIMQf/5Dynxyan1fAzzOXsvKHNfY2m83G9t92kp2Zw/D/DOT91z93uMbk70uzKxtX8ClFREREREQuHGVeajp+/HhiYmJYt24dW7dupXv37owZM8aZuYmISCWwFFlIPhLPsX2xDkU3gLycfI7vi+WGAd3tbXu2/cXLj7zJoh9+pUWnptRuGFWhohuAOdXMmgXrSuw7sOMgba9qgafn/2bc1apTg/dnv0Z4jdAKjSciIiIiInIhKfOMt61bt/LLL7/QunVrAD7//HOCgoIwm82YTCanJSgiIhWXm5lLdlomuTn5WAothNcOIyE20SHmly9/5e6n7qLL9e1ZNm8VuTl5dO5xFc3bNiYkMuS8xs/JysVSZCm1vyC3kDlLPiI1JR0PD3cCg/0JDi3f/nEiIiIiIiIXqjIX3lJTU6lVq5b9dUBAAD4+PqSkpKjwJiJygSksKCL1VDJLPlxE7O6jAATVCKbv8JvYvGIrf67bZY+12WxsXPg7tz7Ql1uG3kR4eAhefl64ubuddx6eXh4YDAZsNluJ/f5BJiJrhRNZK/y8xxIREREREbnQlOtwhb179xIfH29/bbPZ2LdvH5mZmfa2Fi1aVF52IiJSbukpZvIyc/hywgxyzTn29tRTKfz01g8MeHogf+88RM4/+uo3q4ublzuBgX6YgirvlymmQD+uvLo523/bWawvsk4E/iH6xY2IiIiIiFy6ylV46969e7FZC3369LHPZjAYDFgspS8pEhER57FarSSfSiEzLZPEg3EORbczbFYbWxduokOvdqyce/rAAy9fL9pd3wbvAF9MgX6VmpOXrxeDHr2TnKxc9m//294eUSech14fRUBwxfaOExERERERuRiUufB25MgRZ+YhIiLnwZxmJulEMp8+8zlN2jfGraj02FN/n6RLh0YANGxzBbeN7kdQRBDuXh6lX3QegsID+c9/R5KRmklaUhqmQBP+ISYV3URERERE5JJX5sJbnTp1AIiNjSUqKgqDwVAsJjY2tvIyExGRMjkRewqKbHzw5HQKcgvINudQq1ZYqfF+QSZiGtfm6Rnj8Q30xTfA1+k5+gX64RfoR616NZw+loiIiIiIyIXCpbwXxMTEkJSUVKw9JSWFmJiYSklKRETOzWq1cvjgMV555i12/b6HgtwCAPZv3U/9dldACb8gAejU/2r8An0JqRFcJUU3ERERERGRy1W59ngD7Hu5/VtWVhaenp6VkpSIiJxdZoqZ9MxMnh43CU8vDzISMux9RYUWNv+6jZ4je7Hi81+wWqz2vla92lC/bQN8ylFwy8vJIy0pna2rt5OWlEHLTs2IalCLwNCAynwkERERERGRS06ZC2+PPvooAAaDgWeffRZvb297n8ViYdOmTVx55ZWVnqCIiDhKj09l/+qduNcPZs/Ov4ioEUboXaEOMX8s30JeTh79J95FZlIGBhcDtRpF4RPkW66iW35uPlvX7ODz/35pP1xn1by1RNQJ57G3xxIcEVSpzyYiIiIiInIpKXPhbfv27cDpGW+7du3C3d3d3ufu7k7Lli15/PHHKz9DEREBTh+gkJGeSfLeWGwuYM7IBCD+VCKuPm6Ygk2YU8z2+J3rd7Nz/W6GPHMPMc2iCQwJwOhqLNeY6ckZDkW3M+KPJfDzjCXcPe523D3dS7laRERERETk8lbmwtuqVasAGD58OFOnTsVkMjktKRERcZQQl8T2P3axeN6vGFwMDLnvdtxcDRiNRiwWC6++/C6TpkxkxZcrObbv9EE3nj6e9B5xIxExEfz0wy+MGD2w3OPu3rSvWNHtjA3LNtF3+I2a9SYiIiIiIlKKcu/xNmPGDGfkISIiJcjPyyfLnM2M979m0bxfKSosAmDXtn18+PUUet/Sg59+WMbJ4/GMG/s8Q4bfztV3dMHTw53IqAgO/HWIO264j6cnj6vQ+FkZWaX2FRUUYbVaS+0XERERERG53JW78Jadnc2rr77KihUrSExMLPZD1+HDhystORGRy1niySROHI1j05qtBPsHMuX959iw9g++/2ohuTl5/Dz3F+4ccgtePl4s+G4JqclpfPjuTPrdcRPD7ruTUYPHE3cyATd3V1q1b16hHJpe1ZgFny0qsa9Owyg8vXWojoiIiIiISGnKXXgbOXIka9asYfDgwURGRpZ4wqmIiJyfpLhkXp/wPn/9+be97aevlnLb8D7cObQf385awA9fLSQg0J+hI27n1ttvIr+gAP8AP5LjUxh004MUFBTh4eHOax89R2h4cIXyCK0ZwhUt63Hgz0MO7QYXA4PG3YFfOQ5qEBERERERudwYbKVt3lOKgIAAFi1aROfOnZ2V0wXHbDbj7+9PRkaG9rYTEacqKiwk/VQKK375na+mzS0xZsLbjzDxoVfIzy+gRZsmDL7peiy5BbQe0AWL4fRhC3v+3E9QcAANm9YnNDwEN3fH37NYLBbMKZmYU8xYCovwDw3AL9C3xIMS0pLSWbNgHb/OXUVOZi71m9flrof6U7NeDTw8PZzyPoiIiIiIiFzIylorKveMt8DAQIKCtJG2iEhlS4lPJducjcHowuJvl5cat239Tlq1b8Hva7dw4y3duaJjSzx9PPAL9gcgIMifRs0alHp9UUERh3cd5quXZ5OblQuA0dXI9UOvp33vq/Ax+TjEB4YG0Hf4jXTtdzVWqxUPTw98/X1KurWIiIiIiIj8g0t5L3j55Zd57rnnyMnJcUY+IiKXnfzcfHLSzRTl5GDEQm52LtmZpf8bm5OVg5e3B9H1o2jToQU+AT6YQgLKPF5aYhqfTfzcXnQDsBRZWPLZEo7tjS3xGqPRSGBoAMHhQSq6iYiIiIiIlFG5Z7y9+eabHDp0iPDwcKKjo3Fzc3Po37ZtW6UlJyJyqcvNzMaWm0l+YhxuVgtugJd/KC07NOOP1SX/e9riqibkFebz0FP3EVEzrNxjbv11G1ZLyaeR/jLrF+o0ro2PimsiIiIiIiLnrdyFt1tuucUJaYiIXH6S41Jws+VjST7l0G7ITGXQA7ewbf1OigqLHPpqRUfSvE0TLAWFuBnL/U84liIL8YfjSu1PjUulqKCo1H4REREREREpu3L/1Pb88887Iw8RkctGljmL7PQcEo/FERVS/GRom9VCgFseb3zxPLPe/ZYdv+/B3dOdHjdfQ797bmDJnOX8Om8tNepEMPH9RwkKCyzz2EZXI3Wa1GHPhr0l9odHh+Pm6VZin4iIiIiIiJRPufd4ExGRikuNTyEnLYs8cw6hNUOwFhaUHJifS6An3HhLd96f9xoTXn8Id6MrT975Ar/OWwvAqWPxHNx9uNilNpuNpIRk4k4mkJyUWqy/xTUtSi2u3TjiBrz9vCv+gCIiIiIiImJX7hlvLi4uGAzFZ2icYbFYzishEZFLUW5mDhmnUtjyzWqSj8Tj6unGFV1b0KhrU4pST4K1+J5rFpsL/sF+fDNtHtvX7SzxvuuX/UHba1vh4nL69yipKemsXLKWT9+fTVJCCjWjIhn9+AjaX92agMD/P/U0PIBRbz7I7FfmkHIqBQAvPy9uGd2PyHo1nPQOiIiIiIiIXH7KXXibP3++w+vCwkK2b9/OrFmzePHFFystMRGRS0VKYhq5ien8+ub3YDvdVpRXyN5lW0n8+xRdhl2LJT3e8SIXF9x8fAn3MRH794lS7+0X4GsvumVn5TDjwznM+Xyevf/k8TgmPvwKjz37H26/py9ubm4YjUaiGkbxn3dGkZ2ejcVixdffB79gP4xGY6U/v4iIiIiIyOWq3IW3fv36FWsbMGAATZs25dtvv+Xee++tlMRE5PxkpJuJP5XIquXrsdlsdOvZmYgaYfZZT+J8FouFzGQzhkIL2+autRfd/in5cBw5WUV4Go3Y/n/GsMHoinftuhRZjZj8vLj+jm58/d4PJY5xXb8u9j+npqTxzcwfS4z78K0ZdLu+M5E1w+1tpiATpiBTxR9QREREREREzqr8R+KVokOHDtx///2VdTsROQ+pKem8/+ZnzJ39k73tw7dncNtdvXnoyfsICi77ZvxSMebkdDKOJ/P3im1c0bMNqccSS409vvMo9a9pgiU3FzcvTzxNvrj7eOPx/8v6O9/Qga1r/uTAzoMO1/UbdhP+gX78tXI7+dn55Ae6YS1hySpATnYuGWlmh8KbiIiIiIiIOFelFN5yc3N59913qVmzZmXcTkTO0197DjgU3c6Y980iuve6hi7XdaiGrC4feVm5HF23h7+Wbgag3jUtMLq5YiksKjHe3ceDLat20qBVffy8XfH09XHoDwoN4OFXH+TU0Tg2Lt+Mr58P3W7pgovVxuJnZmGxWDAYDDQe0vWsebl56LRSERERERGRqlTuU00DAwMJCgqyfwQGBuLn58fnn3/O66+/Xq57TZ48mXbt2uHn50dYWBi33HIL+/fvd4jJy8tj9OjRBAcH4+vrS//+/UlISHCIiY2NpXfv3nh7exMWFsYTTzxBUZHjD7irV6+mdevWeHh4UL9+fWbOnFneRxe5KGRn5TDr429L7Z/58TdkZWZXYUaXj7TkdA7sPkRuRjb7l22xt5/88xAx7RuVfJEBIpvW4ep+nYhpEk1IZHCJYYEh/jRt24j+9/Wl8w3t2bV+Fzt/38O142+n3bCe2Gw23K0GgkNKns1Yv2EMgUFaZiwiIiIiIlKVyj3j7Z133nF47eLiQmhoKO3btycwsHzL19asWcPo0aNp164dRUVFTJw4keuvv569e/fi43N6xse4ceNYtGgRc+fOxd/fnzFjxnDbbbexfv164PQeSr179yYiIoINGzYQFxfHkCFDcHNzY9KkSQAcOXKE3r178+CDDzJ79mxWrFjByJEjiYyMpFevXuV9C0QuaIWFhaSnmUvtz0g3U1hYWIUZXR7MqWZyzLnkZ+djzk3BZvvfhm6ndhyi4wN9SD4aT/qJ5P9dZIBOw2/A1dsDb1/vc46RmpDKr9+s4rf56xzar7vzWq4e05dd8zbwyuvjGTf6BXJz8uz9AYEmJr37tJYYi4iIiIiIVDGD7Z8/HVazpKQkwsLCWLNmDddccw0ZGRmEhoYyZ84cBgwYAMBff/1F48aN2bhxIx06dGDJkiX06dOHU6dOER5+eu+ijz76iPHjx5OUlIS7uzvjx49n0aJF7N692z7WXXfdRXp6OkuXLj1nXmazGX9/fzIyMjCZtBG5XNiKiix8/O4sPpo6q8T+kWPu4T+PDMfVrdK2eLys5WTlkJaUzo7fdpGenMEVLesREWhi48eLHOLcvD1o2b8LNgykxCZgcHWlXsfGeAf54entedYx8nPyycnM4fjBE3zy9Oclxjz42n0c+PF3jJ6u1Lu+FQePn+DQ38do2rIhLVo10d5uIiIiIiIilaistaIK/eSdnp7OZ599xr59+wBo2rQpI0aMwN///JYxZWRkABAUFATA1q1bKSwspEePHvaYRo0aUbt2bXvhbePGjTRv3txedAPo1asXo0aNYs+ePbRq1YqNGzc63ONMzCOPPFJiHvn5+eTn59tfm82lzx4SudC4uhq5ecANzJk5D3NGpkOfn8mX2+7sraJbJTGnmjnw50E+eu5zrJbThxqs+H41z3zwKC5GF3sbQGFOPlu+/JXQK2rRalB3rC4GgkIDzjlGtjmbxZ8uoV6reqz7eWOpcWvmraPbTe3ZNOMXXH79kxsfG4D7OQp6IiIiIiIi4lzl3uNty5Yt1KtXj7fffpvU1FRSU1N56623qFevHtu2batwIlarlUceeYTOnTvTrFkzAOLj43F3dycgIMAhNjw8nPj4eHvMP4tuZ/rP9J0txmw2k5ubWyyXyZMn4+/vb/+Iioqq8HOJVIeaUZF89eMHXHdDF1xcXHBxceG6Xlfz1Y8fUjMqsrrTuyTkZeWSbc5h+j+Kbmcs/W4lTW/pXOwao7srzW7uhIeH61mLbjnpWZzcc5S1ny5l50+/06VPB2pER5CVllnqNVnpWRg93MAAVw3spqKbiIiIiIjIBaDc017GjRvHzTffzCeffIKr6+nLi4qKGDlyJI888ghr166tUCKjR49m9+7drFu37tzBTjZhwgQeffRR+2uz2azim1xUDAYD0XVr88qbE+2z3kwmX3z8fM5xpZxLXm4e2elZFFks/L3rEJZ/Fd0AtqzegX+wieufvINDq3eSk2omKDqCOu0bc2jVNhL3xdLlkf74hQcVuzY7LYtf31tAwv4T9rZdS7bQ4qZ29B52A58+P7PEvOo2j6YwM48bJwwkMCqs0p5XREREREREKq7chbctW7Y4FN0AXF1defLJJ2nbtm2FkhgzZgwLFy5k7dq11KpVy94eERFBQUEB6enpDrPeEhISiIiIsMf88ccfDvc7c+rpP2P+fRJqQkICJpMJLy+vYvl4eHjg4eFRoWcRuZD4+HrjU4ZN+6VsUuJTyEzNxJJXgC2vkMzU0megrfhhLa27XkmNFjHkZ2RhjktlzevfwP9vq7ntq+V0fPBm3H3+929QfnY+B9fvcSi6nbFz8Wb6Pnc3fkF+xcb19Pagc99OBAaZ8PTT51tERERERORCUe7Cm8lkIjY2lkaNGjm0Hz9+HD8/v3Ldy2azMXbsWObPn8/q1auJiYlx6G/Tpg1ubm6sWLGC/v37A7B//35iY2Pp2LEjAB07duSVV14hMTGRsLDTszyWL1+OyWSiSZMm9pjFixc73Hv58uX2e4iInE1uZg7xJ5L44q1v2P/nQQwuBtpd24ob7+xR6jWRdSLw9fdl94wl5GcWX9KedjSB/MxcsjNzyUw2Y3Q14unjyd5ft5d6z/2rdvLw1DF89eocju45BkDd5jH0H3srITWCcXNzO/+HFRERERERkUpT7sLbnXfeyb333ssbb7xBp06dAFi/fj1PPPEEAwcOLNe9Ro8ezZw5c1iwYAF+fn72Pdn8/f3x8vLC39+fe++9l0cffZSgoCBMJhNjx46lY8eOdOjQAYDrr7+eJk2aMHjwYKZMmUJ8fDzPPPMMo0ePts9ae/DBB5k2bRpPPvkkI0aMYOXKlXz33XcsWrSo1NxERAAyU82YM7L5e89hPLzcMRgM2Kw2/li5jRYdmlK/RT0O7jxU7LrbHuiLl4dbiUW3M7LTs5g1cYZ9j7g+D91KQW5BqfH5Ofm4G6DXPT0xBZtwdXPFy9eLwDIc0iAiIiIiIiJVr9yFtzfeeAODwcCQIUMoKioCwM3NjVGjRvHqq6+W614ffvghANdee61D+4wZMxg2bBgAb7/9Ni4uLvTv35/8/Hx69erFBx98YI81Go0sXLiQUaNG0bFjR3x8fBg6dCgvvfSSPSYmJoZFixYxbtw4pk6dSq1atfj000/p1atXeR9fRC4TBXn5JMWn8vNXS9m0ahtubq506nkVPQd0Y/rLM8nKyObLt77luY+eYNOvW1j703rycvKpWbcGd469jZp1a+D6/8tKS+Lh501aQrrDwQzH9xylRpPaHPljf4nX1GkZTX52HstnLWfo80MIiiy+R5yIiIiIiIhcOAw221l+MjyLnJwcDh06PcujXr16eHtfuvsKmc1m/P39ycjIwGQyVXc6IuJkaUnpZGZk8dz9r5KVke3QVyumBrffdzPvP/spAE2vaszdw3rjEXL63wZ3d3eCI4MwGAwU5Oazd8F6jq7fXWyMZgO6smHxZk7+ddze5uruxh1PD2TFuwsoyi90iPePCOS6+3vhHuCH0d0d30Dfyn5sERERERERKaOy1orKPePtDG9vb5o3b17Ry0VELkjmNDOHdh9m87o/ixXdAE4cOUVGmpkadSI4dSwek8kHXI14ensQGBKIwcVgj3X38qBx7w74R4Xx9y+byUnLwr9mCI37dmTXuj0ORTeAooJCVn75K72eGMCepVuI3X4Io7srDTo3oVGXpviFBeBhUsFNRERERETkYlHuwlteXh7vvfceq1atIjExEavV6tC/bdu2SktORKSqZJmzyTXnYLFYSUvOYPuGXaXGbt+wmwYt6nHqWDzX9ulEQGQQgWElL/v08PMmpnMzIpvFYLVaKSqyUFBQSJ3mMbh7efDnr9vJTs+yx8cfPEX80Xg6DOpGuwFdsFkseHh74O7jiZtP8VOYRURERERE5MJV7sLbvffeyy+//MKAAQO46qqrMBgM575IROQClpGcwYn9x/lj0Wau7NWawvxC3D3cS4338HSnqLCI/iP7UCOmBoHh595rzdPfh9yMbE7uPszORX+QnZpJSHQ4vUf3Zc9vu9mz9nShz8Pbg5qNa5N2Ipmkv05wRY9WeAX54eJqrLTnFRERERERkapR7sLbwoULWbx4MZ07d3ZGPiIiVcZSaMGclM6h3/8iMzGdVp2aUKNOOJt+3cLVvdrz/ac/lXhdt75XE1krrFwniuZn57Hlh3XsW7HD3ha//wTxB07Q5b4bSTqeRFFBIZ2HdMdqsxLesBa1msdgdKvwjgAiIiIiIiJSzcr9E13NmjXx8/NzRi4iIlWmqKCQ+AMnWfr691iLLPZ2T5M3Pe+7gczcXOo1jubQvqMO13Xt3YmYK6IIDAss14zf3Ixsh6KbnQ22z1vPjQ/dzKaN20lMTaXOFVF4almpiIiIiIjIRa/chbc333yT8ePH89FHH1GnTh1n5CQi4lSZqZlkp2Xy69QfHYpuAHnmHHbO34Bv01r0vqsnhYVFbNuwEzd3N7r360KN2uEElWFp6b8lH0sstS8r2UxqUhoRUeFc0agufkE6PVlERERERORSUO7CW9u2bcnLy6Nu3bp4e3vj5ubm0J+amlppyYmIVKbsjCyy07PZ//tf1KoXSUFOfolxSYfj6TTselYuXE92Zg5db+hIvWYx+Ab44lHK3m+WIgtpyelYLBY8PD0ICPZ36HfzcCvxujMia4bTtFaI9s0UERERERG5hJS78DZw4EBOnjzJpEmTCA8P1w+JInJRyEzLZM+qP1k1azlefl4EDet11vj0hDQiQoNofU9PXD3c8PH1LjU2NSmNJXNX8POcZWRn5lArpgYjHrubxlc2xNfv9HWBUSEY3YxYCi3Frg+/oiY+gb7691REREREROQSU+7C24YNG9i4cSMtW7Z0Rj4iIpUqJyuHrPQsctKyWTVrOQC5WXn4BPuBAbAVv8bTzwurzUbTLs0wuhrPWnTLzszmm+nzWTJ3hb3txJFTvDTmDZ5642E69WiHwWDAx9+X6/7Tl1/f/T/27js6jupw+/h3d7XaXe1qV73Zcu+94oIL7gZjeg0QCC20QEIqbxIghCQkJPml0FIAQwKhVwOu2BiMbdx7L7io163aOu8fxgIhycjGcuP5nKOc7Nw7d+6MPUJ6fMubGMbnF7W5HIy5cSp2l9Z0ExEREREROd0ccfDWo0cPQqFQa/RFROSYqimvIRwME4/GiATrSMtLp6akGgyDHSu303VUH7Z/uKHReUMuG0N+1wLSctKbbNcwDMqLK9myZhs7Nu6mTbt8fvGXu3nu8VfZvfXT+nr/fvg/9OjfhcycDCzJSbTt34lL/nAD2z/aQG1xNW37dqBt346kZnuavI6IiIiIiIic2kzGF4detMCcOXP41a9+xW9+8xv69u3baI03t/v0WxTc6/Xi8Xiora09Le9P5HRUWVTJ+8/OY+vHm0jEE+R0yGXMFWex+aP1bFu6BUwmzr71XBJ1ETbPW0OgykdGYTbDrjyLnC4F2Jz2Ztves3Uv9978EEH/5/8IkeJy8L0HbuLff/ovRZ+W1B9/7PU/UNipTaM2jISByayppZFAiHg0jtlixpba/MhCERERERGRk0lLs6IjDt7MZvPBE7+0FpFhGJhMJuLxxusXneoUvImcOrxVXiLBCP+7/z9UFzfc7MVkNnHp/7uCOf94h0C1H4CCbm0YefFonBluXOlO3Nlph22/uryGX9z4W0r3lzcqy87P5ILvnMMjDzwJgNls4h9v/Ym8wtxjc3OnkUgwTO3+MrbMXIKvpJKUDDfdppxBZte22DTtVkRERERETnItzYqOeKrpggULmi1bv379kTYnInLMVBRX8sns5WTnZDQK3eDgKLMlry2m/8RBfPzyIgBKdpXgzEjFlZWKO6Ppb5Y11V4qyivZtf1T2rdr2yh06zmgK+dcOgGn00FOmyzGTRvFh7OXMGT0gGbb/CZLxBOUbtzN2ufn1R/zl1az6tnZdJ08hM7jB5P0FbvAioiIiIiInAqOOHgbO3Zsg88+n4///e9//Pvf/2blypXccccdx6xzIiItEQqE8Fb7ePepWYRDYSKVgWbr7tu8j2HnjwCgTc9CJlw/lZwOuSQlNx301FR5eevV9/jPky9TWlzOI/98qEH51bdfTGFmOtvfXUGdN4jFmsTgod2Y/OhosgtzSXFq9NaX1XkDbHr9wybLdsxbSdszepJk07p3IiIiIiJy6jvi4O2QRYsW8eSTT/Lqq69SUFDARRddxKOPPnos+yYi8pW8VV4C3gChYJjVC9bQqW9HHJ2bXyssxZ1CdvscvvW76/FkeUjLSWuyXkVpJQf2FDP71QXEYjF+8KNbiMSjWKwWrMlJRCMx+g/rRdv0NNa//nH9efFojN0fbyJU46fLrZ2O9e2eFqKBOqKhcJNlRsIgVOXFmangTURERERETn1HFLyVlJQwY8YMnnzySbxeL5dddhnhcJg33niDXr16tVYfRUQaiUailJdWkJJs49Pt+0hNdWEYBrs37mHq1ZNY9sYSaGIJywGTBxE3DFKz3aQ1s55b0b4SnvrT8yxbsLL+2JL5K+jetwtX3nExUy4bz8z/zuHsi8ex7bUlTbZRsmkvwRo/dm0Y0IjJYj5sucWqaaYiIiIiInJ6OPxvP18wffp0unfvzrp16/jLX/5CUVERf//731uzbyIiTQoFglQWVxHxR4hF44TDESzWg/+OkIgnWDrrEybdOLXRrqEd+nVk0JTB5LTNJiM7vVG7NRW1FO8tZd/OAw1Ct0O2rt/B9g07SStI45rvX4bT6SASqGu2nzUHKr/mnZ6ebC4HrpzGzx/AmmLD5nEe5x6JiIiIiIi0jhaPeHvvvfe48847ufXWW+natWtr9klEpFlVxVV89OqHrJi9glgkhiPVwehLxmC2mslum035/nJWvr+aRDzBpb/8FmW7SoiGo3Q7ozupme4mp5Z6K71UlFXz2r/eIrsgi9279jV7/cWzP6HvqJ7Mn/Mhjz7xG0wmE81tDu3waLRbU2ypKQz89mSWPPI6sbpI/XGzxczg687G7lbwJiIiIiIip4cWj3j76KOP8Pl8DB48mGHDhvHII49QUVHRmn0TEann8/qp2F/O24++xdK3lxKLxAAI+ULMeXo2+zfs5ep7rsSTdXBtsNUfrOXRn/yDDSu30H/SQLI75DQZutVW1LJ3537uu/53rPpoHYlEgkgk2mw/wnVhkm3J+H0BLHYrbQd0brKezWnH3cyoLgF3fhZjfnQFfS4eQ/6ALnSfNpyxP/0W6R3zMX/FVFQREREREZFTRYtHvA0fPpzhw4fzl7/8hRdffJGnnnqKu+++m0Qiwdy5cyksLCQ1NbU1+yoi31D+Wj/BmgDxSIy9W5oejfbBCwvJ717AebdPx26zUV1STV77XNLz0skqyGrynHg0RlVZNf975FXi8TgA29btZMj4gaxfvqnJcwaN7Ic/EOAfz/2J9Ox0hl01AV95DTX7P/+HiOQUG5N+dAkp6fqe2ByT2URKppsOo/rRYVS/E90dERERERGRVmEympsj1QJbt27lySef5D//+Q81NTVMmjSJt95661j276Tg9XrxeDzU1tbidrtPdHdEvjEikSi1ZTVsWrSeXat2kpLmpNfoPpTuKeX9599vVP+Wv9xCKFhHzEiQmZOBzZFMehNruR1SU1rNvl1F/O6uvzQ4fufvvstTf3me4r2lDY6nZbj53dO/xJ3hxu121R8P1vjxl9dSubcMV6ab9LbZODNSG60xJyIiIiIiIqeHlmZFXyt4OyQej/P222/z1FNPKXgTkWPi0Ci3GT95kjp/qEHZGecNJxKLs/SthjuK3vmPu7Cn2DBbzKS4nSRZDz+ot3xvGQf2lvDwjx7BSHz+rdCdkcpNv7iW1R+v48O5y0jE4gwbP5iLvj2Ngvb5x+4mRURERERE5JR0XIO3052CN5Hjy1dZSzye4L3H32H7J1ubrHPFfVfz7H3PkkgkAOg0oDNjvj0Ol9tJQWFei65TU1rNmo/Ws2LxWlZ9tK5Bmclkov+I3lzxvYsxW8y4PC7S0vX+tyYjkSAeObjZgsWajElrvYmIiIiIyEmqpVlRi9d4ExFpbf4qP+FgHXWBgyPcRl06hoIuBSx64QOMzwK2Qw5s3U9uh1yKdxWTXZjNBXdegDvLTbIt+SuvYxgGhmGQ4nJQ2KmArLZZ7N66l+rymgZ1+o/sQ2qqi/QmNmWQYysWChHYd4Dg/v0AOArycbVrR1KKo9WvnYgnMJlNmEyaGiwiIiIiIseWRry1gEa8ibS+2vJatn28iRVvfEzIG8TmtNN34kAKerXDX+Xjrb++0aD+uG9PxOFJwZ3pJqttNhn5GV95jZA3SFVJFatmrSDkC9FnbD/yO+dRtr+CcDTKvp0H2Lp+J+50F+PPH0NmbjqeTE8r3bEcEguFqPhkObFAsMFxs81GzsjhJDlaJ3yrLqth98bdrHp/Nc40F2eeO4LM/Eyc7pRWuZ6IiIiIiJw+NOJNRE4J8ViMYLWf9XNX88mrH9UfDwfqWPHmEnpU++g6oicFXdtQtP1AfXmnQV2wO23Y3Q6cLmeDNqN1EULeIPFoDKs9GWd6KqFAiI9f/ZCPX/n8Gls+3kRWYTbfuv8aInVhMrPTGDZ+EMl2G+5MhezHS115RaPQDSARDhPcf4DUzp0wmY/ttNOq0moeufsxyg98vhvtx28vYeq1Uxh3yRhSUhW+iYiIiIjI16fgTUROGH+1F9/+CkxWKyu/tFHCIVs/2kjPsf3oe1a/+uBt4OTB2FPtZOZlNqhrGAa+slqWv/QBu5Zvw4gnsLtTOOPyMbjbZDUI3Q6p2FfO8neWMf7aSViSLMf+JuWwEtEowQNFzZYHi4txtivEYrMds2vGIjHm/W9+g9DtkFnPzGbg2P4K3kRERERE5JjQytUictwZhkFVSRXh6gArn36PSDhCPBpvum7CIOwPkZrtoW3PQi79+ZWMumJso9ANoLakirl/fZ2dS7dgxA+uCVfnDbJr2VbWvb+m2f6snrOSQE3gmNybHCGT6bCj2UxmC3Bs117z1/pZNmt5s+WrFqw+ptcTEREREZFvLo14E5Hjqi4YJlQbYNvSzVi9PjAMzF+xqL3NaceTl8HFP7kMV2YqFkvDkWnhYJhoKEz1/koqPy1rdL4lyUJdoK7Z9qN1UQy03OWJYE5KwtWhHeHKyibLne3bYWnBhhlHwjAMopFos+Whw/xdERERERERORIa8SYix42/opbSLfsIhyJ06NMeb9HBqX6B0iqyO+Y1eY4720NqlockqwVPTlqD0M1X5WPzx5t48dfPUVtWQ9W+crI65tHxjO7kdmtTP1CqbGcxnQZ0brZfXc/ojt1pP3Y3KkckOS0NW0524+Ppadizs4759exOOz2H9mi2fODY/sf8miIiIiIi8s2k4E1EWl0kHKG2tJr9G/dSvLeMZ+6dwYq5q0jJOLiBwd6P1jH+O5NwZaQ2OM+e6mDyHedRvq8MI9FwRJq/2s/Mv7/Fy7/5H3vW7SYRT5DfrwOu7gXsr6nFUpDO+B9cSH6vdoRqA5iBNj0KG/XNarMy/tsTsTmO3RpicmQsNhsZffuQdcYQ7Lm52HNyyBw8iIyBA0iyH/tA1OF0cP4t07EmWxuVdenfmZzCxiGgiIiIiIjI0TAZhqH5VV+hpVvEikhjlcVVlB8oJzU1he0rdzDnmTkAOFJTuOZnl7HhubkHP6en0nXacCIxg/K9ZaS4ndhcdt7/z3wq9pWTmpnKtQ/dgDnJQk15DWUHKrAlW4mFo6ydu5rx35nEoz/5R4MppUlWC9f9/Bp2zltNdqd8+k8fzoYP1vHJzGVEQmG6DOnGmCvPIiM/A7NFGyucDIzEwbX5jvUupl8Wj8UpP1DBezNms3n5FhwuO2MvGsPg8QPxZHla9doiIiIiInLqa2lWpOCtBRS8iRydiuJK3nnqPapLqrnoluk8/YsZhIPh+vKR54+gS5d8ds1bQeKzzRUG3jid9/49C1+lF1+lt0F7XYd2I7tbAW/+c2b9scy8DG568HqefuBZSvc2Xt8tJTWFm+79Nrkd80jN8mAkEvirAxiGgd1lJ9l+bNcPk1NLOBQm5A9hMptJTXdhbuXAT0RERERETg8tzYq0uYKIHHPeSi9Bfwh/jZ+zLhqDPcVGnS/UIHQD+PjNJVQP78nIS8fjdNpISrZy4NMyirbtb7Ld7Su202fCgAbHqstriMcTXHLbBcRjcZKsFnZv2cv7Ly8k5K8j6AtidiST+tkoJpPZTGpmahOtyzeRzWHTNGMREREREWk1Ct5E5JgqL6pg6TvLeP+lBcQ+G8WW3zGP635xTX2dNl3bkJ6bjrfKy+alm9m8dDM3PXwzGTkuolsPNN+4YfDFQbpmi5nv/OIaNsxaydaPNtSvA1fQo5Ab77+OJx94lqA3SCwaa52bFRERERERETkMBW8ickwYCYOS/aWsW7SeOc/Na1BWvLuEzcu3MnjKIEZOH47NEiPJnCCWMBM1rMz97wI8OR48WR4Ke7Vr9hpZhdlUl9fUfx42ZSjF6z9ly6L1DeoVbdlH9H8Rpl03lVcffYOM3Ixjeq8iIiIiIiIiLaHFbETka4tGIpQVV1Bb7WPth+ubrLN6wWrOvWkKtnA5+CuJeavBX4k1WMol35+OJ/vgVNDUzFR6je7T6HyT2cSoK8bywesf1R8bMKovWxdvaPJ65XtKySnIYsrVk0hNdx2DuxQRERERERE5MhrxJiJHLRqJUlFcycJ3Pmblh2twpqYw9dIJxEIRXv7Lq/VTPwEmXH4WoQOfwme7VtYzDEL792Dt2gu/P0QsHGPi9VNo36cDH7/6EYEaP217FDL+ukns3vwp5fvLPz81YZCIfam9L4olGHPxKK3hJSIiIiIiIieEgjcROSreai/eKh+/vPkhfDX++uMbV25l9NThnHvTNN7+x+e7j+a3zyYRKG2yLSMeIxoM8u97nqFoRxGpGamcd+t0vv3Q9VgsZizJSZiA1PRU6kJh3psxm2g4itlixmwxk4g3Hb6l52fgcmu0m4iIiIiIiJwYCt5E5IhVl1UTjUR58Z9vNAjdDvlw1lLGnzcam8NGOHRwJ1Oz2XTYNv01fop3FmMYBt5KL/998DkmXD2BEVOGsu6dTziwfjfJThu9pwzh3md+hq82gNOdQo/Rfdi0cF2j9jILs3FlaPdSEREREREROXEUvIlII7FwlIgviK+4ApPJhCs/k+TUFAwDaitqicfjRKMxPlm4utk2Vn60lg692rN15TYy8zJIzfQQCpR9PtXUbMZkNmPEYmAyEQ7HSXxhGqrD5aB7/868ff+zxMLRgwcr4MN/vkv7wd0Yce0k7O4URl01nkgozI5lW+vPze6Yx/QfX4JTa7uJiIiIiIjICaTgTUQaiATr2L9kIzvmLAfj4BptJouFgd89jz1b9/Phy4uIx+Nc9rPLOdwYNrPZzMSrJjDxqgmkZ3mwJFlJyW9LqLyMmM1DdaWfQG2AnLbZOFPtLH/t4wbnnzF1KNvmr/48dPuCT1duo++0M7C7U3BlpDL5tumMumoCIV8QW4qNFI+TFI/zWD4WERERERERkSOm4E1EGvAXVbJj9if1nz3tcukyfSTznl/I2oVrgYOhmhkTQ88ayJJ5K5psZ9iEwRCJUbp2N0s/3EDPiYMYeNFIahNB/vH9f+CvDdTX7TOiNxfefj7L311JJBIBoHPfjiz797vN9vPTVdvJ6pQPgN3lwO5yAJlf9/ZFREREREREjhnzie6AiJw8YnVhdr2/qv6zKz+TTuMH4q/214duAIlEgh2rdnD+VVNxpzVeR2301OHEa4IseeRtdn24AYAtC9ZQU+nj0R83DN0ANizZyKLXP+TSn1xaf8wwDEzm5r9FWZIsR32fIiIiIiIiIseDRryJSL14LE5d7eebJXQ8awBFSzfgczYO1+Y/N59v338Nv/z73Xw8bzlrlm0kxeXg7EvH07ZdHvN/9yJJditdR/Ult0ch1hQb+7btpy5Q1+S1l7y7jDOnj6z/vHnFVjoM6cbuZVuarN9ucLevebciIiIiIiIirUvBm4jUS0pOxtMul2B5DSaziaRkKxF/EGtGRqO6iXiC8uJKrC4Hw84axIgJQ8AESUkWts5Zic3lYNRNZ7N21gpWvvMJnUf0xEhvft21SChCIp5g2LQzyG6TTe9RvUm2WCjZso/Ql0bI9Z46VBsniIiIiIiIyElPwZuI1KusrMbWtz3ZHbNIsVqJWy2Ea/106JyHyWzCSBj1dUdeeCYrlm1g0XtLGrRhMpn44W9uocuZfdixchu5vQrpdlY/TEkWYl/YtfTL3JlurMlJXPKDSxocn/bLq9i3eiefrtyGLdVBr0mD8RRkYnM5ju3Ni4iIiIiIiBxjCt5EhHAoTHFxGffc9SAb1x2c2mkymZhy7jhuvvYSajbt5tybz+HtJ94BDm6uUNinPU//45VGbRmGwSeL1zD96ilk9mmHr8zL28/MJhFPcOHt55PdNpvy/eWNzptyzSQyCxpvjuDK8tBj4kC6jOqDKclMklXftkREREREROTUoN9gRb7hvFW11NT4uPu7v2THtt31xw3DYNbb75OS4uCSYUNwJ6Lc/ND1rP1oI4m4QVlJRZPtte1YQP+Rfdi99VPWzF7N7g176suevPdprrv328x5bh5bV2wDwOGyM/nqSfQe3guLpekNE0wmE1ZH8rG7aREREREREZHjQMGbyDdY2B+guqqWkuLyBqHbF7312my+fd3FlM9aRvWmXfTs35Xcgd3ZvG1fk/WnXj6eN154j/MvmNwgdAPwVfv59y+f4ls/vYJzb5qGGRM2h430nDSS7QrWRERERERE5PSi4E3kGygSqiMWDFMXDVNb7ePA3uJm68aiMYJ1YbKG9sWVmYoz24PN7aKj+eC0z1g01qB+anoqHToVsuHDDU22F/LX8c6/32PQ9CGcOXEY7rTGO6aKiIiIiIiInA7MJ7oDInJ8RerqiPoCJGIxQsEgAV+A3NzsZusnWZNwul2kd8zFlZ+JKzsdq81KelYa37v/RkwmE2lZHtp2KsCeYsdsMX1lHwzj4CYNxlfUExERERERETmVacSbyDdEtC5MNFBHsLSCaLCOlNxMXC43u3avoEuH9nTt3ontW3c1Ou/8S6YSi0Qpqw5RdmAbee1zyWmbjTs9lXZZbv744q/YtmkXpcVldO/Vhbw2Obz98hwmTxrD1pXbmuxL7zN740pLxaPRbiIiIiIiInIaU/Am8g0QCYXx7y1m7+zFGIlE/XFX+wImThxJaUkVv3zgbh7+3aOsX7MZ+HxX0xtuvYp//fRJqkqq6s9Lz0nje/93G5WxKD+65AcE/MH6sm69OnHfwz9m7479tO/Znk83f9qgL9ltsujYvyNtOhS08l2LiIiIiIiInFgm49CcL2mW1+vF4/FQW1uL2+0+0d0ROSL+8hrMJoOtz70DTbzuOcP6sb68nPy8PKKhCKYkM+FIhKycTFLdTmb86j8U7ShqdN53HryOn931G3xef6Oy8WeP5obbryDoC1FTXMvSd5eSiCfoM6oPPYf1IDU9laycjFa5XxEREREREZHW1tKsSCPeRE5TdYEQ/pJq9q/fTW6eq8nQDaBq/TaGTB6FLxqmOlGD0+mkTUYBa1dtJMPtaTJ0c3qcVJRXNhm6AXwwZzHX3XQphR3a0KZjAT2GdMVX6cNf4yNYUkt6mueY3quIiIiIiIjIyUjBm8hpKFDtg7jB+pnL6DCsBxFfTbN1Y8E6YnUR3Blu2hTkUHSgjOsvu4vS4nIe/efvmjzH4bRTVdl8m/F4giS7FZvDxidvL2Xhf+Y3KHemObnu4ZvILMg8mtsTEREREREROSUoeBM5jYTrwviqfCQiMXat2I7Z48SW7sLmsVO1cUeT56TkZhKPGyQbBrF4AlNSEnf+5CaCgRDtOrfFZDZhJBqOlqut8NK+U2Gz/UjLcJPiSsFX5WsUugG4szzUFldiSRiYkyyYk8xEw1FMFjOO1BRsTvvXexAiIiIiIiIiJwEFbyKniaqyKj7dto9QiZel/1tYf3zl28u46dHbsKY6ifoCjc5L798DkzuFpORkgoEwr/3tDcr2ldOxdwcqOlcxZOJgls9Z0eCcaCSKI9nGgCF9WLNiQ6M2v/v9b5OVk8Hyt5c1KhswcSA9Bndh4yuLCFUfnKqa0TGfHmcPZeHTc0jNdHPWjWfjyUv/mk9ERERERERE5MQyn+gOiMjX56v2svrD9dityQ1Ct0Pe+vPrdLpgPO6ObcFkAsCWlkqbSSOxprnZtnUP5iQTC15dxNaV26guq6bf6D488MM/0qZ3W8ZeOgZ7ig0Au9POuMvGUti1Dfc88D3OvWgi1uSDGX5GVjo//MUtDBsxEBMQj8Ya9CM1M5W+Z/ZizfPv14duAFW7i1n57FxGXzOB/Rv28Mavn8Nf6W2dhyUiIiIiIiJynGjEm8gpLBIKU7O/nNpqH6s/Xo+pd9cm65XuLOblB1/g4p9fQd7IARiJBCaLhapaH0//3/Ncd9cV+KsDLJ655POTLCa8NX7+8ItHGXHWYM6/83ySkpKIRGN8MPdjzoqeyaI/vcbIAV057x8TiMfjEEtQtHQbq59fwOibptF5UFfmz5hb3+TgKUPYuWBNk30M+0MEymrIbJdN5d5yKj4txZV5/HYRDvmCxMJRTGYTKR4XZov+XUJERERERES+HgVvIqcob1kNdb4QwZoAyW4niXicSDDcZF2b086IK89izgsLWPzOUiKhCF0HdOHs70zhmpsvpPi9xWSeNZS6QF39OcZnu6AahsHHC1bw8YLPp5v26t+Nqr1lxOoifLp0C58u3dLomtG6CO5sN33O6seGhesAyG6bxaalG5u9p5p9ZaTlZ1K5t5ziLfvoMKjpIPFYitRFqNhTyuJn51G2qxib007/s4fSa8IAnOmprX59EREREREROX1pSIfIKSboDVC9v5zZf3qVN+59ljl/eYNApZeiPcXkdCto8pxR107k1SfeYsEri4iEIgBsX7ODR+5+nJAvRDQQwmI2kdc+t/4cMyZSXClNtmexJjWaRtqIYZDidjL5xrO56CeXktcpn0g4iiPN1ewpjjQXdb4QAJ68jMO3f4yU7Sji9V/9h7JdxQCEA3V88sqHzHvsbYK1jdfEExEREREREWkpBW8ip5BgtZe6Ki/v/O4lqvdX1B8vWrOLXoN7Eo7HySjManCOKyOVSDRG0WfB0hcl4gne/e9c0np1Iry/lLOvnVJftvjNJdz0g6sbnWMymbjomnPI7pTfbD9Ts9NI/mxnUle6iz5j+3H1g9fSZVgPekw9o8lzTGYT2d0KKdq8F4vVQpve7Q//MI6BYI2fRU/NBqNx2f71e/BXaJ05EREREREROXoK3kROAbFYDF+1j2gsga86QLDG36B8z7KtjJ10BovnLWfoFWPoNWEASTYrAN3P7M2ODbuabXv7mp3YstIpW7aewg45XHPPlWTkprNt9XbKdpbw+3/dy+hJw+nQpZCxU0fy6Mu/Z/CI/jjTU+kyqk/jBk0w7OoJjdZnS/E4cXqcFPTtSKcxfRuUWaxJDLxyPOvmrCTJbmX6z644Luu7ReoiVBdVNltetGVvq/dBRERERERETl9a403kJFdTWo2/vJYdi9ZhczmwuZ2N6iTiCT76x7uMPW84jtQUCvq1Z8DZQ7AmW7E6kvG99mGz7dtT7CRicRKxOPteX0DbMYO480+3Eq6LYE22kuJJ4ce/uZ26ujB2hx274+DupnW+IN3H9Sercz6bZq8gWOMnq0MeAy8eTUZhdvPXc6fQ74Iz6TZ+ILX7K7DYknBmpeGtqKHvlCGMvm4yKekuLEmWr//wvoLZYsZsMZOIJ5ost7kcrd4HEREREREROX0peBM5iXkratg6bzWb564EwOFxMuDCUU3WjUdibHx3OWMLJpOWYic1IxW7y8HKd5bTpX9nZv93XpPnjTznDAK79gGQiMWp3bybnv26Yk2xN6hn/8LnRCLB3uVbWfPSB6QVZtN70mBsqQ68BypZ/+oizrxlOlZ7crP3lZxiJznFjvsL67h58o/Pmm5f5EhNofPwHmxfvKlRmclsoqBH4XHvk4iIiIiIiJw+FLyJnIRCgRC+ah+maLw+dAMI1QawOpJxeJyEmlj4v+/UIWR1KsDuTsFqS6a2rIaFz82nx8heTLv+bN556r0G9Qu7tWXo6L7snbkIAIstmc7TRjUK3b6sribApneWAVCzr5yafR80KPeX1Rx2E4WThdWezPArxlG2o5ja0ur64yaTicnfu4CUU+AeRERERERE5OSl4E3kJFNVUsWSd5fRc2gPqjY3XmNs9asfctZ3z+Hj/8yntrgKODg6q+f4AXQb05d4PE7l3nLMFjNxw6DOX8eaOasYMHkQt/3+Zrau2k5doI4u/TuT1z6XRFkFaZ3a4GmfT0aPDtg8Xx02xaJRIoG6ZstrDlSQ3a3t0T+E48id7eGCe6+i4tMy9q7bRWqmm45DuuHMSMX62Tp5IiIiIiIiIkdDwZvISSIWjeGv8vHBq4t4/+UP6D2iF/ForFE9X1kNS5+ZQ9+zzyC7cz5hbwBXdhpWp51PV+5gzdtL8ZfXYrUnM+mHF2MymzASBmvmrGLd/DW07VGI1Wblgxlzufinl9P+zP4Y8TjmpJZ/O7AkJZFksxILR5ssd2WnHe1jOCFcmW5cmW46DOpyorsiIiIiIiIipxHtaipyEvBWeaksriTgD2KyWEhJTeHdp96j3aCuADgzUuk5aRD9pp1Bfu/2BKp9HFi/C6vTTlqbLOLxBBtnLadqTzFnXDKKMTdOBWDP8q10Hdq9/jqJeIK9Gz9l56odGAmD9PwMTCZTg9AtEgwT9ocwDKPZ/trdTjqP6ddkWbLTjqcwi2BtAH9lLZFguFGdeDxOnS9EJBQ5quclh+f3BfDV+g/7Z3gqMAwDvzdA0Bc80V0RERERERE5KhrxJnKCle4vY9YL81n49mIi4Qh9z+jFVfdcybzn5+PIcHHWbdMxojEOrNpGMBSmoEtb+p1zBjaPE4vVzI4PN7Lm9cX17e34cAOZHXIZd+s03n98JuPvOJ+asmrKdpfW17G7HFz162txZ6bWHwvW+Cndtp/N81aRiMbpNLIX7QZ1xZXpbtRni9VCt4mDCFZ52bdye/3xjI55DLluMv7yWj5dvAF/SRWunDQ6jxuII9ON3enAW17D5oXr+HT1DhzuFAZOH05Wh1wcqSmt9IS/OSrLq1i/cgtvPf8e0UiMieeNYeS4oWTnZ53orh2xytIqVnywho/eXUKSNYnJl42nx8CupGelneiuiYiIiIiItJjJONWHRBwHXq8Xj8dDbW0tbnfjEELkaETCYcqLq/i/Hz9G0aclDcqsNis/evh2fKU12HxB9i3b3KA82eVg9PcvIRSo490H/ttk+72mDKH80zIqdpUw9Z7LiIQilO4pxZOTRk67HNxZbkzmg4Neg7V+PvznexRv3NOgDVe2h6k/u6LJ8A0gEqjDV+sn4A8SCUdxup0YwTDL//EWRvwL31pMMOiayXgKc3jp/z3daBRc/3OGMuSiUdhdjpY8OmlCVXk1v7/n76xeur7B8fzCXB5+6n5yTqHwrbKkigdv+yOl+8sbHO81pDu3P3CjwjcRERERETnhWpoVaaqpyAlQW+mluryWzau2NQrdAKLhKAveWkz7zgWNQjeAiD/EpplLqDlQ0ew1di3ZROdhPQgH6ojVRSno1pYh55xB1yHd8OSk1YduAFV7yxuFbgD+8lq2L1pHIh5v8ho1NT7+9st/87Orf829NzzET668nzlvfUSPC0eD6QsVDVj30kKCVb4mp56ufXc5wRp/s/ciX2375t2NQjeA4n2lzHljAfFm/gxPNvF4nA9mLm4UugFsWrGVPVsbbzgiIiIiIiJyslLwJnKcBbwBIsE6Kosr2bRiS7P16kJ1VG7b12x5ybpduLM9zZZHQ2GSkpPI6pCLM92FJcnSZL14LMa2BWuabWfHRxup84UaHa+uqOH3d/2V7et3fqGtOHNeXciqtTvI7dOxQf1YXQQjFsdkMn25KQA+XbOr2T7I4UUjUd55aW6z5XPeWEhttfc49ujo+Wr8LJr5cbPl81/9gGik6U09RERERERETjYK3kSOk9qyGvat28WyZ+ex9pUPsYSinHPZBJzNrG1md9hoOqL6nC3F3mxZXo921JZWc9at55Ka1XxA95UMA5qYkF5eVEnx3tLGBcDc1xaS2bdT46a+6jpyVAyDwz4/wzBOmcfbzF+3z8vr/0dEREREROTkp+BN5DioKali5UsfMP/Pr7J3xTb2r93Fkqdms/HVj7jzgRubPKdTj/YUDOzabJt5fTtiGAZpBZmNysxJFgZeNIouo/uS0Tar2dFuAJakJLqN7d9seaeRvbG5G6+9Vry38RTZQ+qCYeJGosGxJJsVc5Kl2Z022w3o3Gx7cnjJNivnXDqx2fKJ540lLf3UWJ/Sne5i9DnDmy2fcOEYrDbrceyRiIiIiIjI0VPwJtKK6kJh9u7Yh7ekmr0rtjUqr95XTqS0hp6DujU4PuHCMYyafAbmZCttB3drdJ41xU77kb1Z8MibjL51Ol3G9iXJbsVkMpHfuz3n/OJbpOam4TnMVNQvymifQ17PwkbHnZluup/VH4ulcXCXU5DdbHtWmxWLueG3l76XjsWRnorVkdyofp8pg3Gmu1rUV2lat96d6TekV6PjuQXZnH3R+MOGrycTi8XCWeeNJrug8WYQPQZ2o2PP9iegVyIiIiIiIkdHu5q2gHY1laMRrouw/pONVJRUkVzmbzJ4g4M7h464+Rzmv/URdXVhplx0FvEqH+vf+JhIIMTAy87Careyd+kmonURMru0Iadne5b+dz61xVWM+O45fPjuMs48ZzgFnfKxpzoOOwW1OcEaPyWb97J53mri0RidRvSiwxndm93RtKqsmnuv/x1VZdWNyqZcOp7hA7tz4JPNOHPT6DJ+ECmZHuwuB97yGjbOW8Xetbuwu1MYOH04OR3zcLidR9xnaaiyrIo1n2zkzeffIxqJMvG8MYyeNOKU2tH0kIqSKj55fyUfvrsEa7KVyZeOo/eQHqRnp53oromIiIiIiLQ4K1Lw1gIK3uRIJBIJAtVeIqEIH7y3hIy8TGI7y9i/ZmeT9R1pTs6660KCoTDpuenU7ipm2ZOzGtRxZrrpNKoPmZ0LWPv2Ug5s2A0GmEwmRtwyjTeeeo+r7r4UV2oKzkw3SV9jKl44EMJIgM1px2Q+/CpzB/YU86cfPUrJF9Z6GzFpKFd//zKSrUkkojGSnfZGQWA8FicSDGO2WrA5bEfdV2maz+vHSBi43E7M5lN3YHMikSDgDWIym3ApmBURERERkZOIgrdjSMGbtFSd109deSU1G7YSC4ZIzkjD3qUT0boYcx9+pclzuo7rT6cx/XCkOiAa46NH3iRY2fQOlEOvnczS598n/Nkuo+0GdaHnOWdQsmUfm99bTjQYZvKPLyUlOw1fpZdAbYD0vAxc6U5SWim4qKmopbbKS9AfIi3Lgzs9tdkNI0REREREREROBy3NipKOY59ETluJRIJQjQ/vlh14t+2qPx4qLiNUUkbB+FG0G9SFvat2NDivTf9OdJ84CG9FLRsXrqNT3w7Nhm4AtUWVpGZ5CPtC5HRtQ9cx/Zj3h5eIR2IAuPPSqauL8sIP/4nvC+10HtyV8+66gNRmpo1+HWlZHtK+zq6pIiIiIiIiIqcpBW8iX1M0HKVqbxkWEg1Ct3oGlH+yhmHfGkdauxx2L95Eki2J4TdMZcvybTx+9xMEagO0792ezkO6UjCwC0WrdzRuB3DnZ9AtP4Nh+RlU7i7hg8ffrg/dAPpMH8Frf36VQLW/wXk7V27ng+cXMOXms7HaGm9uICIiIiIiIiLH3qm7+I/ISaC2rIbakio+fHI2MW/zI9WiPj/FnxazZvseRt42jVG3nMvb/3yHmf98B2+ll3gszq61u3j8h0+QM6grzqzGI9Ms1iScuelkdMwjKTmJpc/OIxaO1pcnp9iIRmONQrdD1s5bjb8m8PVvWkRERERERERaRMGbyFEI+UNUF1cy629vULazmDp/CJPFcthz7Cl2RkwcQqIuRsX+crYub7zLqZEweOff79L9nGENjifZkznztvNIzU0jKz+TZLsNm8vRoI7N5cB7mGmq8VicaF2EQJWX0i37OLBmB96SKiLBuiO4cxERERERERFpKU01FTlCiUSCaDDMmneXE6gJUOcNEqz2g90BZhMkGu9XYs/OxJ2VRtmGPVTu2kXwMLuFFu0sxprmYvRdFxGoqMWW6iA1LwN3dhpmy8Gs3JHuYsR1k1j4yFv154VqA2TkZzTbrs1pxwTMfuC/xOoi9cc7jOxF90lDSLIn40x3HcUTEREREREREZGmaMSbSAtFwxFqS6oo31FEtC5CyB8iUO3D81nYtW7WStL79Wl0njnZSs6wgcSicdIzPVTsLMbmsDV7HbPZjL/KRxSDzqP6UDigC2l5GfWh26E6Bb07MO2XV9OmbwdS0l1ktM8hs202OR1zm2z3zEtGs+WdpQ1CN4A9H29i38ptfDxjDtVFlUfzaERERERERESkCRrxJtICgWofFTuLWfPaR/jLakiyWekwvCc97roQb5WX7E557F6+HVuKnV5nDSNSWkoiXIc9JwuT083Mh1/DW1rN1B9fireshn7d2mIymzCaGB3X+8xemDCRkZuBydT8yLhkh43szvmMve08YnVRLMlJ2Jx2rrj3at555C12rtoBhoHVZmXkJaPp0r8Ti/7vFTABX7rs7o/W03XyUN77/Uucf9/VODNSW/xs4vE4/mo/iVgCqy0JV3rLzxURERERERE5nZkMw2j8m7804PV68Xg81NbW4nY3XvReTm+VFdX4dpWy+J/vNirL7tqGnL4d8eSms2vJZnZ/shVMJnpPHEi3MX348Ok5lG0vqq/fdVRvLGaIReMk52fw5uNvN2gvPTedG393A85UB86vEWDVBUIEagJEwzHsThuujFR2LFpPUqqdukgMs9lMEvDph+up3l0CwNDrz2buX9/g/PuvJrdrmxZdx1flY+W7n7DsraWEA3Vktsli0g1TKezdDseX1qATEREREREROV20NCvSiDeRZiQSCbZu3EGq3c7qlxc1Wad8+wG6TRjIO399nS5n9OCs287FYk0iLS+dBY/NpGJPaYP6u5ZtYfLdF7HsP/PISrLw3YduZPMnW/DVBOg+pBsd+3YgIz/za/fd7nRgd34efIX8Icr9QV5+6Dkin001TUlN4Vvfv4Rkp4O6Ki/eshqAZndF/bJgbYB3HnmTbcu21h+rPFDBCw/8l4t/ehm9Rvc57Ig9ERERERERkdOd1ngTaULQF+TAnmIqS6uxW20HN09ohr+shtRMD7tWbqd4RxEYBjVFlY1CN4B4NM7CJ95l5PVTye5SwP5PttChUz7Trp9K39F9jzh0MwyDlgxaPbCriOf++GJ96HboHp/67X9pM7wHXScNZvP7awBw56S16Nq+Kh87V+0kKblxfj/n3+/hq/S1qB0RERERERGR09UJDd4WLVrE9OnTKSgowGQy8cYbbzQoNwyDe++9l/z8fBwOBxMnTmT79u0N6lRVVXHVVVfhdrtJS0vjhhtuwO9vGJKsW7eO0aNHY7fbKSws5A9/+ENr35ocASNh4K/0UrrjAPvW76G2pIpIsO74XNswqCqrZufG3axftomi3cWU7iyiYncJezbs5oW/vIqBgekwu5A6PE6m//QyLn/wOvxFVcz9y+vEwjGs9uQm64dqA5TtKCZqS6LjhAG0G9oNT146yY6m6zclXhemrqKK8uWrKVu6At++IrwllZTsKKKmrLrh9fwhZj49q8l2EvEEyz9YSzgYxltaQ07n/BbtbBqPxjEDl/3kEi750SV8676r6T6sR325r9JH+Dj9GR5vhmEQ9gbwF5VTs7uIUFUtsXDkq08UERERERGRb5wTOtU0EAjQv39/rr/+ei666KJG5X/4wx/429/+xjPPPEPHjh355S9/yZQpU9i0aRN2ux2Aq666iuLiYubOnUs0GuU73/kON998M88//zxwcM7t5MmTmThxIk888QTr16/n+uuvJy0tjZtvvvm43q80lognKNtVzLsPv0zIGwTAZDLRZ/Ighlw0ihSPs/WunUiwZ+te/nj3I9RU1tZfe/Q5wxk7dhC+FTv46e9vY++eYtoO6sK+FdsbtWFJTsKdn4HFDN4KH/vW7gJg1ydb6Tq6N5vmrm50jslkorB/RxJWC56MVJJtLQ/cAOLhMJXrN+Hfs7f+WGB/EdY0D0Z2G+Y8+jbTfnQxmW2yAIjURSjbV9Zse8V7SmiT4aHdoC6MunYSjq945pG6CPvX7OTjp2YTi0QPPgdrEn3PG44728PymcvAZMJiPf1mshuGQaCkgi0vzSMaCNUfzxnQncKxg0h2al07ERERERER+dwJHfF29tln8+CDD3LhhRc2KjMMg7/85S/84he/4Pzzz6dfv348++yzFBUV1Y+M27x5M7NmzeLf//43w4YNY9SoUfz973/nhRdeoKjo4IL2zz33HJFIhKeeeorevXtzxRVXcOedd/LnP//5eN6qNMNf6eXNB5+vD93g4J/9+tkr2bl0c4umUR6tytIqfnPbn+pDt0PXXvTOEjZv24sjzcW659/H6bTT59zhuPMzADCZTXQ6szd9zxvBhB9dipFIMPMXM4iFPh/1tHf1Dtr27Uh25/wG1zSZTIy9ZRq2VAfZ+ZlHHLoBRLy+BqHbIdGaWpITYayOZN7546vUlB4c+WZz2MjvmN+o/iGF3doycPoIxt06DVfWV28e4i+rYdETM+tDN4B4NMaaVz+i68DOOFIddB3ajRR3yhHf28kuXOtn03OzGoRuAGVrtlK+bjtGInGCeiYiIiIiIiIno5N2jbfdu3dTUlLCxIkT6495PB6GDRvGkiVLAFiyZAlpaWkMGTKkvs7EiRMxm80sW7asvs6YMWNITv484JgyZQpbt26lurrhlLxDwuEwXq+3wZe0jv0b9xALR5ssW/HGxwRqWrbQ/9HYvn4XoUDT0yFnv7yAvMFdCVR6SUt18oefPM7gaycx9d6rmfzzbxG3WtizYQ/bl27GbE0ir3d7jESC5BQbcHD67PuPvk230X2Y8L3z6DftDEZ+eyIXP3Q9hQM64TrKHUuNRALvjt3NlkdLS+g9pg8Ve8sI+Q6GmXannXO/M7XJ+pYkC6PPP5PULDe2FPtXXj8WjbFx9vJmy3ct3sDQc4cx9bvnYHd+dXunGt+BMuKRpv++Fi1dT8QfarJMREREREREvplO2uCtpKQEgNzc3AbHc3Nz68tKSkrIyclpUJ6UlERGRkaDOk218cVrfNnvfvc7PB5P/VdhYeHXvyFpUtW+imbLgtV+ErHWG0F0YFdRs2W+Wj/mzzYNCFZ4ycrPYO/uInwVtbz8/55m7cxP2LduN6vfWsrLP59B1/EDObBuF6Oum4TJcvC1ioWjLJ4xlyX/eZ+uo3rTfXw/Mtpm4XAd/XREwzBIxGLNlidicZKsloP9rgnUH8/vkMeNv7qOlC9c25Pp5nt/vJXMvIwWXz8eiVFb3HRgDRCo8DJw8iDSj6DNU0noC6MjvywWCmPE48exNyIiIiIiInKyO/0WYToG7rnnHu6+++76z16vV+FbK8ntWtBsmSc3HctnIdKxZCQMastqaN+1+T/TzNwMYsEwAI6MVNwZqXTr1ZE3fvVfEvGGYWAiFmfeY28z9c4LqPOHuPDX32bnks1U768gu3M+HYZ0JZJI4K8JkJ6d9rX6brZYSG1fSKik6TXbkrOz2LhkDwCpmZ9PG7Wn2Bk4pj+denfEX+PHZDbhSnORluXBZGp+44gvS0q2ktkhj4pdxU2WZ7TLxen56s0ZTlWu/Kxmy5LdTkxJx/7vq4iIiIiIiJy6TtrgLS8vD4DS0lLy8z9fn6q0tJQBAwbU1ykraxhAxGIxqqqq6s/Py8ujtLS0QZ1Dnw/V+TKbzYbNZjsm9yGHl9e1DfbUFOp8wUZlw684C2fasQ1x/FVe9q7ZxdIXFjLsmgmkZXoarPF2yPlXT6F4+VY8bbMwW5O45MbpBMq9Ddai+6JgtR+TNYm5M+ZQVVRJ+74dSctNJ8mTwqJ3l/L2M7PIzMvg5vu/Q6deHbB8jYDGnpWJNdVF1NdwGq7ZaiUpK4dtS2fRtlc77KkNR9ZZkixk5KaTkZt+1Ne2WC30nDSQ7R+sbRRAmkwm+p57Bkk261G3f7Jz5mZgdToarfEGUDhmELbU1tsMRERERERERE49J+1U044dO5KXl8f8+fPrj3m9XpYtW8aIESMAGDFiBDU1NaxcubK+zvvvv08ikWDYsGH1dRYtWkQ0+vm6THPnzqV79+6kpx99ACHHRmqWhwvvu5rMdp9PGbY6khl93STa9ulwzK5jGAYhb4BELEF6YRbjvjuN8u0HuOvXN9GxR7v6ejaHjUtvOo8sh50kWzL9LhpNssvOntU7iUebn+IJYMTjVO6vwEgY7Fm7izVzVvLuX9+gsDCP/PZ5VJZU8fCdf6WiuPJr3UtSioP8MSNJ69kNi92G2WrF0aYAZ59+vPPITNr378zk28/DneX5WtdpTmqWh8k/vgxnxufr1DnSnEz4wUWk5qQTDYUJVfuoq/ETP8y02FORze2i99Xn4MzLrD9mtibRbvxQ0rtoVKyIiIiIiIg0ZDJac9vIr+D3+9mxYwcAAwcO5M9//jPjxo0jIyODdu3a8fvf/56HHnqIZ555ho4dO/LLX/6SdevWsWnTJuz2gwu3n3322ZSWlvLEE08QjUb5zne+w5AhQ3j++ecBqK2tpXv37kyePJmf/vSnbNiwgeuvv57/+7//4+abb25RP71eLx6Ph9raWtzur971UY5cyBsg5A0Sj8axpzpISXdhsRybaXv+ah8hfx2bl2+mZE8pfYb3JKsgi/LdpYT9ISKRKJmd8zBZzKSk2CEaJ1EXxV/lJb0wm4C/jk/e/Jhx357EG7/6b5ObQVgdyVx439X8+67HG5Vlts2i05jePP/XVwA499qpXHDjuZgtXy/3NhIJYnV1xKNxIpE4viofyQ4bjtQUXOmtP90zWO2nzh8EA2ypDuypDoLltWx7ZwmV2/dhtlgoGNKdjuMG4TjKzSROVtFgiGiw7uCaenYbyakpmI/R31cRERERERE5+bU0KzqhU01XrFjBuHHj6j8fWlft2muvZcaMGfzkJz8hEAhw8803U1NTw6hRo5g1a1Z96Abw3HPPcccddzBhwgTMZjMXX3wxf/vb3+rLPR4Pc+bM4fbbb2fw4MFkZWVx7733tjh0k+PD4XbicB/7aXqVxZUU7yxmx6rtpHic9B3Vl8Uzl+CtrOXqn1xJzYFKlr+8iJUvf8jYG6ZizTJwuFOorPZRUlWL4bQTqPCye/VOJt10DkMuGsXS/y1odJ0zr57Ainc+aboP+ysYmvv5ZgO7Nu0hGolhcyQ3Wb+lTGYz1pQUrIAdcH/N9eOOVEq6i5QvBHz+0mqW/f1VErGDGwwkYnH2L91E5fb9DP3u+diP8bThE8ma4sCacvSbZIiIiIiIiMg3wwkd8Xaq0Ii3U1PFgQr++8B/KNvz+TqAJrOJc2+dzoZPNtG2UwF9hvSgtqyaZIeNZHsyvopanNkeivaX8+Jjr2MywS2/uJa1c1fRb+pg8tvlUbWvnLXvfoK3pJq0gkwGXzgSq9PGjLv/2WQ/PDlp9Jo6iGf/9CIAky4fx2V3XHTMRvS1RCQSpaailnBdGJvdRnp2GlbrscvdY+EoG19eQOm6nU2W971qEvn9uxyz64mIiIiIiIicSKfEiDeR1hCPRokE61j04sIGoRsc3NH0ncdnctX9V/Pcwy8yaNxAslNszPnza4RqA/X10ttm8b0Hb+QvP/sH9nQXRm4Kv7z7YWLROBdfcw6Trp2ILdmKyWTC5nJQU15DUrKVWKTxNNQBZw9lzlsfAmC2mBl7/ujjGrpVV9Ty5rPvMueVBUTCUewOG+dcOYlzrphIWuaxWQcuVhemctu+ZstL1+wgt28nzOaTdllJERERERERkWNOvwXLacMwDCJ+PzUbN+MtrWT1+2uarJdIJCjdU8olt52PIyUZX0k1qdkNA6jq/RVsn7eGK++6mI/eX8aMR1/E7w1QF6rjuX++xnXn3cVvf/53EhZwepzkdcjjW7++lhTP59NlTWYzA88ZSjAaYe+2fThcDu78/S1k5Wd8uUutJugP8p+/vsjM5+YQ+WxturpQmNeemskr/36LumDdMbmOyWQiydH8TsBWlwOTyXRMriUiIiIiIiJyqtCINzktRENhEpEI1WtWEwsESeqUSjwab7Z+LBwlvq+URW8vxu5x0nNkH3qM7cuip2bDZ5OvD2zYw6BLRvGnB//RZBvrV27GW+snKy8LS5KFgm5t+M6fv0ug2k80EsWVkQpmMxUllfz8Xz8mLcuDJ9NDUtLxG+1WW+Xlw/eWNlk297UPOPeqKeSl2JssPxLJrhTandmXbTM/brK8cFgvBW8iIiIiIiLyjaMRb3LKC1R62Tx7OYHScmKBIADmeJTcDrnNnlPYpYDyLXsBqKsNsH3WMkIlFfSZNOjzSgbEozGCgVCz7ez/tLj+/5vMZtxZHvK7tqFd7w5k5GeSkZtOt/5d6Ny7I5m5Gcc1dAOorfbR3DKO8VgcvzfQZNmRMplN5A3oQnrngkZlnScPxZFxeu1qKiIiIiIiItISGvEmp7RgjZ91r39EIp7AaPf5rpnx8hLOuWEKM+79T6PgqV2PQkyRKLG6SIPjB1ZsYdB3prFhzioAkmxWkmzJmM1mEolEk9dPP0ZrpLUWx1eMZrMfZnrokbK7nfT71iSCFbWUbtiF1Z5Mbt/O2DxOrMfwOiIiIiIiIiKnCo14k1NSsNZP6c5iQtV+9q3cRiwcxbB8niPHg0FSjSDXP/htCrocHIVlS7Ex+tIxnHPdJHY2Nf3SgLAvgNWRDEDfaUOxpdoZftbgJvuQnplGXpvmR9WdDDwZbtp2bDwKDaBL746404/tSDRbagrpHfPpMf1MOk8aiisvQ6GbiIiIiIiIfGNpxJucUgzDoKa4ik3zV7Nv/W7OvHIcGFC+bT9J08+AA/sBMCVZMDkcpDicXPSDi0hKTiIRiWE1m1jyyOvQzPTLpORkkqxJDDxvBN3H9sXhcXLbPddTVlzBjs276+ulZbj53T9/Tlbu8dso4WikZXr4yZ++xwO3/ZGKksr643mFuXz/N7fgTtMUUBEREREREZHWouBNThkhX4hgjZ/Xf/Vfwv7P1l37bL3+RCzOnuXbaNe7I/FQAFNeW57/48tsX7Oj/vyeQ7pz8W3nkdY+l5o9JY3at6bYSSvM5sJfX0tKuhOz5eB6bDn5Wfzmif9HWXEFn+7cR05eFm3a55OVm3lKbBhQ0D6P3z79c0r2l1F6oJyCdnnkFGSRnp12orsmIiIiIiIiclpT8CanhJA3gK+0mpqSKpKSkwh/drxyfyVphdnU7Ctn2/tr6TC8F7HkFJ77/YvsXL+rQRubV2zl9X++wyW3TGfVk+8Q8X++aYLZamHIDefgyvZgMjeegZ2emUZ6Zhrd+3T5yr5WV9USj8XxpKViTbZ+rfs+VjJy0snISafXoO4nuisiIiIiIiIi3xgK3uSkFo/FiNT4KF62jlBpFVaXg6nfncqBnaUsfWkRq95awpTvnc+6VxaR36cjEV+AYDTeKHQ7ZOPSTUy9cjz9Lj2LSChM9e4SXHkZ5PXpiCPdhclsJlYXJhGNYTKbsTodjdoI1gZIxOIk2azYXZ+XV5RVsXTxCv7z75fw+4KMnTCCK6+7iDaF+ZibCPOOJW9FLYloHJPFhCcnvVWvJSIiIiIiIiIto+BNTmrB4gp2vDavfk22iNdPoKicrP496D2+PxvfX8ucR95i2GVjaNe3A9vfXIi91+FHpYUCITa8spBht12AyZZMTtc22JwO4pEI/pJK9i1aRbC0kmRXCgUj++HuUIA1xUHQG2D/+j2seG0x/kov2R1yGfGtcWQUZuMLBHngnodZOO/j+uv896lXePOVWTz35uN06NTuqO4/Whch7A+RiMWx2pNxpLkalPsqvXiLKln/9lJqD1TgyvbQc+pQsjrn49ZUUhEREREREZETSruaykklGo5SXVZDdVk1dbV+9s5b0uRGCFXrttJjdG/g4Ai0D56aTSIWJ1heg8NpP+w1bPZkOo8bREqGmzb9OmFzOjAMA+/eUjY/9y7+fSUkIlHqqmrZNfNDij5eR8gbYNUbHzP3729SfaCCaF2Eoi37ePXeZzmw6VPKyyobhG6H+Lx+Hvvz0wQDoSZ6cniBSi/Ln53Le/fOYNb9zzL/4Zc4sGYHkdDBibaRSISSjZ+y8K+vU7mrmFg4Ss3+Cpb8+z12LFpPoMZ/xNcUERERERERkWNHwZucNCpLqnj1kdf59dW/5f4rH6S6uIJIbTPhkWEQ9wdISXMC0Hl4TzCBI9NDtKKaLv06NXlanxG9SE1PpfO4gTgz3PVTQKP+IHvnLmnynLJVmwl5g6x9b3mT5R88OZuIr67Z+5r33gd4a33NljclWOPng7++xv5V2zESB4PHYKWXxU/MpHJX8Wef/ax59cMmz98yZyXRYLjJMhERERERERE5PjTVVE4K1aXV/PWuR6gura4/Fg4dPjiyWJPI69aWHmP6Eo/FqSqqIm9Ib/bMXsJFN57DG0/PYtvqz3c17TOiF5fceRGZ+ZmN2oqFI0R8wSavk+R0ULW3DBoPvAMgUOXDYUtuvp8WS/3uqy3lLarEX1bTZNnaVxaRXphDJBAiEmg68DPiCfwVtaQVNL5XERERERERETk+FLzJSWHTJ5sbhG4ARZ+WkZ6ZRl1lTaP6JrMZR3YGgy4YyeL/zKN48z4y2+Uw6dZp5A/vw4FZi5l69hCmXzuZSDhGarYHp8eFO9Pd5PWb2sn0ECN+cCOFw0l1pzZbdu5Fk0lL9xz2/C8r37a/2TJvcRWxSBSzxXLYNizJer1FRERERERETiRNNZUTri5Yx5pF6xodn/3CAjyDemNOahwgFYwdQtG2A7z92xco3rwPgMq9ZSx8ei7ZfTrT4/LJpLfPw+Nx0bZzAbnt85oN3QCS7DaceU2PDkvE4qS3ySKpmSArp1M+DreDy64+v1FZbl42N9x+NXa7rdlrNyXlMH212pMxW8xYU2yk5qY1WSc5xUbKlzZiEBEREREREZHjS0Ni5ISIRaKEagKU7TiAM8uDw+loVCfJmkRRcTW5k0ZhxGNYYjGo9eHuXMi6eWtY827jNdfCgTrCkRghXx1t+3RocX+sKXY6njOKzc+/R7wu8nmByUSnc8eQkuZi0vcuYNafX8X4wmYPNqedcbdMw5OVxm13X8/kc8fx3FOv4K31Mfmcszhr0pnkt8k9omcDkNujHWaLmUQ80aisy1n9sblTSLFYGP6dqSz4v1eJhaP15WaLmeE3TG20A6qIiIiIiIiIHF8mw2hiy0hpwOv14vF4qK2txe1ufiSStEw0HOXAul188MRMjHiC3B5taT9uAI//9J/1dboN7MKoC0bx9r/eoXx/OQBZbbK47K6LiVT5ye2cz9p3P2HHks3151jtyUz76WVgNpGen0GK23lE/TIMg4g3QO2u/Xj3FGHP8JDZpwvJ7hQsVivRcBR/RS1bP9xA9YFKcrsUkNspj0+XbaLDsF5kdszD5nIQrgsTi8VJcTowmY5wcbfPxKNxyrbtY/Hjb5OIxeuP5/ZsxxnXTq4P1aKRKIEKL/tWbad6bxmunHQ6Du+JI82J3dU4zBQRERERERGRr6+lWZGCtxZQ8HZs1ZZU8cY9TzUYOTb5F9/ig9c/4uN3lmJJsnDzb2/gXz9/klg03uBcS5KF2x66iff+9CqTb51OJFjH/nW7yWyXQ9s+HYhGYqRmu8kqzPlafTQSiSbXfTMMg6o9JWx7fzX+0hqq95bVl/WePpxuEwZhtTe/0cKRiMfi1NX4qdpbRtgfIrNDHo50F/bUlCbrx2IxkpqYlisiIiIiIiIix1ZLsyL9li6tLhFPEI/FSUpOwmQysXfldr6c9258eylDJw2m98heeKt8rF20rlHoBgfDqKWzl9NlWA/mPPY2l9x7NYHyWpzpLsKhMHs27mHQOWcQi8YwEgbWL2yKYBgGsUgMc5L54E6jh9HcZguhmgAf/+MdQjX+RmWb3llG+zN6HLPgzZJkwZnlwZnVso0ZFLqduqKRg1OFrcmH38RDRERERERETi36TV1aTSRQh6+8hm3vryFY7aegX0c6nNEDf2Vto7oH1u7CMAw6n9UfTxc3H7+9pNl29+8oouOkocSjcQI1fpy56excs5OsDrn0HtuP6uJq3vvHu9QFw/Qf15+ug7tCPMHOpZsp2vApqTkeek8aRGp2GskpR7bpQSQQajJ0AzASBt6SalzZaUfUpnxzeSu97Nu6j6XvLANgxPQRtO3a5rAbgYiIiIiIiMipQ8GbtIpoKMzOxRtZ9dIH9cdKNu9l95JN9D5nGFvfX9vonKJ1u4n4Qoy48Wwy8zLYt21/k22n56RR5wsCEIvFSXan0G5IV/I75bPkzSUsf/eT+rqle0rIzEljwSNvEQ19tmnCRtiyYB1jbppK5xG9GoyK+ypfNTPbZD66Nd3km8db6eW/D/6X3ev31B/bsmwLXQZ24cqfXaHwTURERERE5DTQ9Hw6ka8p5A2y6uUPGh2v3ltOks2KK7uJ6ZMm6DJ5EHWhOsZecGazbZ95zjC2f3xwU4Xcjnnkdcqjy8AuxMLRBqEbwIjzRrD61cWfh25f8OFTcwjVBo7ovkxmM+78jEbHTGYzFmsSKRmpR9SefHNtX7W9Qeh2yI7VO9i1fvfx75CIiIiIiIgccwrepFWUbd0HzQwOO7B+N+PvvJB2g7rUjxDz5Gcw/s4L2bJ5N5FQGKOiiotvnY4l6fO12CxJFs69/mwqdpRQ5w/Rb9IgEtEo6TnpuNNTWTVnZaNrFXTMo3xXcZP9MOIJKveUHtF9RcMR+px/Jkk2Kzk9CjnjxrPpf/UE+l89gVHfvxiaWRtO5IuCviCL3/y42fKP31hMyB86jj0SERERERGR1qCpptIq4k1sjACQ7LST172Qdx98js4je3PWbedhGAbBGj+rX/2QXheMpLy4AtbvoN2A7vzsXz+k7EAFGJDdNou9q3ey9cONTLntXJIwCFd/vt5aNBwDwJZio12v9gCYTIef+hmLxo7ovuypKSz/3wJG3XkhJbtKeOXhV4jWHRxNZ7VZmXLLNLqlOrCl2I+oXflmMRIG8VjT7wgcnEKtDadFREREREROfQrepFXk9igEIMlmxZnpJhIKE6r20/6M7mz9YC2xcJStC9awdcGaBueVrtuNz26mz8h+BEJx5j3wHGazGUwmErE4Y74zmek/vJANry6icmcRE39xTf25AycOILcwm/z2OZRs/hQAh9POqOsns/iZeRjxRKN+ZnfKb/Ye/DV+qoqrWP3+wT4OHD+A9Nw0uozqg6/azzuPvNmgfjQcZeZf3+C6whzyu7Y5msfWpFhdhIgvQOXm3UQCITK6t8eZnU5yqvNrtVtZVs3uzZ+yZvF6svIzOGP8YDJy0rE7jmzDiaZE/AFCZdXU7tqH1eUkvVt7rK4ULNq1EwBHqoNBEwdRtKOoyfIhkwbjcDmOc69ERERERETkWDMZGlbxlbxeLx6Ph9raWtxuLXjeEuFACG9xJck2C0Y8gslkIRoDX4WPlS9/iL+i8c6mALnd2lLjSWbc5GG8eu+zTU5Xvej+q1n55Lt0HN2XbpOGYnUkA+Arr2X5iwvZu2Jbg/rth3Qjt0c7Pnp6ToPj/aadwcALRjQ5Os1X7eOtx95izYKGm0AMGNefaTdNY+Ezc9n80YYm76H7iJ6c+/2LSLYnN/t8WioWjlC+bjt75i5rcDwlO50el0/G5j668K2sqILf3vYnyooq6o+ZTCZuf+BGBo/pj+1rhG8Rr58dr80jXONrcLzd5JGkdWmPJVl5P0BNWQ2P3f041SXVDY5ntcni5odvJj0n7cR0TERERERERL5SS7MiLUglx4xhGESCYWLhKElWC06PHRMm4mGwJNtJdtjw5Kcz/vsXMvLmc3DnpTdqIzUvje79urBu1spm14hb884nDL/tfLqMH1gfugHUHKhoFLoBfLpiGynuFHpNHIAzI5XsTvlMvvsi+p87rD50C3mD1ByooHJPCf6KWqqKKxuFbgBrFqzlwPYDRJrYrOGQqqJKqkurqSqpOuKprF8W8QUahW4AwfJqipdvJBFvfrpic+qCdbz42GsNQjc4+Of32P1PUlPZdCjaEolojOIlaxuFbgB753xMLBg86rZPN2k5adz651uYfO0kMvIzyMzPYMp1U/iuQjcREREREZHThoaeyDHhr/Syf/UO9q3cTofhPcjvUciWl94n9IUQx9OxgKyBPVj+wgf0ufBMBnxrPBtfX0zl7hLg4Iir3lOGYk9N4e13G2+UcEhNSTUpGW5srhQAEvEE4UAdZTuLMFvMJJqYUrp53irOuuN8Bl4wEktSEvbUz6fx1RZX8dETM6k5cDCIsliT6Dp+AOffci5vPjGzUVuLXvuQM6cNZ+fKxiEfQGZhNnOem8eaD9cx/YZpDJ08GOdRjkyr2rKn2bLSVVvIH9r7iEe9+Wr8fDJ/VZNliXiCLau3k9s254jaPCQWqqN6657mr723GFuaRo0ekp6TzvhvjWfYOcPABC6PC7NF/x4iIiIiIiJyutBvePK1+ctrmfPb/7HyhYWkpLvI7pDL5hfmNAjdAGp3F1GzdQ/5PQv55MlZkEjQ69xhAGS2z2HyTy4lNcuD1Z5MZvvmg5+Mtln4a/x4y2upLqpkyf8WMPsvr+Ot8jHxR5fSc+Igkr60llgkFMZkAmd6aoPQLVDlY97DL9WHbgDxaIwts1eQak+m/WebNHxROBAmt0MupiZ2MDWZzfQ6qz+rP1hLJBTh1UdeZ/uanS17kE2IBsPNliWiMTiKmeLxeIL4YUbK+X1HPyrNSBgYicbB5yGxuuZHCn5TWSwW3Jlu3BluhW4iIiIiIiKnGf2WJ19LLBLl0xVbyevdnsLBXelzzlCiviB11Y2nGgJUbd5NYf9OJGJxyjftJWoYTL3/GrKG92DT+l0c2FNMKBCi35QhTe5IajKZ6Dm2H0lWCyU7DvDCj//FmpnLsNqtdBrSjfKdxdg8TsbcOp3Bl43FnGQBoN3griQ3sZZb9d4y6rxNB007F6xl5LRhjY53G9yVfau2c/4PLsSVkVp/3Jnu4uw7zuPDNxcTDUfrj8/89zt4qxo/D8MwqCqtZsOSjbz/0kK2rtxGTXlNgzrp3do12TcAd/t8LDYrkboIlUWVrJyzksWvL6ZoRxGB2kCz5zmcdtp2Kmi2vNegbs2WfRVzshVHduMpxIektmt+MwsRERERERGR042mmspRSSQSYBj4K7z4awIE/XUMvvBMaveWYDE3DswOMRJG/SitQGkNGT3b8cB1DzWYHtpzSDeu+fEVTLh1GoufW0DosxDJ4U5hxJXj2LNkE33OHc7iZ+eRiCfodEZ32vXtyJw/v3aw/c8U9G7PqJvOYdl/59HlzD5Njiaq2lfWbF9DtQFSUhvuLOlMc9JzcFc++PsbZBTmMPm6ybgLMgn6Q1SX1zD7pQXs27qvwTmle8uIxxqu9WYYBgd2FvH3ux8j+IXgLzMvgzv+fCtZBVkApGSm4czPIlDccD02k9lE+wlnEE/ApiUbeeWPLze4954jenHBnReQ+oVg8BBPhpvrfnwlv7ntz3x5b5V+w3uTmZvR7DP5KtYUO23POoPtr8xpNBrPVZhH8lFOuRURERERERE5FSl4kyMSqPJSum0/RZv20PucYYSjUfIHdaG9PZkkl41oMExKQWaz55utlvo8xl2QwcI3PuTsqybSY0AXSCTweYPMeXkhi99bRq7dzphvTyTJZsUwDBLRONsXrKFydwndJg4iWO3HZDLRa9wA5vzp1UYhUtHGT8ntWsD0+6/Blelpsj9ph+mrzeXAaksmyXrwNel9Zm/GXT6WjW8tBQOq9pax5OnZDLjgTEyZqTzz2+eabCczPxOz5eDIu1gsTl2ojngkxowHnqHvyN4MGNUP02dln8xbyX9+9zw3/+YGnG4nyakpdL9kAqUrt1CyajPxcBR3+3zajR0ESUnUlNfwysMvN7r3zUs20al/J0ZeMLLJkYOde3Xk/n//lOf++jLb1+8iNc3F2VdOZMy5I3GnNw7rjoQjJ51ul0/lwKKVBIrKSHLYyB7Qk8zenbGmOL66AREREREREZHThII3aTF/RS2zHnoBw2Ri3A8u5p1n5rBy3kpi0Tg2h41xl47lzImD8O0vw5mXSaCkslEb+UN64S2rwWQxUzi0O9k9CyldsoHdLy8AwOZ2csnVk9iwYQ+e7jkse3p2ozYc6S4ObXma27WAki37GgVPh2yev4ZeEwY2e08ZHfJITrERaWIttc5j+lK8q5grf3o5ALtW7eC9x2YyaGxfitbvrq8Xj8bo0qsdyfZkIk2sYXbOdVNwpNrZvXMvrzz3FhvXbaVjl3Zc+sOL8X1ayfy/v0U8FsdqT6bPxIHYs1Px1/jrN2SwpTppO3oA2f27UucLsWfldl7/9Qtkts/BnOVu9t4/evVD+o7pizuz8WYGNoeNrn0788M/3UGkLoLJZCYt89isMWaxWnHmZdHpvLMOrkNnMmFNsTe5Jp6IiIiIiIjI6UzBm7RILBxl9euL8Vd4mfbgdbz8l1fZ9Mnm+vJwKMysZ+fQtW9HIntLaD9+CEVL11OzqwgAk8VM3uCeuAqyMZKSGH3rdMBgz9uLCX9hPbKwN8CumR/T78IxuNpkYTKZGgRLZouZM749CZvTgc1px5ZiJ9TMGm0Adb5Qs8EUgDMjlYk/vpSFf3+T4GfrsJlMJjqM6InJ5eD9v77RoL4r3dVorbh2g7vi8rj43p9v41+/eApvlbe+r5O+NYHeI3qxbtUmbr76h8SiB6ecrlq+jtdffJcH//AzcrsWULR5H9G6CKtnLqPf1CGY+n9plJrJxO5VO/noqTn1h6x2G9WV3mbvzV/jbzD9tCmpHhc0PRjwa0uy28Bua53GRURERERERE4BCt6kRer8IXYv3QxWCNdFGoRuX/TP+2Zw3zM/o3LTblLb5ZM/rA8mwOZxUrl9PxtenEe388ewZ+sBOvYsbBC6fVHJkg30uGgsk+65gp0fbcBXXEVau2w6DO/FkrnL6TugK8MvH8uqt5fSaWg3ti1a32Q7OV0KGu1w+kUmk4n0whym3HMldb7gwV03kyyseG858/72ZqP6bXu2o+ZAef3nwkFdSBgGlfvLyS7I5Ef//AG+Sh/RSBRPpofUdBe1tV7u+f6D9aHbIYlEgt/+6q888siDFG3+fF24jfNXM/CcoQ3qBqv9rHjlowbHqveX02FsX9YuWNvkvbXv1Z5ke3Kz9y4iIiIiIiIirUvBm7SIkTBIxBPkdmlLVUlVs/XCwTAV5TVUbvmU3H5diAbD+EsqKVm1jWiwDoC62gB1/jq8e0ubbcdfUkU0EGLl0++R178zhX3bY7EmMe/VhcSicfZ+shWr087ob0/EYk0iNduDr7y2YSMmGHDBCOypX72uWEq6i5R0FwDVJVVsWryp0eYA5iQLIy4YyYrn5pPRLodOI3tjWC3M+PG/SMQTtO3ZjvN/dAntuhc2OK96dy2lxeU0xe8LEIqGMZlN9aPT4tE4sbpog3rRumij3VdrS6rJyE7Dk+2h9kv3bjKbmHrDVBwtuHcRERERERERaR1adElaJNmRTE63NlQVVeHyuA5b12a3Ea+LsH3mYja/soB9H62rD90AUvIyqdhTRtJhFtq3Ou1E/CES8QRFq7azY+4K/BU1eKv8+Kv9OLM87F68kZXPzadyVzGTvn8hHc/ohumzHVXTCjIZffM5+PyhI75Xd2Yq1/zqajoP7gKfbUyQ36WAq+/7FmZfDWNvmUbBkG4seWcZM//2Rv2OrPs372Xev98j/KX14hJfMd0zHk802gDB6mg4Us2SbMGcZGl07ifPL+CyH15Cr5G96u89t30uN/7+RnLa5x7ZjYuIiIiIiIjIMaURb9IiNpeDYd+awDu//i/ONCeZeRlUNjHyrdugriRZzbSfMIRNL8wDw8Bis5KS6SEWjuLKz2Lfpn0Ubz9AyrfOwmQxY3wWXH1RmzN6sn/FVgDsHic2t5OsPp3Y8tQsDAMuueU8ts5fRdhfx6Z3P2Hb/NV0GNaDSXddgMPjZN+uYl5/6l1ueOC6I75Xi9WKy2Vj1PiejLt0FAYGCX8A/4ZN+IIhMjxpzH1yVpPnblu2hXG1AWwpn69tlp7hIT3DQ3VVbaP6NlsybqezPrwDaNevIynulAb1UtxOuo3uw5YvTSsNVPlY/ORszrv/as757jQS8QT2FDuu9MOHoyIiIiIiIiLS+jTiTRowDAN/pZe9q3aw/t1lHFi/m8Bnmw6ktcli+q++jX9/OTc+eD1p2Q1X5c/vmMflP7iEZc/OJ8mVQt+rptDj0vF0nDYKc24O6QN6kD+yLwe27Qdg2Rsf0/2isVisDfPfnD4dceakU+cN0P/qybQdOxBH+wICtUGu+39X031QV5LdDkbecHb9KLBYOMqORevZv3YnOzbu5vk/v8T0G8/Bk9F4R8+WsKW7cbidVHy4jMpFy6hetYGoP0jemYMIHGYzByNhEP3SzqbZuZnc99CPG41qA7jrxzexY9Gm+s+ZhdlMuvVc7K6GowGTbFYGX3QmeT0bTmO1Oe1MufsiUjPcZORlkNUmS6GbiIiIiIiIyEnCZBxuy0cBwOv14vF4qK2txe0+uiDnZGEkEngrvJTtKaWmtJrcjnmkF2SSmpEKQNW+MmY/9CLhwBemhqa7mPLTy/HkZQAQCYUxEga1VV6qSqupLKokt0Mu7gw3xWt3k90hFyMex5WTxoLH36FsR1F9W2aLmVHXT2HTRxvYs3onbXu1Y/S3zsKCQSwUwV2QRVKKjXg0RqA6wNu/f5E63+fTRZ3pLs77+bfIaJt1sE6ll5oDFcTCMTxts6gqr8FX7aOgcwGeLA+O1IYjx45EPBIlFqojVH5wZJ8jO4Mkh53KokqevOvxJs9JSk7ipkfuIC03vcHxYCDInl37+effn2Xb5p2069iW7975bQrbFlBX5cdbXkt6QSbuLA/OwwRnIW+QQJWP6gMVODxO0vIzcKan1k8zFREREREREZHW19KsSMFbC5wuwZthGJTuKuZ/v3yGui8EaxltMrni/mtISrby7q+fI1DpbXRuZvtcJv3oEuxfCLK8lV4qdx4g5g8TTxjEo1FqPi2laN1uCvp3wmS3sWHOqkZtmSxmJn3/Ql77zf9w56Rx6f1X4/lSUBWo8vHqfc823jAByGqfw3k/vxKH29ngeCwcJRaOYk6ykPyFqZ7HWqA2wOu/f5F9Gz9tVDb8olGMvnIcSclNz+IOBIKEgiHsdjuuVGeTdURERERERETk5NbSrEhrvH2D+Cq9vPir/zYI3QCqDlTy3mMzmXLzOU2GbgCVn5YS8gYbBG/BGj+7Fqyjcndxo/ptBnTh/X+822RbRjxBbUkVF993FRltskjNbPwXNOgNNBm6AVR8WkbIG2wUvCXZrCTZrE2ecyw5PU7Ou/ti5j05i21LN2MkDJKSkxhy7nDOOH9Es6EbgNOZgtN59KPwREREREREROTUoeDtG6S2rIZgbaDJst2rd5BIJMhon4OvrIZoqOE6Zbk92mIymyjfVYI5yYzVZiURi5OIx5tsz2Q2EQtHm+1LJBCmTffCZoOyL6+T9mWxSOyw5a3NneVh2vcuYNy3JxENR0h22HClpx42dBMRERERERGRbxalBN8gwWY2BSjs055+5wzhk+XrqEi30Gv0cJJjsPmNpUTrIvQ7bwTOTDdv3v9fwv6Do+XS22Zx1nen0W5ET6r3ljVqM1TjJ61NJjUHKpu8Zpve7Q87Os2Z5sJkMtHUTGiL1dJo84ETwZZia7B7qYiIiIiIiIjIFyl4+wbJKMhsdKywT3vajOzK927+JZHI5yPUevbpyo9/djNb3lxGVsd85j/6Fr0nDqRNz0KMeIJ4LM6at5Yw5NIxOLM8BCoaTgst2biHMy4fy5w/v9bomumFWXjyMw7bV4fbSa/xA9g4f3WjsgHTh5OSpp07RUREREREROTkps0VWuB02VyhurSa2Y/PZPfqHfXHpv3kYu64+RdEm5i6ed4lk7n22xex+o0lDD5/OMXL1lO98wAYkGRPps2IPjjb5mJ1Ovh06SaK1+4CIH9gZ1IKs1m5eB39B3Rn48xPqC2pxpxkocuZvRhy8ShcTazr9mXBGj+bFqxlzcxlhAN1ONwpDLnoTLqM7E2KW+ukiYiIiIiIiMiJoV1Nj6HTJXhbt2g9Jgz2b9jDxoXrcGWkkntmZ/7wwGNN1rfZknl97lNU7S6mfNkGghU1jep0PnsElgwPiVgcd5aHBPCP3z7LhuWbMQyDNh3zOfvS8WTmpGMYBun5mbTvVtjiPsfjcYLVfuKxOEnWJJzpqZjMpqN8AiIiIiIiIiIiX592NZVGDmzfz8IXP6DPqN5Mvv08nO4UPvx4RbP1w+EIJhM4HMlNhm4A+z5aS9cLxvL2X9/g8j/ciK/Gx/pPNn1+zd3F/PsPz9V/vuPBm44oeLNYLKRmeVpcX0RERERERETkZKHg7RukTZc2JBIJ1i1az7pF67E77Uy6dWqz9du2yycpJZlwrb/ZOhFfkEgozIBzh+FMcxGJxkj1uPA1c07bTgVf+z5ERERERERERE4F5hPdATl+CnsUNlgbrS5QB+EE3Xp1brL+XT+/GZfbhTO7+RFnZmsSyQ4bvcb1x2wxk56dxmW3XdBk3f4j+5CelfZ1bqHFonURApW1+MtrCPtDx+WaIiIiIiIiIiJfpBFv3yBpOWnc8qdbePb+Z6k4UAHA/Gfn8cvf/oBX/jeT916fTyQSpU27PO6652YGDO0DgLtNNkn2ZGJ1kUZtFgztQVphNjanAwCzxcyw8YNJtiXz4mOvU1VWjc1hY+JFYznnW5NIPQ67kfrLa9j4xkcUr98NhkFaYQ79LjsLT5tsLFZLq19fRERERERERAS0uUKLnC6bKxzirfISqAkQjcRweZy40l0YGFRV1hCLxnCkOMjKyaivbyQMfEUVrH3mXaLBuvrjWT3a0/380djczkbXMAyD6vIawnURrMlJeDLcWJOtrX5vwSovi/70MnXeQIPjJrOZs356BZ6CrFbvg4iIiIiIiIic3rSr6TF0ugVvR8NIGIR9AUJVPqLBEClZaSS7Ukh22k901xrYs2Qja56f32RZfv9ODLp6MlZ78nHulYiIiIiIiIicTrSrqRxTJrMJu8eF3dP6U0WPViIWp2TdrmbLK7YXEauLKHgTERERERERkeNCmyvIacNkNmM/zBpytlQHJrPpOPZIRERERERERL7JFLzJacNkNtHxzD7NlneZMAh7E+vRiYiIiIiIiIi0BgVvclpJyXTT75Kx8KWBbQUDu5LXu+OJ6ZSIiIiIiIiIfCNpjTc5rVgdNtoN70lOz3aUb9tPLBwhu3s7HGkubC7Hie6eiIiIiIiIiHyDKHiT006SLRlXTjKunPQT3RURERERERER+QbTVFMREREREREREZFWoOBNRERERERERESkFSh4ExERERERERERaQUK3kRERERERERERFqBgjcREREREREREZFWoOBNRERERERERESkFSh4ExERERERERERaQUK3kRERERERERERFqBgjcREREREREREZFWoOBNRERERERERESkFSh4ExERERERERERaQUK3kRERERERERERFqBgjcREREREREREZFWoOBNRERERERERESkFSh4ExERERERERERaQVJJ7oDpwLDMADwer0nuCciIiIiIiIiInKiHcqIDmVGzVHw1gI+nw+AwsLCE9wTERERERERERE5Wfh8PjweT7PlJuOrojkhkUhQVFREamoqJpPpRHdHRL7E6/VSWFjIvn37cLvdJ7o7ItKK9L6LfHPofRf55tD7LqciwzDw+XwUFBRgNje/kptGvLWA2Wymbdu2J7obIvIV3G63/kMt8g2h913km0Pvu8g3h953OdUcbqTbIdpcQUREREREREREpBUoeBMREREREREREWkFCt5E5JRns9m47777sNlsJ7orItLK9L6LfHPofRf55tD7Lqczba4gIiIiIiIiIiLSCjTiTUREREREREREpBUoeBMREREREREREWkFCt5ERERERERERERagYI3ERERERERERGRVqDgTUROCvfffz8mk6nBV48ePerL6+rquP3228nMzMTlcnHxxRdTWlraoI29e/cybdo0UlJSyMnJ4cc//jGxWKxBnYULFzJo0CBsNhtdunRhxowZx+P2RL7RFi1axPTp0ykoKMBkMvHGG280KDcMg3vvvZf8/HwcDgcTJ05k+/btDepUVVVx1VVX4Xa7SUtL44YbbsDv9zeos27dOkaPHo3dbqewsJA//OEPjfry8ssv06NHD+x2O3379uXdd9895vcr8k32Ve/7dddd1+i/91OnTm1QR++7yMnvd7/7HUOHDiU1NZWcnBwuuOACtm7d2qDO8fz5/dFHH6VDhw7Y7XaGDRvGJ598cszvWeRoKXgTkZNG7969KS4urv/66KOP6st+8IMf8Pbbb/Pyyy/zwQcfUFRUxEUXXVRfHo/HmTZtGpFIhI8//phnnnmGGTNmcO+999bX2b17N9OmTWPcuHGsWbOG73//+9x4443Mnj37uN6nyDdNIBCgf//+PProo02W/+EPf+Bvf/sbTzzxBMuWLcPpdDJlyhTq6urq61x11VVs3LiRuXPnMnPmTBYtWsTNN99cX+71epk8eTLt27dn5cqVPPzww9x///3885//rK/z8ccfc+WVV3LDDTewevVqLrjgAi644AI2bNjQejcv8g3zVe87wNSpUxv89/5///tfg3K97yInvw8++IDbb7+dpUuXMnfuXKLRKJMnTyYQCNTXOV4/v7/44ovcfffd3HfffaxatYr+/fszZcoUysrKjs/DEPkqhojISeC+++4z+vfv32RZTU2NYbVajZdffrn+2ObNmw3AWLJkiWEYhvHuu+8aZrPZKCkpqa/z+OOPG2632wiHw4ZhGMZPfvITo3fv3g3avvzyy40pU6Yc47sRkeYAxuuvv17/OZFIGHl5ecbDDz9cf6ympsaw2WzG//73P8MwDGPTpk0GYCxfvry+znvvvWeYTCbjwIEDhmEYxmOPPWakp6fXv++GYRg//elPje7du9d/vuyyy4xp06Y16M+wYcOM7373u8f0HkXkoC+/74ZhGNdee61x/vnnN3uO3neRU1NZWZkBGB988IFhGMf35/czzjjDuP322+s/x+Nxo6CgwPjd73537G9U5ChoxJuInDS2b99OQUEBnTp14qqrrmLv3r0ArFy5kmg0ysSJE+vr9ujRg3bt2rFkyRIAlixZQt++fcnNza2vM2XKFLxeLxs3bqyv88U2DtU51IaIHH+7d++mpKSkwbvp8XgYNmxYg/c7LS2NIUOG1NeZOHEiZrOZZcuW1dcZM2YMycnJ9XWmTJnC1q1bqa6urq+j7wEiJ97ChQvJycmhe/fu3HrrrVRWVtaX6X0XOTXV1tYCkJGRARy/n98jkQgrV65sUMdsNjNx4kS973LSUPAmIieFYcOGMWPGDGbNmsXjjz/O7t27GT16ND6fj5KSEpKTk0lLS2twTm5uLiUlJQCUlJQ0+I/2ofJDZYer4/V6CYVCrXRnInI4h97Ppt7NL767OTk5DcqTkpLIyMg4Jt8DDpWLSOubOnUqzz77LPPnz+f3v/89H3zwAWeffTbxeBzQ+y5yKkokEnz/+9/nzDPPpE+fPgDH7ef3iooK4vG43nc5qSWd6A6IiACcffbZ9f+/X79+DBs2jPbt2/PSSy/hcDhOYM9ERETkWLniiivq/3/fvn3p168fnTt3ZuHChUyYMOEE9kxEjtbtt9/Ohg0bGqzPLCKf04g3ETkppaWl0a1bN3bs2EFeXh6RSISampoGdUpLS8nLywMgLy+v0S5Jhz5/VR23261wT+QEOfR+NvVufvHd/fICybFYjKqqqmPyPeBQuYgcf506dSIrK4sdO3YAet9FTjV33HEHM2fOZMGCBbRt27b++PH6+T0rKwuLxaL3XU5qCt5E5KTk9/vZuXMn+fn5DB48GKvVyvz58+vLt27dyt69exkxYgQAI0aMYP369Q1+WJ87dy5ut5tevXrV1/liG4fqHGpDRI6/jh07kpeX1+Dd9Hq9LFu2rMH7XVNTw8qVK+vrvP/++yQSCYYNG1ZfZ9GiRUSj0fo6c+fOpXv37qSnp9fX0fcAkZPL/v37qaysJD8/H9D7LnKqMAyDO+64g9dff53333+fjh07Nig/Xj+/JycnM3jw4AZ1EokE8+fP1/suJ48TvbuDiIhhGMYPf/hDY+HChcbu3buNxYsXGxMnTjSysrKMsrIywzAM45ZbbjHatWtnvP/++8aKFSuMESNGGCNGjKg/PxaLGX369DEmT55srFmzxpg1a5aRnZ1t3HPPPfV1du3aZaSkpBg//vGPjc2bNxuPPvqoYbFYjFmzZh33+xX5JvH5fMbq1auN1atXG4Dx5z//2Vi9erXx6aefGoZhGA899JCRlpZmvPnmm8a6deuM888/3+jYsaMRCoXq25g6daoxcOBAY9myZcZHH31kdO3a1bjyyivry2tqaozc3FzjmmuuMTZs2GC88MILRkpKivGPf/yjvs7ixYuNpKQk449//KOxefNm47777jOsVquxfv364/cwRE5zh3vffT6f8aMf/chYsmSJsXv3bmPevHnGoEGDjK5duxp1dXX1beh9Fzn53XrrrYbH4zEWLlxoFBcX138Fg8H6Osfr5/cXXnjBsNlsxowZM4xNmzYZN998s5GWltZgt1SRE0nBm4icFC6//HIjPz/fSE5ONtq0aWNcfvnlxo4dO+rLQ6GQcdtttxnp6elGSkqKceGFFxrFxcUN2tizZ49x9tlnGw6Hw8jKyjJ++MMfGtFotEGdBQsWGAMGDDCSk5ONTp06GU8//fTxuD2Rb7QFCxYYQKOva6+91jAMw0gkEsYvf/lLIzc317DZbMaECROMrVu3NmijsrLSuPLKKw2Xy2W43W7jO9/5juHz+RrUWbt2rTFq1CjDZrMZbdq0MR566KFGfXnppZeMbt26GcnJyUbv3r2Nd955p9XuW+Sb6HDvezAYNCZPnmxkZ2cbVqvVaN++vXHTTTc1+uVY77vIya+p9xxo8LP18fz5/e9//7vRrl07Izk52TjjjDOMpUuXtsZtixwVk2EYxvEeZSciIiIiIiIiInK60xpvIiIiIiIiIiIirUDBm4iIiIiIiIiISCtQ8CYiIiIiIiIiItIKFLyJiIiIiIiIiIi0AgVvIiIiIiIiIiIirUDBm4iIiIiIiIiISCtQ8CYiIiIiIiIiItIKFLyJiIiIiIiIiIi0AgVvIiIiIifQnj17MJlMrFmzpsXnzJgxg7S0tBPej5PByfL8RERERJqi4E1ERETkGNi3bx/XX389BQUFJCcn0759e+666y4qKysPe15hYSHFxcX06dOnxde6/PLL2bZt29ft8mEdCrQOfWVkZDB27Fg+/PDDY34tk8nEG2+80eDYjBkzMJlMTJ06tcHxmpoaTCYTCxcuBI7u+bXEddddxwUXXHBM2xQREZFvHgVvIiIiIl/Trl27GDJkCNu3b+d///sfO3bs4IknnmD+/PmMGDGCqqqqJs+LRCJYLBby8vJISkpq8fUcDgc5OTnHqvuHNW/ePIqLi1m0aBEFBQWce+65lJaWHpdrJyUlMW/ePBYsWNBsnaN5fiIiIiLHi4I3ERERka/p9ttvJzk5mTlz5jB27FjatWvH2Wefzbx58zhw4AA///nPAejQoQO//vWv+fa3v43b7ebmm29ucqrkW2+9RdeuXbHb7YwbN45nnnkGk8lETU0N0Hiq5P3338+AAQP4z3/+Q4cOHfB4PFxxxRX4fL76OrNmzWLUqFGkpaWRmZnJueeey86dO7/y3jIzM8nLy6NPnz78v//3//B6vSxbtqy+fMOGDZx99tm4XC5yc3O55pprqKioqC8/66yzuPPOO/nJT35CRkYGeXl53H///fXlHTp0AODCCy/EZDLVfwZwOp1cf/31/OxnP2u2f0fz/A6ZPXs2PXv2xOVyMXXqVIqLi+uf5zPPPMObb75ZP+Lv0Ag7ERERkSOh4E1ERETka6iqqmL27NncdtttOByOBmV5eXlcddVVvPjiixiGAcAf//hH+vfvz+rVq/nlL3/ZqL3du3dzySWXcMEFF7B27Vq++93v1gd3h7Nz507eeOMNZs6cycyZM/nggw946KGH6ssDgQB33303K1asYP78+ZjNZi688EISiUSL7jMUCvHss88CkJycDByc9jl+/HgGDhzIihUrmDVrFqWlpVx22WUNzn3mmWdwOp0sW7aMP/zhDzzwwAPMnTsXgOXLlwPw9NNPU1xcXP/5kPvvv5/169fzyiuvtKifLX1+wWCQP/7xj/znP/9h0aJF7N27lx/96EcA/OhHP+Kyyy6rD+OKi4sZOXJki64vIiIi8kUaky8iIiLyNWzfvh3DMOjZs2eT5T179qS6upry8nIAxo8fzw9/+MP68j179jSo/49//IPu3bvz8MMPA9C9e3c2bNjAb37zm8P2I5FIMGPGDFJTUwG45pprmD9/fv15F198cYP6Tz31FNnZ2WzatOmw66ONHDkSs9lMMBjEMAwGDx7MhAkTAHjkkUcYOHAgv/3tbxu0W1hYyLZt2+jWrRsA/fr147777gOga9euPPLII8yfP59JkyaRnZ0NQFpaGnl5eY2uX1BQwF133cXPf/7zFq251tLnF41GeeKJJ+jcuTMAd9xxBw888AAALpcLh8NBOBxusk8iIiIiLaURbyIiIiLHwKERbV9lyJAhhy3funUrQ4cObXDsjDPO+Mp2O3ToUB+6AeTn51NWVlb/efv27Vx55ZV06tQJt9tdP6Vz7969h233xRdfZPXq1bz66qt06dKFGTNmYLVaAVi7di0LFizA5XLVf/Xo0QOgwTTWfv36NWjzy337Kj/96U8pLy/nqaee+sq6LX1+KSkp9aHb0fRJREREpCU04k1ERETka+jSpQsmk4nNmzdz4YUXNirfvHkz6enp9SO7nE5nq/TjUBh2iMlkajCNdPr06bRv355//etfFBQUkEgk6NOnD5FI5LDtFhYW0rVrV7p27UosFuPCCy9kw4YN2Gw2/H4/06dP5/e//32j8/Lz81vct6+SlpbGPffcw69+9SvOPffcFp93OE31qaXhqYiIiEhLacSbiIiIyNeQmZnJpEmTeOyxxwiFQg3KSkpKeO6557j88ssxmUwtaq979+6sWLGiwbEvr3t2pCorK9m6dSu/+MUvmDBhQv301yN1ySWXkJSUxGOPPQbAoEGD2LhxIx06dKBLly4Nvo4kYLRarcTj8cPW+d73vofZbOavf/3rYesdq+eXnJz8lX0SERER+SoK3kRERES+pkceeYRwOMyUKVNYtGgR+/btY9asWUyaNIk2bdp85fpsX/Td736XLVu28NOf/pRt27bx0ksvMWPGDIAWh3dflp6eTmZmJv/85z/ZsWMH77//PnffffcRt2Mymbjzzjt56KGHCAaD3H777VRVVXHllVeyfPlydu7cyezZs/nOd75zRKFVhw4dmD9/PiUlJc0Ggna7nV/96lf87W9/O2xbx+r5dejQgXXr1rF161YqKiqIRqMtPldERETkEAVvIiIiIl9T165dWbFiBZ06deKyyy6jc+fO3HzzzYwbN44lS5aQkZHR4rY6duzIK6+8wmuvvUa/fv14/PHH63fltNlsR9U/s9nMCy+8wMqVK+nTpw8/+MEP6jcfOFLXXnst0WiURx55hIKCAhYvXkw8Hmfy5Mn07duX73//+6SlpWE2t/zHzD/96U/MnTuXwsJCBg4ceNhrd+rU6bBtHavnd9NNN9G9e3eGDBlCdnY2ixcvbvG5IiIiIoeYDC1mISIiInJS+81vfsMTTzzBvn37TnRXTkl6fiIiInKiaHMFERERkZPMY489xtChQ8nMzGTx4sU8/PDD3HHHHSe6W6cMPT8RERE5WSh4ExERETnJbN++nQcffJCqqiratWvHD3/4Q+65554T3a1Thp6fiIiInCw01VRERERERERERKQVaHMFERERERERERGRVqDgTUREREREREREpBUoeBMREREREREREWkFCt5ERERERERERERagYI3ERERERERERGRVqDgTUREREREROT/t2PHAgAAAACD/K1Hsa8wAhiINwAAAAAYiDcAAAAAGAQL2hxZ4F6uu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34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Original vs payable amount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7" y="2285999"/>
            <a:ext cx="9725891" cy="3740728"/>
          </a:xfrm>
        </p:spPr>
      </p:pic>
    </p:spTree>
    <p:extLst>
      <p:ext uri="{BB962C8B-B14F-4D97-AF65-F5344CB8AC3E}">
        <p14:creationId xmlns:p14="http://schemas.microsoft.com/office/powerpoint/2010/main" val="341603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rent is high</a:t>
            </a:r>
            <a:r>
              <a:rPr lang="en-US" dirty="0" smtClean="0"/>
              <a:t>, Amount </a:t>
            </a:r>
            <a:r>
              <a:rPr lang="en-US" dirty="0"/>
              <a:t>payable per night is high</a:t>
            </a:r>
          </a:p>
          <a:p>
            <a:r>
              <a:rPr lang="en-US" dirty="0"/>
              <a:t>one outlier whose original rent is </a:t>
            </a:r>
            <a:r>
              <a:rPr lang="en-US" dirty="0" err="1"/>
              <a:t>approx</a:t>
            </a:r>
            <a:r>
              <a:rPr lang="en-US" dirty="0"/>
              <a:t> 25000 but amount to pay is </a:t>
            </a:r>
            <a:r>
              <a:rPr lang="en-US" dirty="0" err="1"/>
              <a:t>approx</a:t>
            </a:r>
            <a:r>
              <a:rPr lang="en-US" dirty="0"/>
              <a:t> 3000 with 3.2 star rating it seems that gives </a:t>
            </a:r>
            <a:r>
              <a:rPr lang="en-US" dirty="0" err="1"/>
              <a:t>approx</a:t>
            </a:r>
            <a:r>
              <a:rPr lang="en-US" dirty="0"/>
              <a:t> 12%</a:t>
            </a:r>
          </a:p>
          <a:p>
            <a:r>
              <a:rPr lang="en-US" dirty="0"/>
              <a:t>original rent is 5000 ,amount </a:t>
            </a:r>
            <a:r>
              <a:rPr lang="en-US" dirty="0" err="1"/>
              <a:t>payble</a:t>
            </a:r>
            <a:r>
              <a:rPr lang="en-US" dirty="0"/>
              <a:t> per night is 2000,with 4.8 rating is another outlier.</a:t>
            </a:r>
          </a:p>
          <a:p>
            <a:r>
              <a:rPr lang="en-US" dirty="0"/>
              <a:t>maximum hotel whose original rent lies between </a:t>
            </a:r>
            <a:r>
              <a:rPr lang="en-US" dirty="0" err="1"/>
              <a:t>approx</a:t>
            </a:r>
            <a:r>
              <a:rPr lang="en-US" dirty="0"/>
              <a:t> 1000 to 9000 and discount rent is in between 500 to 3000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81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Hotel count vs amount payable per night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127" y="2557463"/>
            <a:ext cx="8922328" cy="349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42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plot we realize that more than 14 hotels having same rent of INR 576 and around 12 hotels having same rent of INR 1360 and so on</a:t>
            </a:r>
          </a:p>
          <a:p>
            <a:r>
              <a:rPr lang="en-US" dirty="0"/>
              <a:t>around 8 hotels which are mostly </a:t>
            </a:r>
            <a:r>
              <a:rPr lang="en-US" dirty="0" smtClean="0"/>
              <a:t>affordable </a:t>
            </a:r>
            <a:r>
              <a:rPr lang="en-US" dirty="0"/>
              <a:t>with rent of INR 999 and 14 hotel are also very </a:t>
            </a:r>
            <a:r>
              <a:rPr lang="en-US" dirty="0" smtClean="0"/>
              <a:t>affordable </a:t>
            </a:r>
            <a:r>
              <a:rPr lang="en-US" dirty="0"/>
              <a:t>with INR 576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70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Discount vs payable amount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2557463"/>
            <a:ext cx="9123216" cy="3372282"/>
          </a:xfrm>
        </p:spPr>
      </p:pic>
    </p:spTree>
    <p:extLst>
      <p:ext uri="{BB962C8B-B14F-4D97-AF65-F5344CB8AC3E}">
        <p14:creationId xmlns:p14="http://schemas.microsoft.com/office/powerpoint/2010/main" val="27135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</a:t>
            </a:r>
            <a:r>
              <a:rPr lang="en-US" dirty="0"/>
              <a:t>seeing this graph who pay </a:t>
            </a:r>
            <a:r>
              <a:rPr lang="en-US" dirty="0" smtClean="0"/>
              <a:t>high </a:t>
            </a:r>
            <a:r>
              <a:rPr lang="en-US" dirty="0"/>
              <a:t>those discount is low but also exceptional case is there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1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Discount plot with 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4" y="2557463"/>
            <a:ext cx="8548253" cy="3538537"/>
          </a:xfrm>
        </p:spPr>
      </p:pic>
    </p:spTree>
    <p:extLst>
      <p:ext uri="{BB962C8B-B14F-4D97-AF65-F5344CB8AC3E}">
        <p14:creationId xmlns:p14="http://schemas.microsoft.com/office/powerpoint/2010/main" val="305273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PROJECT LIFECYCLE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BUSINESS UNDERSTANDING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COLLECTION FROM OYO WEBSITE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CLEANING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ANALYSIS</a:t>
            </a:r>
          </a:p>
          <a:p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DATA VISUALIZATION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AutoShape 2" descr="Innomatics Research Labs | Secunderabad"/>
          <p:cNvSpPr>
            <a:spLocks noChangeAspect="1" noChangeArrowheads="1"/>
          </p:cNvSpPr>
          <p:nvPr/>
        </p:nvSpPr>
        <p:spPr bwMode="auto">
          <a:xfrm>
            <a:off x="6927" y="365125"/>
            <a:ext cx="551007" cy="25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9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seeing above plot we can say that more than 350 hotels having discount of more than 60%,and around 120 hotel having discount of 65%</a:t>
            </a:r>
          </a:p>
          <a:p>
            <a:r>
              <a:rPr lang="en-US" dirty="0"/>
              <a:t>The lowest discount rent is 70 and around 45 hotels with this discount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1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Hotel Rating count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2557463"/>
            <a:ext cx="9469580" cy="3317875"/>
          </a:xfrm>
        </p:spPr>
      </p:pic>
    </p:spTree>
    <p:extLst>
      <p:ext uri="{BB962C8B-B14F-4D97-AF65-F5344CB8AC3E}">
        <p14:creationId xmlns:p14="http://schemas.microsoft.com/office/powerpoint/2010/main" val="132199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seeing </a:t>
            </a:r>
            <a:r>
              <a:rPr lang="en-US" dirty="0" smtClean="0"/>
              <a:t>plot </a:t>
            </a:r>
            <a:r>
              <a:rPr lang="en-US" dirty="0"/>
              <a:t>there are around 70 hotels having the rating of 4 star</a:t>
            </a:r>
          </a:p>
          <a:p>
            <a:r>
              <a:rPr lang="en-US" dirty="0"/>
              <a:t>The remaining rating is normally distributed except 4 star</a:t>
            </a:r>
          </a:p>
          <a:p>
            <a:r>
              <a:rPr lang="en-US" dirty="0"/>
              <a:t>around 10 hotels rating is 1.0 ,1.2,1.5,1.7,1.9,2.2,2.3,2.4,2.5,2.6</a:t>
            </a:r>
          </a:p>
          <a:p>
            <a:r>
              <a:rPr lang="en-US" dirty="0"/>
              <a:t>for 5 star there are around 30 hotels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8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Rent distribution among hill station area</a:t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22" y="2285999"/>
            <a:ext cx="9899376" cy="3948545"/>
          </a:xfrm>
        </p:spPr>
      </p:pic>
    </p:spTree>
    <p:extLst>
      <p:ext uri="{BB962C8B-B14F-4D97-AF65-F5344CB8AC3E}">
        <p14:creationId xmlns:p14="http://schemas.microsoft.com/office/powerpoint/2010/main" val="16018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Rent distribution among different city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318" y="2557463"/>
            <a:ext cx="7863363" cy="3317875"/>
          </a:xfrm>
        </p:spPr>
      </p:pic>
    </p:spTree>
    <p:extLst>
      <p:ext uri="{BB962C8B-B14F-4D97-AF65-F5344CB8AC3E}">
        <p14:creationId xmlns:p14="http://schemas.microsoft.com/office/powerpoint/2010/main" val="285000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highest rent of city area from </a:t>
            </a:r>
            <a:r>
              <a:rPr lang="en-US" dirty="0" err="1"/>
              <a:t>pune</a:t>
            </a:r>
            <a:endParaRPr lang="en-US" dirty="0"/>
          </a:p>
          <a:p>
            <a:r>
              <a:rPr lang="en-US" dirty="0"/>
              <a:t>1000 to 5000 is the maximum rent which is affordable</a:t>
            </a:r>
          </a:p>
          <a:p>
            <a:r>
              <a:rPr lang="en-US" dirty="0"/>
              <a:t>in </a:t>
            </a:r>
            <a:r>
              <a:rPr lang="en-US" dirty="0" err="1"/>
              <a:t>manali</a:t>
            </a:r>
            <a:r>
              <a:rPr lang="en-US" dirty="0"/>
              <a:t> the range is normally distributed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33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City area rent is affordable in hill area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this whole data developer make recommender system location wise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17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 descr="Thank you Stock Photos, Royalty Free Thank you Images | Depositphoto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8145"/>
            <a:ext cx="10446328" cy="497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74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IN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NUMPY</a:t>
            </a:r>
          </a:p>
          <a:p>
            <a:r>
              <a:rPr lang="en-US" dirty="0" smtClean="0"/>
              <a:t>PANDAS</a:t>
            </a:r>
          </a:p>
          <a:p>
            <a:r>
              <a:rPr lang="en-US" dirty="0" smtClean="0"/>
              <a:t>MATPLOTLIB</a:t>
            </a:r>
          </a:p>
          <a:p>
            <a:r>
              <a:rPr lang="en-US" dirty="0" smtClean="0"/>
              <a:t>SEABORN</a:t>
            </a:r>
          </a:p>
          <a:p>
            <a:r>
              <a:rPr lang="en-US" dirty="0" smtClean="0"/>
              <a:t>BEAUTIFULSOUP</a:t>
            </a:r>
          </a:p>
          <a:p>
            <a:r>
              <a:rPr lang="en-US" dirty="0" smtClean="0"/>
              <a:t>REGEX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0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COLLECT DATA THROUGH WEB SCRAPPING</a:t>
            </a:r>
          </a:p>
          <a:p>
            <a:endParaRPr lang="en-US" dirty="0" smtClean="0"/>
          </a:p>
          <a:p>
            <a:r>
              <a:rPr lang="en-US" dirty="0" smtClean="0"/>
              <a:t>Web scrapping is the process of extracting meaningful and useful data from website using different technique</a:t>
            </a:r>
          </a:p>
          <a:p>
            <a:endParaRPr lang="en-US" dirty="0" smtClean="0"/>
          </a:p>
          <a:p>
            <a:r>
              <a:rPr lang="en-US" dirty="0" smtClean="0"/>
              <a:t>Using Beautiful Soup user can scrap data from website</a:t>
            </a:r>
          </a:p>
          <a:p>
            <a:endParaRPr lang="en-US" dirty="0" smtClean="0"/>
          </a:p>
          <a:p>
            <a:r>
              <a:rPr lang="en-US" dirty="0" smtClean="0"/>
              <a:t>Website for scrapping data – oyorooms.com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41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Scrapped data </a:t>
            </a:r>
            <a:endParaRPr lang="en-IN" sz="4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161309"/>
            <a:ext cx="10148453" cy="4045527"/>
          </a:xfrm>
        </p:spPr>
      </p:pic>
    </p:spTree>
    <p:extLst>
      <p:ext uri="{BB962C8B-B14F-4D97-AF65-F5344CB8AC3E}">
        <p14:creationId xmlns:p14="http://schemas.microsoft.com/office/powerpoint/2010/main" val="256026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 to finding html tag where to scrap data .</a:t>
            </a:r>
          </a:p>
          <a:p>
            <a:endParaRPr lang="en-US" dirty="0"/>
          </a:p>
          <a:p>
            <a:r>
              <a:rPr lang="en-US" dirty="0" smtClean="0"/>
              <a:t>Scrapping only proper format of text data rather than scrapping small Images .</a:t>
            </a:r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6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library REGEX user can clean the data</a:t>
            </a:r>
          </a:p>
          <a:p>
            <a:r>
              <a:rPr lang="en-US" dirty="0" smtClean="0"/>
              <a:t>Using mean , median and mode fill the none value</a:t>
            </a:r>
          </a:p>
          <a:p>
            <a:r>
              <a:rPr lang="en-US" dirty="0" smtClean="0"/>
              <a:t>Those null value is not required simply drop that value using drop function</a:t>
            </a:r>
          </a:p>
          <a:p>
            <a:r>
              <a:rPr lang="en-US" dirty="0" smtClean="0"/>
              <a:t>Removing some special character those is not useful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52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Cleaned data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81" y="2438400"/>
            <a:ext cx="10183091" cy="3796145"/>
          </a:xfrm>
        </p:spPr>
      </p:pic>
    </p:spTree>
    <p:extLst>
      <p:ext uri="{BB962C8B-B14F-4D97-AF65-F5344CB8AC3E}">
        <p14:creationId xmlns:p14="http://schemas.microsoft.com/office/powerpoint/2010/main" val="343174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Appling regex library to get meaningful data</a:t>
            </a:r>
          </a:p>
          <a:p>
            <a:endParaRPr lang="en-US" dirty="0"/>
          </a:p>
          <a:p>
            <a:r>
              <a:rPr lang="en-US" dirty="0" smtClean="0"/>
              <a:t>Removing the special character those are \n,%,</a:t>
            </a:r>
            <a:r>
              <a:rPr lang="en-IN" dirty="0"/>
              <a:t> </a:t>
            </a:r>
            <a:r>
              <a:rPr lang="en-IN" dirty="0" smtClean="0"/>
              <a:t>₹</a:t>
            </a:r>
          </a:p>
          <a:p>
            <a:endParaRPr lang="en-US" dirty="0"/>
          </a:p>
          <a:p>
            <a:r>
              <a:rPr lang="en-US" dirty="0" smtClean="0"/>
              <a:t>Assuming the null value and replace and drop those null values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810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542</Words>
  <Application>Microsoft Office PowerPoint</Application>
  <PresentationFormat>Widescreen</PresentationFormat>
  <Paragraphs>95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Organic</vt:lpstr>
      <vt:lpstr>   Web scrapping with EDA (OYO Hotel Accommodation)</vt:lpstr>
      <vt:lpstr>PROJECT LIFECYCLE</vt:lpstr>
      <vt:lpstr>LIBRARY IN PROJECT</vt:lpstr>
      <vt:lpstr>DATA COLLECTION</vt:lpstr>
      <vt:lpstr>Scrapped data </vt:lpstr>
      <vt:lpstr>Challenges </vt:lpstr>
      <vt:lpstr>Data cleaning </vt:lpstr>
      <vt:lpstr>Cleaned data </vt:lpstr>
      <vt:lpstr>Challenges </vt:lpstr>
      <vt:lpstr>Data visualization </vt:lpstr>
      <vt:lpstr>PowerPoint Presentation</vt:lpstr>
      <vt:lpstr>Insight </vt:lpstr>
      <vt:lpstr>Original vs payable amount </vt:lpstr>
      <vt:lpstr>Insight </vt:lpstr>
      <vt:lpstr>Hotel count vs amount payable per night </vt:lpstr>
      <vt:lpstr>Insight </vt:lpstr>
      <vt:lpstr>Discount vs payable amount </vt:lpstr>
      <vt:lpstr>Insight </vt:lpstr>
      <vt:lpstr>Discount plot with count</vt:lpstr>
      <vt:lpstr>Insight </vt:lpstr>
      <vt:lpstr>Hotel Rating count</vt:lpstr>
      <vt:lpstr>Insight </vt:lpstr>
      <vt:lpstr>Rent distribution among hill station area </vt:lpstr>
      <vt:lpstr>Rent distribution among different city</vt:lpstr>
      <vt:lpstr>Insight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Web scrapping with EDA (OYO Hotel Accommodation)</dc:title>
  <dc:creator>hp</dc:creator>
  <cp:lastModifiedBy>hp</cp:lastModifiedBy>
  <cp:revision>30</cp:revision>
  <dcterms:created xsi:type="dcterms:W3CDTF">2023-05-27T20:28:36Z</dcterms:created>
  <dcterms:modified xsi:type="dcterms:W3CDTF">2023-05-27T21:47:11Z</dcterms:modified>
</cp:coreProperties>
</file>