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90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4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3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0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5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53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8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28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01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80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6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037EDA-C9A7-4300-9B3A-70CDA406BA48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0BFE-5125-47B6-8285-6AA416DBF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75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junbhasin2013/ccdata?select=CC+GENERAL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purchasing capabilities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Anwesha 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05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Elbow method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67" y="2292885"/>
            <a:ext cx="7106642" cy="3715268"/>
          </a:xfrm>
        </p:spPr>
      </p:pic>
    </p:spTree>
    <p:extLst>
      <p:ext uri="{BB962C8B-B14F-4D97-AF65-F5344CB8AC3E}">
        <p14:creationId xmlns:p14="http://schemas.microsoft.com/office/powerpoint/2010/main" val="85176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783" y="2302020"/>
            <a:ext cx="8747271" cy="42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8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673"/>
            <a:ext cx="10377055" cy="4599709"/>
          </a:xfrm>
        </p:spPr>
        <p:txBody>
          <a:bodyPr>
            <a:normAutofit/>
          </a:bodyPr>
          <a:lstStyle/>
          <a:p>
            <a:r>
              <a:rPr lang="en-US" dirty="0"/>
              <a:t>Silhouette Coefficient or silhouette score is a metric used to calculate the goodness of a clustering technique. Its value ranges from -1 to 1.</a:t>
            </a:r>
          </a:p>
          <a:p>
            <a:r>
              <a:rPr lang="en-US" dirty="0"/>
              <a:t>1: Means clusters are well apart from each other and clearly distinguished.</a:t>
            </a:r>
          </a:p>
          <a:p>
            <a:r>
              <a:rPr lang="en-US" dirty="0"/>
              <a:t>0: Means clusters are indifferent, or we can say that the distance between clusters is not significant.</a:t>
            </a:r>
          </a:p>
          <a:p>
            <a:r>
              <a:rPr lang="en-US" dirty="0"/>
              <a:t>-1: Means clusters are assigned in the wrong way.</a:t>
            </a:r>
          </a:p>
          <a:p>
            <a:r>
              <a:rPr lang="en-US" dirty="0"/>
              <a:t>Silhouette Score = (b-a)/max(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a= average intra-cluster distance </a:t>
            </a:r>
            <a:r>
              <a:rPr lang="en-US" dirty="0" err="1"/>
              <a:t>i.e</a:t>
            </a:r>
            <a:r>
              <a:rPr lang="en-US" dirty="0"/>
              <a:t> the average distance between each point within a cluster.</a:t>
            </a:r>
          </a:p>
          <a:p>
            <a:r>
              <a:rPr lang="en-US" dirty="0"/>
              <a:t>b= average inter-cluster distance </a:t>
            </a:r>
            <a:r>
              <a:rPr lang="en-US" dirty="0" err="1"/>
              <a:t>i.e</a:t>
            </a:r>
            <a:r>
              <a:rPr lang="en-US" dirty="0"/>
              <a:t> the average distance between all clusters.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9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graph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1510145"/>
            <a:ext cx="9490364" cy="4800058"/>
          </a:xfrm>
        </p:spPr>
      </p:pic>
    </p:spTree>
    <p:extLst>
      <p:ext uri="{BB962C8B-B14F-4D97-AF65-F5344CB8AC3E}">
        <p14:creationId xmlns:p14="http://schemas.microsoft.com/office/powerpoint/2010/main" val="174546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0946" y="4967925"/>
            <a:ext cx="1122218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0 - cluster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- these customers are having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High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Purchase capability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1 - cluster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- As these customer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PURCHASE_FREQUENCY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is very low. we can say these have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Low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Purchase capability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2 - cluster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- These customer are purchase good on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installment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, so these are also have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High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 with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Installment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5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Q1) What’s the source of data?</a:t>
            </a: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The data  for training is taken from </a:t>
            </a:r>
            <a:r>
              <a:rPr lang="en-US" b="1" dirty="0" err="1" smtClean="0">
                <a:latin typeface="Times New Roman" panose="02020603050405020304" charset="0"/>
                <a:cs typeface="Times New Roman" panose="02020603050405020304" charset="0"/>
              </a:rPr>
              <a:t>kaggle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Q 2) What was the type of data?</a:t>
            </a: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The data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is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the numerical data.</a:t>
            </a: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Q 3) What’s the complete flow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followed in this Project?</a:t>
            </a: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Refer slide 4th for better Understanding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62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4. what is customer segmentation?</a:t>
            </a:r>
          </a:p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customer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segmentation means forming groups of customers based on some of the similar features.</a:t>
            </a: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5.how logs are managed?</a:t>
            </a:r>
          </a:p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we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have a logger which gives logs with respect to every steps of data transformation and predictions.</a:t>
            </a: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6.how training was done?</a:t>
            </a: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t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first we handle the null values and scale our data using </a:t>
            </a:r>
            <a:r>
              <a:rPr lang="en-US" b="1" dirty="0" err="1">
                <a:latin typeface="Times New Roman" panose="02020603050405020304" charset="0"/>
                <a:cs typeface="Times New Roman" panose="02020603050405020304" charset="0"/>
              </a:rPr>
              <a:t>minmax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scaler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 then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we use k-means clustering to perform clustering.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32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Q&amp;A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78182"/>
            <a:ext cx="11914909" cy="44057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7.what all techniques were used for data Pre-processing?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1.removing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null values.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2.scaling using min-max scaler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8.How training was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done , which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all models were used?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training we use </a:t>
            </a:r>
            <a:r>
              <a:rPr lang="en-US" b="1" dirty="0" err="1">
                <a:latin typeface="Times New Roman" panose="02020603050405020304" charset="0"/>
                <a:cs typeface="Times New Roman" panose="02020603050405020304" charset="0"/>
              </a:rPr>
              <a:t>kmeans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b="1" dirty="0" err="1" smtClean="0">
                <a:latin typeface="Times New Roman" panose="02020603050405020304" charset="0"/>
                <a:cs typeface="Times New Roman" panose="02020603050405020304" charset="0"/>
              </a:rPr>
              <a:t>DBscan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and hierarchical clustering </a:t>
            </a:r>
            <a:endParaRPr lang="en-US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methods,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charset="0"/>
                <a:cs typeface="Times New Roman" panose="02020603050405020304" charset="0"/>
              </a:rPr>
              <a:t>kmeans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gives us best </a:t>
            </a:r>
            <a:r>
              <a:rPr lang="en-US" b="1" dirty="0" err="1">
                <a:latin typeface="Times New Roman" panose="02020603050405020304" charset="0"/>
                <a:cs typeface="Times New Roman" panose="02020603050405020304" charset="0"/>
              </a:rPr>
              <a:t>silhotte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score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, so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we use that for prediction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9.How Prediction was done?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1.if prediction result is cluster 0,means customers purchasing capability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more.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2.if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prediction result is cluster 1,means customer purchasing capability 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is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partial.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3.if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prediction result is 2,means customer purchasing capability is less.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63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15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58033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23852"/>
            <a:ext cx="9403742" cy="4824548"/>
          </a:xfrm>
        </p:spPr>
        <p:txBody>
          <a:bodyPr/>
          <a:lstStyle/>
          <a:p>
            <a:r>
              <a:rPr lang="en-US" dirty="0"/>
              <a:t>Customer Segmentation is the subdivision of a market into discrete customer </a:t>
            </a:r>
            <a:r>
              <a:rPr lang="en-US" dirty="0" smtClean="0"/>
              <a:t>groups that </a:t>
            </a:r>
            <a:r>
              <a:rPr lang="en-US" dirty="0"/>
              <a:t>share similar characteristics. Customer Segmentation can be a powerful means </a:t>
            </a:r>
            <a:r>
              <a:rPr lang="en-US" dirty="0" smtClean="0"/>
              <a:t>to identify </a:t>
            </a:r>
            <a:r>
              <a:rPr lang="en-US" dirty="0"/>
              <a:t>unsatisfied customer needs. Using the </a:t>
            </a:r>
            <a:r>
              <a:rPr lang="en-US" dirty="0" smtClean="0"/>
              <a:t>data</a:t>
            </a:r>
            <a:r>
              <a:rPr lang="en-US" dirty="0"/>
              <a:t>, companies can </a:t>
            </a:r>
            <a:r>
              <a:rPr lang="en-US" dirty="0" smtClean="0"/>
              <a:t>then outperform </a:t>
            </a:r>
            <a:r>
              <a:rPr lang="en-US" dirty="0"/>
              <a:t>the competition by developing uniquely appealing products and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9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03" y="452719"/>
            <a:ext cx="9144001" cy="618436"/>
          </a:xfrm>
        </p:spPr>
        <p:txBody>
          <a:bodyPr/>
          <a:lstStyle/>
          <a:p>
            <a:r>
              <a:rPr lang="en-US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3" y="1071154"/>
            <a:ext cx="12035247" cy="5786845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 err="1"/>
              <a:t>Custid</a:t>
            </a:r>
            <a:r>
              <a:rPr lang="en-US" sz="5600" b="1" dirty="0"/>
              <a:t> - </a:t>
            </a:r>
            <a:r>
              <a:rPr lang="en-US" sz="5600" dirty="0"/>
              <a:t>identification of Credit Card holder (Categorical)</a:t>
            </a:r>
          </a:p>
          <a:p>
            <a:r>
              <a:rPr lang="en-US" sz="5600" b="1" dirty="0"/>
              <a:t>BALANCE - </a:t>
            </a:r>
            <a:r>
              <a:rPr lang="en-US" sz="5600" dirty="0"/>
              <a:t>Balance amount left in customers account to make purchases</a:t>
            </a:r>
          </a:p>
          <a:p>
            <a:r>
              <a:rPr lang="en-US" sz="5600" b="1" dirty="0"/>
              <a:t>BALANCE_FREQUENCY - </a:t>
            </a:r>
            <a:r>
              <a:rPr lang="en-US" sz="5600" dirty="0"/>
              <a:t>How frequently the Balance is updated, score between 0 and 1</a:t>
            </a:r>
          </a:p>
          <a:p>
            <a:r>
              <a:rPr lang="en-US" sz="5600" b="1" dirty="0"/>
              <a:t>PURCHASES - </a:t>
            </a:r>
            <a:r>
              <a:rPr lang="en-US" sz="5600" dirty="0"/>
              <a:t>Amount of purchases made from account</a:t>
            </a:r>
          </a:p>
          <a:p>
            <a:r>
              <a:rPr lang="en-US" sz="5600" b="1" dirty="0"/>
              <a:t>ONEOFF_PURCHASES</a:t>
            </a:r>
            <a:r>
              <a:rPr lang="en-US" sz="5600" dirty="0"/>
              <a:t> - Maximum purchase amount done in one-go</a:t>
            </a:r>
          </a:p>
          <a:p>
            <a:r>
              <a:rPr lang="en-US" sz="5600" b="1" dirty="0"/>
              <a:t>INSTALLMENTS_PURCHASES</a:t>
            </a:r>
            <a:r>
              <a:rPr lang="en-US" sz="5600" dirty="0"/>
              <a:t> - Amount of purchase done in instalment</a:t>
            </a:r>
          </a:p>
          <a:p>
            <a:r>
              <a:rPr lang="en-US" sz="5600" b="1" dirty="0"/>
              <a:t>CASH_ADVANCE </a:t>
            </a:r>
            <a:r>
              <a:rPr lang="en-US" sz="5600" dirty="0"/>
              <a:t>- Cash in advance given by the user</a:t>
            </a:r>
          </a:p>
          <a:p>
            <a:r>
              <a:rPr lang="en-US" sz="5600" b="1" dirty="0"/>
              <a:t>PURCHASES_FREQUENCY - </a:t>
            </a:r>
            <a:r>
              <a:rPr lang="en-US" sz="5600" dirty="0"/>
              <a:t>How frequently the Purchases are being made, score between 0 and 1</a:t>
            </a:r>
          </a:p>
          <a:p>
            <a:r>
              <a:rPr lang="en-US" sz="5600" b="1" dirty="0"/>
              <a:t>ONE OFF PURCHASE FREQUENCY -</a:t>
            </a:r>
            <a:r>
              <a:rPr lang="en-US" sz="5600" dirty="0"/>
              <a:t> How frequently Purchases are happening in one-go</a:t>
            </a:r>
          </a:p>
          <a:p>
            <a:r>
              <a:rPr lang="en-US" sz="5600" b="1" dirty="0"/>
              <a:t>PURCHASE INSTALMENTS FREQUENCY - </a:t>
            </a:r>
            <a:r>
              <a:rPr lang="en-US" sz="5600" dirty="0"/>
              <a:t>How frequently purchases in instalments are being done</a:t>
            </a:r>
          </a:p>
          <a:p>
            <a:r>
              <a:rPr lang="en-US" sz="5600" b="1" dirty="0"/>
              <a:t>CASH ADVANCE FREQUENCY - </a:t>
            </a:r>
            <a:r>
              <a:rPr lang="en-US" sz="5600" dirty="0"/>
              <a:t>How frequently the cash in advance being paid</a:t>
            </a:r>
          </a:p>
          <a:p>
            <a:r>
              <a:rPr lang="en-US" sz="5600" b="1" dirty="0"/>
              <a:t>CASH ADVANCE TRX - </a:t>
            </a:r>
            <a:r>
              <a:rPr lang="en-US" sz="5600" dirty="0"/>
              <a:t>Number of Transactions made with "Cash in Advance"</a:t>
            </a:r>
          </a:p>
          <a:p>
            <a:r>
              <a:rPr lang="en-US" sz="5600" b="1" dirty="0"/>
              <a:t>PURCHASES_TRX </a:t>
            </a:r>
            <a:r>
              <a:rPr lang="en-US" sz="5600" dirty="0"/>
              <a:t>- Number of purchase transactions made</a:t>
            </a:r>
          </a:p>
          <a:p>
            <a:r>
              <a:rPr lang="en-US" sz="5600" b="1" dirty="0"/>
              <a:t>CREDIT_LIMIT - </a:t>
            </a:r>
            <a:r>
              <a:rPr lang="en-US" sz="5600" dirty="0"/>
              <a:t>Limit of Credit Card for user</a:t>
            </a:r>
          </a:p>
          <a:p>
            <a:r>
              <a:rPr lang="en-US" sz="5600" b="1" dirty="0"/>
              <a:t>PAYMENTS -</a:t>
            </a:r>
            <a:r>
              <a:rPr lang="en-US" sz="5600" dirty="0"/>
              <a:t> Amount of Payment done by user</a:t>
            </a:r>
          </a:p>
          <a:p>
            <a:r>
              <a:rPr lang="en-US" sz="5600" b="1" dirty="0"/>
              <a:t>MINIMUM_PAYMENTS -</a:t>
            </a:r>
            <a:r>
              <a:rPr lang="en-US" sz="5600" dirty="0"/>
              <a:t> Minimum amount of payments made by user</a:t>
            </a:r>
          </a:p>
          <a:p>
            <a:r>
              <a:rPr lang="en-US" sz="5600" b="1" dirty="0"/>
              <a:t>PRC FULL PAYMENT - </a:t>
            </a:r>
            <a:r>
              <a:rPr lang="en-US" sz="5600" dirty="0"/>
              <a:t>Percent of full payment paid by user</a:t>
            </a:r>
          </a:p>
          <a:p>
            <a:r>
              <a:rPr lang="en-US" sz="5600" b="1" dirty="0"/>
              <a:t>TENURE </a:t>
            </a:r>
            <a:r>
              <a:rPr lang="en-US" sz="5600" dirty="0"/>
              <a:t>- Tenure of credit card service for </a:t>
            </a:r>
            <a:r>
              <a:rPr lang="en-US" sz="5600" dirty="0" smtClean="0"/>
              <a:t>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17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85602"/>
            <a:ext cx="6668431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10146"/>
            <a:ext cx="9403742" cy="47382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Data gathering </a:t>
            </a:r>
          </a:p>
          <a:p>
            <a:pPr algn="just"/>
            <a:r>
              <a:rPr lang="en-US" b="1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source</a:t>
            </a:r>
            <a:r>
              <a:rPr lang="en-US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endParaRPr lang="en-US" b="1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  <a:hlinkClick r:id="rId2"/>
              </a:rPr>
              <a:t>https://</a:t>
            </a:r>
            <a:r>
              <a:rPr lang="en-US" b="1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  <a:hlinkClick r:id="rId2"/>
              </a:rPr>
              <a:t>www.kaggle.com/datasets/arjunbhasin2013/ccdata?select=CC+GENERAL.csv</a:t>
            </a:r>
            <a:endParaRPr lang="en-US" b="1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lt"/>
              </a:rPr>
              <a:t>Data preprocessing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we cleaned our data by removing null values because they were very less in number.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we apply Min-Max scaling to scale-down data. and we save this model to scale down user input for future purpose.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we use elbow method to find out number of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clusters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. we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saved this model for cluster prediction of user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Then we perform principle component 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analysis because for reducing dimensionality the databases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27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train our data on different unsupervised machine learning algorithms like k-means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DB scan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Hierarchical clustering and we get best performance with k-means clustering.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we use elbow method to find out number of clusters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. we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saved this model for cluster prediction of user input</a:t>
            </a:r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20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setup for Data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After saving the model, API building process started using Flask. Web application creation was created here.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have integrated </a:t>
            </a:r>
            <a:r>
              <a:rPr lang="en-US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ui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with the app by which user can give data on web browser and get the prediction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lang="en-US" b="1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Whatever </a:t>
            </a:r>
            <a:r>
              <a:rPr lang="en-US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the data user will enter and then application will gives the number of group that data belongs.</a:t>
            </a:r>
            <a:endParaRPr lang="en-IN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02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types of Data in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2426253"/>
            <a:ext cx="8312728" cy="4071529"/>
          </a:xfrm>
        </p:spPr>
      </p:pic>
    </p:spTree>
    <p:extLst>
      <p:ext uri="{BB962C8B-B14F-4D97-AF65-F5344CB8AC3E}">
        <p14:creationId xmlns:p14="http://schemas.microsoft.com/office/powerpoint/2010/main" val="107724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observation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271271" cy="4727661"/>
          </a:xfrm>
        </p:spPr>
      </p:pic>
    </p:spTree>
    <p:extLst>
      <p:ext uri="{BB962C8B-B14F-4D97-AF65-F5344CB8AC3E}">
        <p14:creationId xmlns:p14="http://schemas.microsoft.com/office/powerpoint/2010/main" val="59771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800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SimSun</vt:lpstr>
      <vt:lpstr>Arial</vt:lpstr>
      <vt:lpstr>Arial Unicode MS</vt:lpstr>
      <vt:lpstr>Century Gothic</vt:lpstr>
      <vt:lpstr>Roboto</vt:lpstr>
      <vt:lpstr>Times New Roman</vt:lpstr>
      <vt:lpstr>Wingdings 3</vt:lpstr>
      <vt:lpstr>Ion</vt:lpstr>
      <vt:lpstr>Customer purchasing capabilities</vt:lpstr>
      <vt:lpstr>Objective</vt:lpstr>
      <vt:lpstr>Dataset Description</vt:lpstr>
      <vt:lpstr>Architecture</vt:lpstr>
      <vt:lpstr>Flow of Architecture</vt:lpstr>
      <vt:lpstr>Model training</vt:lpstr>
      <vt:lpstr>Flask setup for Data Extraction</vt:lpstr>
      <vt:lpstr>The types of Data in Dataset</vt:lpstr>
      <vt:lpstr>Data observation</vt:lpstr>
      <vt:lpstr>Elbow method</vt:lpstr>
      <vt:lpstr>clustering</vt:lpstr>
      <vt:lpstr>Metrices</vt:lpstr>
      <vt:lpstr>Polar graph</vt:lpstr>
      <vt:lpstr>conclusion</vt:lpstr>
      <vt:lpstr>Q&amp;A</vt:lpstr>
      <vt:lpstr>Q&amp;A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purchasing capabilities</dc:title>
  <dc:creator>hp</dc:creator>
  <cp:lastModifiedBy>hp</cp:lastModifiedBy>
  <cp:revision>22</cp:revision>
  <dcterms:created xsi:type="dcterms:W3CDTF">2022-07-24T14:29:29Z</dcterms:created>
  <dcterms:modified xsi:type="dcterms:W3CDTF">2022-07-25T13:04:22Z</dcterms:modified>
</cp:coreProperties>
</file>