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60" r:id="rId4"/>
    <p:sldId id="261" r:id="rId5"/>
    <p:sldId id="262" r:id="rId6"/>
    <p:sldId id="263" r:id="rId7"/>
    <p:sldId id="269" r:id="rId8"/>
    <p:sldId id="265" r:id="rId9"/>
    <p:sldId id="266" r:id="rId10"/>
    <p:sldId id="267" r:id="rId11"/>
  </p:sldIdLst>
  <p:sldSz cx="12192000" cy="6858000"/>
  <p:notesSz cx="6858000" cy="9144000"/>
  <p:embeddedFontLst>
    <p:embeddedFont>
      <p:font typeface="Century Gothic" panose="020B0502020202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43" autoAdjust="0"/>
  </p:normalViewPr>
  <p:slideViewPr>
    <p:cSldViewPr snapToGrid="0">
      <p:cViewPr varScale="1">
        <p:scale>
          <a:sx n="66" d="100"/>
          <a:sy n="66" d="100"/>
        </p:scale>
        <p:origin x="66"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smtClean="0">
                <a:solidFill>
                  <a:schemeClr val="lt1"/>
                </a:solidFill>
                <a:latin typeface="Times New Roman"/>
                <a:ea typeface="Times New Roman"/>
                <a:cs typeface="Times New Roman"/>
                <a:sym typeface="Times New Roman"/>
              </a:rPr>
              <a:t>Analysis of Google Apps store Dataset</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9600" dirty="0" smtClean="0">
                <a:solidFill>
                  <a:schemeClr val="lt1"/>
                </a:solidFill>
                <a:latin typeface="Times New Roman"/>
                <a:ea typeface="Times New Roman"/>
                <a:cs typeface="Times New Roman"/>
                <a:sym typeface="Times New Roman"/>
              </a:rPr>
              <a:t>Thank you!!!</a:t>
            </a:r>
            <a:endParaRPr sz="96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457201"/>
            <a:ext cx="8534400" cy="5686022"/>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lang="en-US" sz="2200" dirty="0" smtClean="0">
              <a:solidFill>
                <a:schemeClr val="lt1"/>
              </a:solidFill>
              <a:latin typeface="Times New Roman"/>
              <a:ea typeface="Times New Roman"/>
              <a:cs typeface="Times New Roman"/>
              <a:sym typeface="Times New Roman"/>
            </a:endParaRPr>
          </a:p>
          <a:p>
            <a:pPr marL="0" lvl="0" indent="0">
              <a:spcBef>
                <a:spcPts val="1040"/>
              </a:spcBef>
              <a:buSzPts val="1760"/>
              <a:buNone/>
            </a:pPr>
            <a:r>
              <a:rPr lang="en-US" dirty="0">
                <a:solidFill>
                  <a:schemeClr val="bg1"/>
                </a:solidFill>
              </a:rPr>
              <a:t>Android is expanding as an operating system. It has captured around 74% of the total market which is a true indicator of the huge amount of population using android. The goal is to help android developers to know what is the motivating factor for people to download an app. It will also help to find out the factors that affect someone’s decision to download an app. Dive Deep in data for the factors of influences on an application, to know why and how certain applications succeed others. Also, what is required for an application to be considered as successfully topping the charts.</a:t>
            </a:r>
            <a:endParaRPr dirty="0">
              <a:solidFill>
                <a:schemeClr val="bg1"/>
              </a:solidFill>
            </a:endParaRPr>
          </a:p>
          <a:p>
            <a:pPr marL="0" lvl="0" indent="0" algn="l" rtl="0">
              <a:spcBef>
                <a:spcPts val="1040"/>
              </a:spcBef>
              <a:spcAft>
                <a:spcPts val="0"/>
              </a:spcAft>
              <a:buSzPts val="1760"/>
              <a:buNone/>
            </a:pPr>
            <a:r>
              <a:rPr lang="en-US" sz="2200" dirty="0" smtClean="0">
                <a:solidFill>
                  <a:schemeClr val="lt1"/>
                </a:solidFill>
                <a:latin typeface="Times New Roman"/>
                <a:ea typeface="Times New Roman"/>
                <a:cs typeface="Times New Roman"/>
                <a:sym typeface="Times New Roman"/>
              </a:rPr>
              <a:t>Benefits</a:t>
            </a:r>
            <a:r>
              <a:rPr lang="en-US" sz="2200" dirty="0">
                <a:solidFill>
                  <a:schemeClr val="lt1"/>
                </a:solidFill>
                <a:latin typeface="Times New Roman"/>
                <a:ea typeface="Times New Roman"/>
                <a:cs typeface="Times New Roman"/>
                <a:sym typeface="Times New Roman"/>
              </a:rPr>
              <a:t>:</a:t>
            </a:r>
            <a:endParaRPr dirty="0"/>
          </a:p>
          <a:p>
            <a:pPr marL="457200" lvl="1" indent="0">
              <a:spcBef>
                <a:spcPts val="960"/>
              </a:spcBef>
              <a:buNone/>
            </a:pPr>
            <a:r>
              <a:rPr lang="en-US" dirty="0">
                <a:solidFill>
                  <a:schemeClr val="bg1"/>
                </a:solidFill>
              </a:rPr>
              <a:t>✓ </a:t>
            </a:r>
            <a:r>
              <a:rPr lang="en-US" dirty="0" smtClean="0">
                <a:solidFill>
                  <a:schemeClr val="bg1"/>
                </a:solidFill>
              </a:rPr>
              <a:t>Analyze </a:t>
            </a:r>
            <a:r>
              <a:rPr lang="en-US" dirty="0">
                <a:solidFill>
                  <a:schemeClr val="bg1"/>
                </a:solidFill>
              </a:rPr>
              <a:t>consumer trends and determine which type of apps are the most popular and profitable. </a:t>
            </a:r>
            <a:endParaRPr lang="en-US" dirty="0" smtClean="0">
              <a:solidFill>
                <a:schemeClr val="bg1"/>
              </a:solidFill>
            </a:endParaRPr>
          </a:p>
          <a:p>
            <a:pPr marL="457200" lvl="1" indent="0">
              <a:spcBef>
                <a:spcPts val="960"/>
              </a:spcBef>
              <a:buNone/>
            </a:pPr>
            <a:r>
              <a:rPr lang="en-US" dirty="0" smtClean="0">
                <a:solidFill>
                  <a:schemeClr val="bg1"/>
                </a:solidFill>
              </a:rPr>
              <a:t>✓ </a:t>
            </a:r>
            <a:r>
              <a:rPr lang="en-US" dirty="0">
                <a:solidFill>
                  <a:schemeClr val="bg1"/>
                </a:solidFill>
              </a:rPr>
              <a:t>Classify applications based on their categories</a:t>
            </a:r>
            <a:r>
              <a:rPr lang="en-US" dirty="0" smtClean="0">
                <a:solidFill>
                  <a:schemeClr val="bg1"/>
                </a:solidFill>
              </a:rPr>
              <a:t>.</a:t>
            </a:r>
          </a:p>
          <a:p>
            <a:pPr marL="457200" lvl="1" indent="0">
              <a:spcBef>
                <a:spcPts val="960"/>
              </a:spcBef>
              <a:buNone/>
            </a:pPr>
            <a:r>
              <a:rPr lang="en-US" dirty="0" smtClean="0">
                <a:solidFill>
                  <a:schemeClr val="bg1"/>
                </a:solidFill>
              </a:rPr>
              <a:t> </a:t>
            </a:r>
            <a:r>
              <a:rPr lang="en-US" dirty="0">
                <a:solidFill>
                  <a:schemeClr val="bg1"/>
                </a:solidFill>
              </a:rPr>
              <a:t>✓ Present the growth of applications through years. </a:t>
            </a:r>
            <a:endParaRPr lang="en-US" dirty="0" smtClean="0">
              <a:solidFill>
                <a:schemeClr val="bg1"/>
              </a:solidFill>
            </a:endParaRPr>
          </a:p>
          <a:p>
            <a:pPr marL="457200" lvl="1" indent="0">
              <a:spcBef>
                <a:spcPts val="960"/>
              </a:spcBef>
              <a:buNone/>
            </a:pPr>
            <a:r>
              <a:rPr lang="en-US" dirty="0" smtClean="0">
                <a:solidFill>
                  <a:schemeClr val="bg1"/>
                </a:solidFill>
              </a:rPr>
              <a:t>✓ </a:t>
            </a:r>
            <a:r>
              <a:rPr lang="en-US" dirty="0">
                <a:solidFill>
                  <a:schemeClr val="bg1"/>
                </a:solidFill>
              </a:rPr>
              <a:t>Compare different categories of applications based on the Android version. </a:t>
            </a:r>
            <a:endParaRPr lang="en-US" dirty="0" smtClean="0">
              <a:solidFill>
                <a:schemeClr val="bg1"/>
              </a:solidFill>
            </a:endParaRPr>
          </a:p>
          <a:p>
            <a:pPr marL="457200" lvl="1" indent="0">
              <a:spcBef>
                <a:spcPts val="960"/>
              </a:spcBef>
              <a:buNone/>
            </a:pPr>
            <a:r>
              <a:rPr lang="en-US" dirty="0" smtClean="0">
                <a:solidFill>
                  <a:schemeClr val="bg1"/>
                </a:solidFill>
              </a:rPr>
              <a:t>✓ </a:t>
            </a:r>
            <a:r>
              <a:rPr lang="en-US" dirty="0">
                <a:solidFill>
                  <a:schemeClr val="bg1"/>
                </a:solidFill>
              </a:rPr>
              <a:t>Compare the rates in different kinds of applications. </a:t>
            </a:r>
            <a:endParaRPr lang="en-US" dirty="0" smtClean="0">
              <a:solidFill>
                <a:schemeClr val="bg1"/>
              </a:solidFill>
            </a:endParaRPr>
          </a:p>
          <a:p>
            <a:pPr marL="457200" lvl="1" indent="0">
              <a:spcBef>
                <a:spcPts val="960"/>
              </a:spcBef>
              <a:buNone/>
            </a:pPr>
            <a:r>
              <a:rPr lang="en-US" dirty="0" smtClean="0">
                <a:solidFill>
                  <a:schemeClr val="bg1"/>
                </a:solidFill>
              </a:rPr>
              <a:t>✓ </a:t>
            </a:r>
            <a:r>
              <a:rPr lang="en-US" dirty="0">
                <a:solidFill>
                  <a:schemeClr val="bg1"/>
                </a:solidFill>
              </a:rPr>
              <a:t>Assess supported Android version with numbers of reviews based on different categories. </a:t>
            </a:r>
            <a:endParaRPr dirty="0">
              <a:solidFill>
                <a:schemeClr val="bg1"/>
              </a:solidFill>
            </a:endParaRPr>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20437" y="858981"/>
            <a:ext cx="11236036" cy="68995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dirty="0" smtClean="0">
                <a:solidFill>
                  <a:schemeClr val="lt1"/>
                </a:solidFill>
                <a:latin typeface="Times New Roman"/>
                <a:ea typeface="Times New Roman"/>
                <a:cs typeface="Times New Roman"/>
                <a:sym typeface="Times New Roman"/>
              </a:rPr>
              <a:t>Data Details</a:t>
            </a:r>
          </a:p>
          <a:p>
            <a:pPr marL="0" lvl="0" indent="0" algn="l" rtl="0">
              <a:spcBef>
                <a:spcPts val="0"/>
              </a:spcBef>
              <a:spcAft>
                <a:spcPts val="0"/>
              </a:spcAft>
              <a:buSzPts val="1760"/>
              <a:buNone/>
            </a:pPr>
            <a:endParaRPr lang="en-US" dirty="0">
              <a:solidFill>
                <a:schemeClr val="bg1"/>
              </a:solidFill>
              <a:latin typeface="Times New Roman"/>
              <a:ea typeface="Times New Roman"/>
              <a:cs typeface="Times New Roman"/>
              <a:sym typeface="Times New Roman"/>
            </a:endParaRPr>
          </a:p>
          <a:p>
            <a:pPr marL="0" lvl="0" indent="0">
              <a:spcBef>
                <a:spcPts val="0"/>
              </a:spcBef>
              <a:buSzPts val="1760"/>
              <a:buNone/>
            </a:pPr>
            <a:r>
              <a:rPr lang="en-US" dirty="0" smtClean="0">
                <a:solidFill>
                  <a:schemeClr val="bg1"/>
                </a:solidFill>
                <a:latin typeface="Times New Roman"/>
                <a:ea typeface="Times New Roman"/>
                <a:cs typeface="Times New Roman"/>
                <a:sym typeface="Times New Roman"/>
              </a:rPr>
              <a:t> </a:t>
            </a:r>
            <a:r>
              <a:rPr lang="en-IN" dirty="0">
                <a:solidFill>
                  <a:schemeClr val="bg1"/>
                </a:solidFill>
              </a:rPr>
              <a:t>Dataset file name: googleplaystore.csv and </a:t>
            </a:r>
            <a:r>
              <a:rPr lang="en-IN" dirty="0" smtClean="0">
                <a:solidFill>
                  <a:schemeClr val="bg1"/>
                </a:solidFill>
              </a:rPr>
              <a:t>googleplaystore_user_reviews.csv</a:t>
            </a:r>
          </a:p>
          <a:p>
            <a:pPr marL="0" lvl="0" indent="0">
              <a:spcBef>
                <a:spcPts val="0"/>
              </a:spcBef>
              <a:buSzPts val="1760"/>
              <a:buNone/>
            </a:pPr>
            <a:r>
              <a:rPr lang="en-US" dirty="0">
                <a:solidFill>
                  <a:schemeClr val="bg1"/>
                </a:solidFill>
              </a:rPr>
              <a:t>This dataset contains 13 different features that can be used for predicting whether an app will be successful or not</a:t>
            </a:r>
            <a:r>
              <a:rPr lang="en-US" dirty="0" smtClean="0">
                <a:solidFill>
                  <a:schemeClr val="bg1"/>
                </a:solidFill>
              </a:rPr>
              <a:t>.</a:t>
            </a:r>
            <a:endParaRPr lang="en-US" dirty="0" smtClean="0">
              <a:solidFill>
                <a:schemeClr val="bg1"/>
              </a:solidFill>
              <a:latin typeface="Times New Roman"/>
              <a:ea typeface="Times New Roman"/>
              <a:cs typeface="Times New Roman"/>
              <a:sym typeface="Times New Roman"/>
            </a:endParaRPr>
          </a:p>
          <a:p>
            <a:pPr marL="0" lvl="0" indent="0">
              <a:spcBef>
                <a:spcPts val="0"/>
              </a:spcBef>
              <a:buSzPts val="1760"/>
              <a:buNone/>
            </a:pPr>
            <a:r>
              <a:rPr lang="en-US" dirty="0">
                <a:solidFill>
                  <a:schemeClr val="bg1"/>
                </a:solidFill>
              </a:rPr>
              <a:t>These columns are: App, Category, Rating, Reviews, Size, Installs, Type, Price, Content Rating, Genres, Last Updated, Current </a:t>
            </a:r>
            <a:r>
              <a:rPr lang="en-US" dirty="0" err="1">
                <a:solidFill>
                  <a:schemeClr val="bg1"/>
                </a:solidFill>
              </a:rPr>
              <a:t>Ver</a:t>
            </a:r>
            <a:r>
              <a:rPr lang="en-US" dirty="0">
                <a:solidFill>
                  <a:schemeClr val="bg1"/>
                </a:solidFill>
              </a:rPr>
              <a:t>, Android </a:t>
            </a:r>
            <a:r>
              <a:rPr lang="en-US" dirty="0" err="1">
                <a:solidFill>
                  <a:schemeClr val="bg1"/>
                </a:solidFill>
              </a:rPr>
              <a:t>Ver</a:t>
            </a:r>
            <a:r>
              <a:rPr lang="en-US" dirty="0">
                <a:solidFill>
                  <a:schemeClr val="bg1"/>
                </a:solidFill>
              </a:rPr>
              <a:t> .</a:t>
            </a:r>
            <a:endParaRPr lang="en-US" dirty="0">
              <a:solidFill>
                <a:schemeClr val="bg1"/>
              </a:solidFill>
              <a:latin typeface="Times New Roman"/>
              <a:ea typeface="Times New Roman"/>
              <a:cs typeface="Times New Roman"/>
              <a:sym typeface="Times New Roman"/>
            </a:endParaRPr>
          </a:p>
          <a:p>
            <a:pPr marL="0" lvl="0" indent="0">
              <a:spcBef>
                <a:spcPts val="0"/>
              </a:spcBef>
              <a:buSzPts val="1760"/>
              <a:buNone/>
            </a:pPr>
            <a:r>
              <a:rPr lang="en-US" dirty="0">
                <a:solidFill>
                  <a:schemeClr val="bg1"/>
                </a:solidFill>
              </a:rPr>
              <a:t>Column data type: Text and Numbers </a:t>
            </a:r>
            <a:endParaRPr lang="en-US" dirty="0" smtClean="0">
              <a:solidFill>
                <a:schemeClr val="bg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smtClean="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smtClean="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smtClean="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smtClean="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smtClean="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smtClean="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711920" y="1288473"/>
            <a:ext cx="11009025" cy="4890654"/>
          </a:xfrm>
          <a:prstGeom prst="rect">
            <a:avLst/>
          </a:prstGeom>
          <a:noFill/>
          <a:ln>
            <a:noFill/>
          </a:ln>
        </p:spPr>
        <p:txBody>
          <a:bodyPr spcFirstLastPara="1" wrap="square" lIns="91425" tIns="45700" rIns="91425" bIns="45700" anchor="ctr" anchorCtr="0">
            <a:normAutofit/>
          </a:bodyPr>
          <a:lstStyle/>
          <a:p>
            <a:pPr marL="285750" lvl="0" indent="-184150">
              <a:spcBef>
                <a:spcPts val="1000"/>
              </a:spcBef>
              <a:buSzPts val="1600"/>
              <a:buNone/>
            </a:pPr>
            <a:r>
              <a:rPr lang="en-IN" dirty="0" smtClean="0">
                <a:solidFill>
                  <a:schemeClr val="bg1"/>
                </a:solidFill>
              </a:rPr>
              <a:t>Methodology</a:t>
            </a:r>
          </a:p>
          <a:p>
            <a:pPr marL="285750" lvl="0" indent="-184150">
              <a:spcBef>
                <a:spcPts val="1000"/>
              </a:spcBef>
              <a:buSzPts val="1600"/>
              <a:buNone/>
            </a:pPr>
            <a:r>
              <a:rPr lang="en-US" dirty="0">
                <a:solidFill>
                  <a:schemeClr val="bg1"/>
                </a:solidFill>
              </a:rPr>
              <a:t>Our analysis approach is divided into four phases: </a:t>
            </a:r>
            <a:endParaRPr lang="en-US" dirty="0" smtClean="0">
              <a:solidFill>
                <a:schemeClr val="bg1"/>
              </a:solidFill>
            </a:endParaRPr>
          </a:p>
          <a:p>
            <a:pPr marL="558800" lvl="0" indent="-457200">
              <a:spcBef>
                <a:spcPts val="1000"/>
              </a:spcBef>
              <a:buSzPts val="1600"/>
              <a:buAutoNum type="arabicPeriod"/>
            </a:pPr>
            <a:r>
              <a:rPr lang="en-US" dirty="0" smtClean="0">
                <a:solidFill>
                  <a:schemeClr val="bg1"/>
                </a:solidFill>
              </a:rPr>
              <a:t>Data </a:t>
            </a:r>
            <a:r>
              <a:rPr lang="en-US" dirty="0">
                <a:solidFill>
                  <a:schemeClr val="bg1"/>
                </a:solidFill>
              </a:rPr>
              <a:t>Extraction and </a:t>
            </a:r>
            <a:r>
              <a:rPr lang="en-US" dirty="0" smtClean="0">
                <a:solidFill>
                  <a:schemeClr val="bg1"/>
                </a:solidFill>
              </a:rPr>
              <a:t>Preparation</a:t>
            </a:r>
          </a:p>
          <a:p>
            <a:pPr marL="101600" lvl="0" indent="0">
              <a:spcBef>
                <a:spcPts val="1000"/>
              </a:spcBef>
              <a:buSzPts val="1600"/>
              <a:buNone/>
            </a:pPr>
            <a:r>
              <a:rPr lang="en-US" dirty="0" smtClean="0">
                <a:solidFill>
                  <a:schemeClr val="bg1"/>
                </a:solidFill>
              </a:rPr>
              <a:t> </a:t>
            </a:r>
            <a:r>
              <a:rPr lang="en-US" dirty="0">
                <a:solidFill>
                  <a:schemeClr val="bg1"/>
                </a:solidFill>
              </a:rPr>
              <a:t>2. Data Cleansing and Data Mining </a:t>
            </a:r>
            <a:endParaRPr lang="en-US" dirty="0" smtClean="0">
              <a:solidFill>
                <a:schemeClr val="bg1"/>
              </a:solidFill>
            </a:endParaRPr>
          </a:p>
          <a:p>
            <a:pPr marL="101600" lvl="0" indent="0">
              <a:spcBef>
                <a:spcPts val="1000"/>
              </a:spcBef>
              <a:buSzPts val="1600"/>
              <a:buNone/>
            </a:pPr>
            <a:r>
              <a:rPr lang="en-US" dirty="0" smtClean="0">
                <a:solidFill>
                  <a:schemeClr val="bg1"/>
                </a:solidFill>
              </a:rPr>
              <a:t>3</a:t>
            </a:r>
            <a:r>
              <a:rPr lang="en-US" dirty="0">
                <a:solidFill>
                  <a:schemeClr val="bg1"/>
                </a:solidFill>
              </a:rPr>
              <a:t>. Data Imputation &amp; </a:t>
            </a:r>
            <a:r>
              <a:rPr lang="en-US" dirty="0" smtClean="0">
                <a:solidFill>
                  <a:schemeClr val="bg1"/>
                </a:solidFill>
              </a:rPr>
              <a:t>Manipulation</a:t>
            </a:r>
          </a:p>
          <a:p>
            <a:pPr marL="101600" lvl="0" indent="0">
              <a:spcBef>
                <a:spcPts val="1000"/>
              </a:spcBef>
              <a:buSzPts val="1600"/>
              <a:buNone/>
            </a:pPr>
            <a:r>
              <a:rPr lang="en-US" dirty="0" smtClean="0">
                <a:solidFill>
                  <a:schemeClr val="bg1"/>
                </a:solidFill>
              </a:rPr>
              <a:t> </a:t>
            </a:r>
            <a:r>
              <a:rPr lang="en-US" dirty="0">
                <a:solidFill>
                  <a:schemeClr val="bg1"/>
                </a:solidFill>
              </a:rPr>
              <a:t>4. Exploratory Data Analysis, </a:t>
            </a:r>
            <a:r>
              <a:rPr lang="en-US" dirty="0" smtClean="0">
                <a:solidFill>
                  <a:schemeClr val="bg1"/>
                </a:solidFill>
              </a:rPr>
              <a:t>Visualization</a:t>
            </a:r>
            <a:endParaRPr lang="en-US" dirty="0" smtClean="0">
              <a:solidFill>
                <a:schemeClr val="bg1"/>
              </a:solidFill>
              <a:latin typeface="Times New Roman"/>
              <a:ea typeface="Times New Roman"/>
              <a:cs typeface="Times New Roman"/>
              <a:sym typeface="Times New Roman"/>
            </a:endParaRPr>
          </a:p>
          <a:p>
            <a:pPr marL="285750" lvl="0" indent="-184150">
              <a:spcBef>
                <a:spcPts val="1000"/>
              </a:spcBef>
              <a:buSzPts val="1600"/>
              <a:buNone/>
            </a:pPr>
            <a:endParaRPr lang="en-US" dirty="0">
              <a:solidFill>
                <a:schemeClr val="bg1"/>
              </a:solidFill>
              <a:latin typeface="Times New Roman"/>
              <a:ea typeface="Times New Roman"/>
              <a:cs typeface="Times New Roman"/>
              <a:sym typeface="Times New Roman"/>
            </a:endParaRPr>
          </a:p>
          <a:p>
            <a:pPr marL="285750" lvl="0" indent="-184150">
              <a:spcBef>
                <a:spcPts val="1000"/>
              </a:spcBef>
              <a:buSzPts val="1600"/>
              <a:buNone/>
            </a:pPr>
            <a:endParaRPr lang="en-US" dirty="0" smtClean="0">
              <a:solidFill>
                <a:schemeClr val="bg1"/>
              </a:solidFill>
              <a:latin typeface="Times New Roman"/>
              <a:ea typeface="Times New Roman"/>
              <a:cs typeface="Times New Roman"/>
              <a:sym typeface="Times New Roman"/>
            </a:endParaRPr>
          </a:p>
          <a:p>
            <a:pPr marL="285750" lvl="0" indent="-184150">
              <a:spcBef>
                <a:spcPts val="1000"/>
              </a:spcBef>
              <a:buSzPts val="1600"/>
              <a:buNone/>
            </a:pPr>
            <a:endParaRPr lang="en-US" dirty="0">
              <a:solidFill>
                <a:schemeClr val="bg1"/>
              </a:solidFill>
              <a:latin typeface="Times New Roman"/>
              <a:ea typeface="Times New Roman"/>
              <a:cs typeface="Times New Roman"/>
              <a:sym typeface="Times New Roman"/>
            </a:endParaRPr>
          </a:p>
          <a:p>
            <a:pPr marL="285750" lvl="0" indent="-184150">
              <a:spcBef>
                <a:spcPts val="1000"/>
              </a:spcBef>
              <a:buSzPts val="1600"/>
              <a:buNone/>
            </a:pPr>
            <a:endParaRPr lang="en-US" dirty="0" smtClean="0">
              <a:solidFill>
                <a:schemeClr val="bg1"/>
              </a:solidFill>
              <a:latin typeface="Times New Roman"/>
              <a:ea typeface="Times New Roman"/>
              <a:cs typeface="Times New Roman"/>
              <a:sym typeface="Times New Roman"/>
            </a:endParaRPr>
          </a:p>
          <a:p>
            <a:pPr marL="285750" lvl="0" indent="-184150">
              <a:spcBef>
                <a:spcPts val="1000"/>
              </a:spcBef>
              <a:buSzPts val="1600"/>
              <a:buNone/>
            </a:pPr>
            <a:endParaRPr lang="en-US" dirty="0">
              <a:solidFill>
                <a:schemeClr val="bg1"/>
              </a:solidFill>
              <a:latin typeface="Times New Roman"/>
              <a:ea typeface="Times New Roman"/>
              <a:cs typeface="Times New Roman"/>
              <a:sym typeface="Times New Roman"/>
            </a:endParaRPr>
          </a:p>
          <a:p>
            <a:pPr marL="285750" lvl="0" indent="-184150">
              <a:spcBef>
                <a:spcPts val="1000"/>
              </a:spcBef>
              <a:buSzPts val="1600"/>
              <a:buNone/>
            </a:pPr>
            <a:endParaRPr dirty="0">
              <a:solidFill>
                <a:schemeClr val="bg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indent="0">
              <a:spcBef>
                <a:spcPts val="0"/>
              </a:spcBef>
              <a:buSzPts val="1760"/>
              <a:buNone/>
            </a:pPr>
            <a:r>
              <a:rPr lang="en-US" dirty="0">
                <a:solidFill>
                  <a:schemeClr val="bg1"/>
                </a:solidFill>
              </a:rPr>
              <a:t>1. Perform Extract-Transform-Load: The dataset collected from the Google Play store is semi structured or unstructured and contains significant superfluous data. It contains 13 different features that can be used for predicting whether an app will be successful or not. It has information such as app name, category, rating, and more. And the other is a list of reviews for each app with the sentiment if that particular content of the review was positive, neutral, or negative. Data preparation is the process of filtering and transforming raw data prior to processing and analysis. It is an important step and often involves reformatting data, making corrections to data and the combining of data sets to enrich data.</a:t>
            </a:r>
            <a:endParaRPr lang="en-IN" dirty="0">
              <a:solidFill>
                <a:schemeClr val="bg1"/>
              </a:solidFill>
            </a:endParaRPr>
          </a:p>
          <a:p>
            <a:pPr marL="0" lvl="0" indent="0" algn="l" rtl="0">
              <a:spcBef>
                <a:spcPts val="0"/>
              </a:spcBef>
              <a:spcAft>
                <a:spcPts val="0"/>
              </a:spcAft>
              <a:buSzPts val="1760"/>
              <a:buNone/>
            </a:pPr>
            <a:endParaRPr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415636" y="685800"/>
            <a:ext cx="11402291" cy="5881255"/>
          </a:xfrm>
          <a:prstGeom prst="rect">
            <a:avLst/>
          </a:prstGeom>
          <a:noFill/>
          <a:ln>
            <a:noFill/>
          </a:ln>
        </p:spPr>
        <p:txBody>
          <a:bodyPr spcFirstLastPara="1" wrap="square" lIns="91425" tIns="45700" rIns="91425" bIns="45700" anchor="ctr" anchorCtr="0">
            <a:normAutofit/>
          </a:bodyPr>
          <a:lstStyle/>
          <a:p>
            <a:pPr marL="457200" lvl="1" indent="0">
              <a:spcBef>
                <a:spcPts val="0"/>
              </a:spcBef>
              <a:buNone/>
            </a:pPr>
            <a:r>
              <a:rPr lang="en-US" dirty="0">
                <a:solidFill>
                  <a:schemeClr val="bg1"/>
                </a:solidFill>
              </a:rPr>
              <a:t>2. Data Cleaning is the process of detecting and correcting (or removing) corrupt or inaccurate records from a record set, table, or database and refers to identifying incomplete, incorrect, inaccurate or irrelevant parts of the data and then replacing, modifying, or deleting the dirty or coarse data. In this project, we have counted the number of missing values in the Dataset, checked for Outliers in our data, removed columns that are 90% empty and so on. Data Mining is the process of rummaging through a knowledge set and finding correlations, anomalies and or patterns which will be of usefulness. In other words, it's having an outsized dataset filled with scattered information and trying to form sense of it by finding meaningfulness</a:t>
            </a:r>
            <a:r>
              <a:rPr lang="en-US" dirty="0" smtClean="0">
                <a:solidFill>
                  <a:schemeClr val="bg1"/>
                </a:solidFill>
              </a:rPr>
              <a:t>.</a:t>
            </a:r>
          </a:p>
          <a:p>
            <a:pPr marL="457200" lvl="1" indent="0">
              <a:spcBef>
                <a:spcPts val="0"/>
              </a:spcBef>
              <a:buNone/>
            </a:pPr>
            <a:endParaRPr lang="en-US" dirty="0">
              <a:solidFill>
                <a:schemeClr val="bg1"/>
              </a:solidFill>
            </a:endParaRPr>
          </a:p>
          <a:p>
            <a:pPr marL="457200" lvl="1" indent="0">
              <a:spcBef>
                <a:spcPts val="0"/>
              </a:spcBef>
              <a:buNone/>
            </a:pPr>
            <a:r>
              <a:rPr lang="en-US" dirty="0" smtClean="0">
                <a:solidFill>
                  <a:schemeClr val="bg1"/>
                </a:solidFill>
              </a:rPr>
              <a:t> </a:t>
            </a:r>
            <a:r>
              <a:rPr lang="en-US" dirty="0">
                <a:solidFill>
                  <a:schemeClr val="bg1"/>
                </a:solidFill>
              </a:rPr>
              <a:t>3. Data Manipulation refers to the process of adjusting data to make it organized and easier to read. Data manipulation adjusts data by inserting, deleting and modifying data in a database such as to cleanse or map the data. In this project, we filled the null values with appropriate values using aggregate functions such as mean, median or mode to retain most of the data/information of the dataset. We then converted certain attributes into numerical values for further analysis and finally displayed a summary statistics after imputation</a:t>
            </a:r>
            <a:r>
              <a:rPr lang="en-US" dirty="0" smtClean="0">
                <a:solidFill>
                  <a:schemeClr val="bg1"/>
                </a:solidFill>
              </a:rPr>
              <a:t>.</a:t>
            </a:r>
          </a:p>
          <a:p>
            <a:pPr marL="457200" lvl="1" indent="0">
              <a:spcBef>
                <a:spcPts val="0"/>
              </a:spcBef>
              <a:buNone/>
            </a:pPr>
            <a:r>
              <a:rPr lang="en-US" dirty="0" smtClean="0">
                <a:solidFill>
                  <a:schemeClr val="bg1"/>
                </a:solidFill>
              </a:rPr>
              <a:t> </a:t>
            </a:r>
          </a:p>
          <a:p>
            <a:pPr marL="457200" lvl="1" indent="0">
              <a:spcBef>
                <a:spcPts val="0"/>
              </a:spcBef>
              <a:buNone/>
            </a:pPr>
            <a:r>
              <a:rPr lang="en-US" dirty="0" smtClean="0">
                <a:solidFill>
                  <a:schemeClr val="bg1"/>
                </a:solidFill>
              </a:rPr>
              <a:t>4</a:t>
            </a:r>
            <a:r>
              <a:rPr lang="en-US" dirty="0">
                <a:solidFill>
                  <a:schemeClr val="bg1"/>
                </a:solidFill>
              </a:rPr>
              <a:t>. In statistics, exploratory data analysis is an approach to analyzing data sets to summarize their main characteristics, often with visual methods. A statistical model can be used or not, but primarily EDA is for seeing what the data can tell us beyond the formal modelling or hypothesis testing task. </a:t>
            </a:r>
            <a:endParaRPr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7" y="2638698"/>
            <a:ext cx="11247120" cy="3762102"/>
          </a:xfrm>
        </p:spPr>
        <p:txBody>
          <a:bodyPr>
            <a:noAutofit/>
          </a:bodyPr>
          <a:lstStyle/>
          <a:p>
            <a:r>
              <a:rPr lang="en-US" sz="1800" dirty="0"/>
              <a:t>After undergoing these analysis, we concluded that our hypothesis is true. Meaning </a:t>
            </a:r>
            <a:r>
              <a:rPr lang="en-US" sz="1800" dirty="0" smtClean="0"/>
              <a:t> </a:t>
            </a:r>
            <a:r>
              <a:rPr lang="en-US" sz="1800" dirty="0"/>
              <a:t>can predict the app ratings, however significant pre-processing must be done before </a:t>
            </a:r>
            <a:r>
              <a:rPr lang="en-US" sz="1800" dirty="0" smtClean="0"/>
              <a:t> </a:t>
            </a:r>
            <a:r>
              <a:rPr lang="en-US" sz="1800" dirty="0"/>
              <a:t>start the analysis. The Play Store apps data has enormous potential to drive app-making businesses to success. User reviews are limited to identifying polarity and subjectivity. However, the massive increase in review-based data implies a requirement to focus also on performing predictions. This process is challenging yet fruitful, as user reviews are qualitative while ratings are essentially quantitative. The numeric scoring of apps within the Google App store could also be biased and overrated because higher ratings given by users potentially attract several new users disproportionately. From the results and process we have implemented, we can conclude that we have achieved this project’s objectives which are </a:t>
            </a:r>
            <a:r>
              <a:rPr lang="en-US" sz="1800" dirty="0" smtClean="0"/>
              <a:t>analyzing </a:t>
            </a:r>
            <a:r>
              <a:rPr lang="en-US" sz="1800" dirty="0"/>
              <a:t>the Google Play Store apps and determining trends of the Google Play Store.</a:t>
            </a:r>
            <a:endParaRPr lang="en-IN" sz="1800" dirty="0"/>
          </a:p>
        </p:txBody>
      </p:sp>
      <p:sp>
        <p:nvSpPr>
          <p:cNvPr id="3" name="Text Placeholder 2"/>
          <p:cNvSpPr>
            <a:spLocks noGrp="1"/>
          </p:cNvSpPr>
          <p:nvPr>
            <p:ph type="body" idx="1"/>
          </p:nvPr>
        </p:nvSpPr>
        <p:spPr>
          <a:xfrm>
            <a:off x="496389" y="685801"/>
            <a:ext cx="8722223" cy="1952898"/>
          </a:xfrm>
        </p:spPr>
        <p:txBody>
          <a:bodyPr/>
          <a:lstStyle/>
          <a:p>
            <a:r>
              <a:rPr lang="en-US" dirty="0" smtClean="0">
                <a:solidFill>
                  <a:schemeClr val="bg1"/>
                </a:solidFill>
              </a:rPr>
              <a:t>Conclusions </a:t>
            </a:r>
            <a:endParaRPr lang="en-IN" dirty="0">
              <a:solidFill>
                <a:schemeClr val="bg1"/>
              </a:solidFill>
            </a:endParaRPr>
          </a:p>
        </p:txBody>
      </p:sp>
    </p:spTree>
    <p:extLst>
      <p:ext uri="{BB962C8B-B14F-4D97-AF65-F5344CB8AC3E}">
        <p14:creationId xmlns:p14="http://schemas.microsoft.com/office/powerpoint/2010/main" val="1989944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404949" y="685799"/>
            <a:ext cx="11312434" cy="58325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1" indent="0">
              <a:spcBef>
                <a:spcPts val="1000"/>
              </a:spcBef>
              <a:buSzPts val="1600"/>
              <a:buNone/>
            </a:pPr>
            <a:r>
              <a:rPr lang="en-US" sz="2000" dirty="0" smtClean="0">
                <a:solidFill>
                  <a:schemeClr val="bg1"/>
                </a:solidFill>
              </a:rPr>
              <a:t> Q1 What’s </a:t>
            </a:r>
            <a:r>
              <a:rPr lang="en-US" sz="2000" dirty="0">
                <a:solidFill>
                  <a:schemeClr val="bg1"/>
                </a:solidFill>
              </a:rPr>
              <a:t>the source of data? </a:t>
            </a:r>
            <a:endParaRPr lang="en-US" sz="2000" dirty="0" smtClean="0">
              <a:solidFill>
                <a:schemeClr val="bg1"/>
              </a:solidFill>
            </a:endParaRPr>
          </a:p>
          <a:p>
            <a:pPr marL="0" lvl="1" indent="0">
              <a:spcBef>
                <a:spcPts val="1000"/>
              </a:spcBef>
              <a:buSzPts val="1600"/>
              <a:buNone/>
            </a:pPr>
            <a:r>
              <a:rPr lang="en-US" sz="2000" dirty="0" smtClean="0">
                <a:solidFill>
                  <a:schemeClr val="bg1"/>
                </a:solidFill>
              </a:rPr>
              <a:t> </a:t>
            </a:r>
            <a:r>
              <a:rPr lang="en-US" sz="2000" dirty="0">
                <a:solidFill>
                  <a:schemeClr val="bg1"/>
                </a:solidFill>
              </a:rPr>
              <a:t>The Dataset was taken from </a:t>
            </a:r>
            <a:r>
              <a:rPr lang="en-US" sz="2000" dirty="0" err="1">
                <a:solidFill>
                  <a:schemeClr val="bg1"/>
                </a:solidFill>
              </a:rPr>
              <a:t>iNeuron’s</a:t>
            </a:r>
            <a:r>
              <a:rPr lang="en-US" sz="2000" dirty="0">
                <a:solidFill>
                  <a:schemeClr val="bg1"/>
                </a:solidFill>
              </a:rPr>
              <a:t> Provided Project Description Document. The main source of both the datasets is </a:t>
            </a:r>
            <a:r>
              <a:rPr lang="en-US" sz="2000" dirty="0" err="1">
                <a:solidFill>
                  <a:schemeClr val="bg1"/>
                </a:solidFill>
              </a:rPr>
              <a:t>Kaggle</a:t>
            </a:r>
            <a:r>
              <a:rPr lang="en-US" sz="2000" dirty="0">
                <a:solidFill>
                  <a:schemeClr val="bg1"/>
                </a:solidFill>
              </a:rPr>
              <a:t>. </a:t>
            </a:r>
            <a:endParaRPr lang="en-US" sz="2000" dirty="0" smtClean="0">
              <a:solidFill>
                <a:schemeClr val="bg1"/>
              </a:solidFill>
            </a:endParaRPr>
          </a:p>
          <a:p>
            <a:pPr marL="0" lvl="1" indent="0">
              <a:spcBef>
                <a:spcPts val="1000"/>
              </a:spcBef>
              <a:buSzPts val="1600"/>
              <a:buNone/>
            </a:pPr>
            <a:r>
              <a:rPr lang="en-US" sz="2000" dirty="0" smtClean="0">
                <a:solidFill>
                  <a:schemeClr val="bg1"/>
                </a:solidFill>
              </a:rPr>
              <a:t>Q2</a:t>
            </a:r>
            <a:r>
              <a:rPr lang="en-US" sz="2000" dirty="0">
                <a:solidFill>
                  <a:schemeClr val="bg1"/>
                </a:solidFill>
              </a:rPr>
              <a:t>. What was the type of data? </a:t>
            </a:r>
            <a:endParaRPr lang="en-US" sz="2000" dirty="0" smtClean="0">
              <a:solidFill>
                <a:schemeClr val="bg1"/>
              </a:solidFill>
            </a:endParaRPr>
          </a:p>
          <a:p>
            <a:pPr marL="0" lvl="1" indent="0">
              <a:spcBef>
                <a:spcPts val="1000"/>
              </a:spcBef>
              <a:buSzPts val="1600"/>
              <a:buNone/>
            </a:pPr>
            <a:r>
              <a:rPr lang="en-US" sz="2000" dirty="0" smtClean="0">
                <a:solidFill>
                  <a:schemeClr val="bg1"/>
                </a:solidFill>
              </a:rPr>
              <a:t> </a:t>
            </a:r>
            <a:r>
              <a:rPr lang="en-US" sz="2000" dirty="0">
                <a:solidFill>
                  <a:schemeClr val="bg1"/>
                </a:solidFill>
              </a:rPr>
              <a:t>The data was the combination of Numerical and Categorical values</a:t>
            </a:r>
            <a:r>
              <a:rPr lang="en-US" sz="2000" dirty="0" smtClean="0">
                <a:solidFill>
                  <a:schemeClr val="bg1"/>
                </a:solidFill>
              </a:rPr>
              <a:t>.</a:t>
            </a:r>
          </a:p>
          <a:p>
            <a:pPr marL="0" lvl="1" indent="0">
              <a:spcBef>
                <a:spcPts val="1000"/>
              </a:spcBef>
              <a:buSzPts val="1600"/>
              <a:buNone/>
            </a:pPr>
            <a:r>
              <a:rPr lang="en-US" sz="2000" dirty="0" smtClean="0">
                <a:solidFill>
                  <a:schemeClr val="bg1"/>
                </a:solidFill>
              </a:rPr>
              <a:t> </a:t>
            </a:r>
            <a:r>
              <a:rPr lang="en-US" sz="2000" dirty="0">
                <a:solidFill>
                  <a:schemeClr val="bg1"/>
                </a:solidFill>
              </a:rPr>
              <a:t>Q3. What is the complete flow you followed in this project? </a:t>
            </a:r>
            <a:endParaRPr lang="en-US" sz="2000" dirty="0" smtClean="0">
              <a:solidFill>
                <a:schemeClr val="bg1"/>
              </a:solidFill>
            </a:endParaRPr>
          </a:p>
          <a:p>
            <a:pPr marL="0" lvl="1" indent="0">
              <a:spcBef>
                <a:spcPts val="1000"/>
              </a:spcBef>
              <a:buSzPts val="1600"/>
              <a:buNone/>
            </a:pPr>
            <a:r>
              <a:rPr lang="en-US" sz="2000" dirty="0" smtClean="0">
                <a:solidFill>
                  <a:schemeClr val="bg1"/>
                </a:solidFill>
              </a:rPr>
              <a:t> </a:t>
            </a:r>
            <a:r>
              <a:rPr lang="en-US" sz="2000" dirty="0">
                <a:solidFill>
                  <a:schemeClr val="bg1"/>
                </a:solidFill>
              </a:rPr>
              <a:t>The Refer to slide 4 </a:t>
            </a:r>
            <a:r>
              <a:rPr lang="en-US" sz="2000" dirty="0" smtClean="0">
                <a:solidFill>
                  <a:schemeClr val="bg1"/>
                </a:solidFill>
              </a:rPr>
              <a:t>,5,6 </a:t>
            </a:r>
            <a:r>
              <a:rPr lang="en-US" sz="2000" dirty="0">
                <a:solidFill>
                  <a:schemeClr val="bg1"/>
                </a:solidFill>
              </a:rPr>
              <a:t>for better understanding </a:t>
            </a:r>
            <a:endParaRPr lang="en-US" sz="2000" dirty="0" smtClean="0">
              <a:solidFill>
                <a:schemeClr val="bg1"/>
              </a:solidFill>
            </a:endParaRPr>
          </a:p>
          <a:p>
            <a:pPr marL="0" lvl="1" indent="0">
              <a:spcBef>
                <a:spcPts val="1000"/>
              </a:spcBef>
              <a:buSzPts val="1600"/>
              <a:buNone/>
            </a:pPr>
            <a:r>
              <a:rPr lang="en-US" sz="2000" dirty="0" smtClean="0">
                <a:solidFill>
                  <a:schemeClr val="bg1"/>
                </a:solidFill>
              </a:rPr>
              <a:t>Q4</a:t>
            </a:r>
            <a:r>
              <a:rPr lang="en-US" sz="2000" dirty="0">
                <a:solidFill>
                  <a:schemeClr val="bg1"/>
                </a:solidFill>
              </a:rPr>
              <a:t>. What were the libraries that you used in Python? </a:t>
            </a:r>
            <a:endParaRPr lang="en-US" sz="2000" dirty="0" smtClean="0">
              <a:solidFill>
                <a:schemeClr val="bg1"/>
              </a:solidFill>
            </a:endParaRPr>
          </a:p>
          <a:p>
            <a:pPr marL="0" lvl="1" indent="0">
              <a:spcBef>
                <a:spcPts val="1000"/>
              </a:spcBef>
              <a:buSzPts val="1600"/>
              <a:buNone/>
            </a:pPr>
            <a:r>
              <a:rPr lang="en-US" sz="2000" dirty="0" smtClean="0">
                <a:solidFill>
                  <a:schemeClr val="bg1"/>
                </a:solidFill>
              </a:rPr>
              <a:t>I </a:t>
            </a:r>
            <a:r>
              <a:rPr lang="en-US" sz="2000" dirty="0">
                <a:solidFill>
                  <a:schemeClr val="bg1"/>
                </a:solidFill>
              </a:rPr>
              <a:t>used Pandas, </a:t>
            </a:r>
            <a:r>
              <a:rPr lang="en-US" sz="2000" dirty="0" err="1">
                <a:solidFill>
                  <a:schemeClr val="bg1"/>
                </a:solidFill>
              </a:rPr>
              <a:t>NumPy</a:t>
            </a:r>
            <a:r>
              <a:rPr lang="en-US" sz="2000" dirty="0">
                <a:solidFill>
                  <a:schemeClr val="bg1"/>
                </a:solidFill>
              </a:rPr>
              <a:t> and </a:t>
            </a:r>
            <a:r>
              <a:rPr lang="en-US" sz="2000" dirty="0" err="1">
                <a:solidFill>
                  <a:schemeClr val="bg1"/>
                </a:solidFill>
              </a:rPr>
              <a:t>Matplotlib</a:t>
            </a:r>
            <a:r>
              <a:rPr lang="en-US" sz="2000" dirty="0">
                <a:solidFill>
                  <a:schemeClr val="bg1"/>
                </a:solidFill>
              </a:rPr>
              <a:t> </a:t>
            </a:r>
            <a:endParaRPr sz="2000" dirty="0">
              <a:solidFill>
                <a:schemeClr val="bg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313509" y="685800"/>
            <a:ext cx="11416937" cy="5858691"/>
          </a:xfrm>
          <a:prstGeom prst="rect">
            <a:avLst/>
          </a:prstGeom>
          <a:noFill/>
          <a:ln>
            <a:noFill/>
          </a:ln>
        </p:spPr>
        <p:txBody>
          <a:bodyPr spcFirstLastPara="1" wrap="square" lIns="91425" tIns="45700" rIns="91425" bIns="45700" anchor="ctr" anchorCtr="0">
            <a:normAutofit/>
          </a:bodyPr>
          <a:lstStyle/>
          <a:p>
            <a:pPr marL="0" lvl="0" indent="0" algn="l" rtl="0">
              <a:spcBef>
                <a:spcPts val="960"/>
              </a:spcBef>
              <a:spcAft>
                <a:spcPts val="0"/>
              </a:spcAft>
              <a:buSzPts val="1440"/>
              <a:buNone/>
            </a:pPr>
            <a:r>
              <a:rPr lang="en-US" sz="1800" dirty="0" smtClean="0">
                <a:solidFill>
                  <a:schemeClr val="lt1"/>
                </a:solidFill>
                <a:latin typeface="Times New Roman"/>
                <a:ea typeface="Times New Roman"/>
                <a:cs typeface="Times New Roman"/>
                <a:sym typeface="Times New Roman"/>
              </a:rPr>
              <a:t>Q </a:t>
            </a:r>
            <a:r>
              <a:rPr lang="en-US" sz="1800" dirty="0">
                <a:solidFill>
                  <a:schemeClr val="lt1"/>
                </a:solidFill>
                <a:latin typeface="Times New Roman"/>
                <a:ea typeface="Times New Roman"/>
                <a:cs typeface="Times New Roman"/>
                <a:sym typeface="Times New Roman"/>
              </a:rPr>
              <a:t>5</a:t>
            </a:r>
            <a:r>
              <a:rPr lang="en-US" sz="1800" dirty="0" smtClean="0">
                <a:solidFill>
                  <a:schemeClr val="lt1"/>
                </a:solidFill>
                <a:latin typeface="Times New Roman"/>
                <a:ea typeface="Times New Roman"/>
                <a:cs typeface="Times New Roman"/>
                <a:sym typeface="Times New Roman"/>
              </a:rPr>
              <a:t>) What techniques were you using for data pre-processing?</a:t>
            </a:r>
            <a:endParaRPr dirty="0" smtClean="0"/>
          </a:p>
          <a:p>
            <a:pPr marL="742950" lvl="1" indent="-285750" algn="l" rtl="0">
              <a:spcBef>
                <a:spcPts val="960"/>
              </a:spcBef>
              <a:spcAft>
                <a:spcPts val="0"/>
              </a:spcAft>
              <a:buSzPts val="1440"/>
              <a:buChar char="▶"/>
            </a:pPr>
            <a:r>
              <a:rPr lang="en-US" dirty="0" smtClean="0">
                <a:solidFill>
                  <a:schemeClr val="lt1"/>
                </a:solidFill>
                <a:latin typeface="Times New Roman"/>
                <a:ea typeface="Times New Roman"/>
                <a:cs typeface="Times New Roman"/>
                <a:sym typeface="Times New Roman"/>
              </a:rPr>
              <a:t>Removing unwanted attributes</a:t>
            </a:r>
            <a:endParaRPr dirty="0" smtClean="0"/>
          </a:p>
          <a:p>
            <a:pPr marL="742950" lvl="1" indent="-285750" algn="l" rtl="0">
              <a:spcBef>
                <a:spcPts val="960"/>
              </a:spcBef>
              <a:spcAft>
                <a:spcPts val="0"/>
              </a:spcAft>
              <a:buSzPts val="1440"/>
              <a:buChar char="▶"/>
            </a:pPr>
            <a:r>
              <a:rPr lang="en-US" dirty="0" smtClean="0">
                <a:solidFill>
                  <a:schemeClr val="lt1"/>
                </a:solidFill>
                <a:latin typeface="Times New Roman"/>
                <a:ea typeface="Times New Roman"/>
                <a:cs typeface="Times New Roman"/>
                <a:sym typeface="Times New Roman"/>
              </a:rPr>
              <a:t>Visualizing  relation of independent variables with each other and output variables</a:t>
            </a:r>
            <a:endParaRPr dirty="0" smtClean="0"/>
          </a:p>
          <a:p>
            <a:pPr marL="742950" lvl="1" indent="-285750" algn="l" rtl="0">
              <a:spcBef>
                <a:spcPts val="960"/>
              </a:spcBef>
              <a:spcAft>
                <a:spcPts val="0"/>
              </a:spcAft>
              <a:buSzPts val="1440"/>
              <a:buChar char="▶"/>
            </a:pPr>
            <a:r>
              <a:rPr lang="en-US" dirty="0" smtClean="0">
                <a:solidFill>
                  <a:schemeClr val="lt1"/>
                </a:solidFill>
                <a:latin typeface="Times New Roman"/>
                <a:ea typeface="Times New Roman"/>
                <a:cs typeface="Times New Roman"/>
                <a:sym typeface="Times New Roman"/>
              </a:rPr>
              <a:t>Checking and changing Distribution of continuous values</a:t>
            </a:r>
            <a:endParaRPr dirty="0" smtClean="0"/>
          </a:p>
          <a:p>
            <a:pPr marL="742950" lvl="1" indent="-285750" algn="l" rtl="0">
              <a:spcBef>
                <a:spcPts val="960"/>
              </a:spcBef>
              <a:spcAft>
                <a:spcPts val="0"/>
              </a:spcAft>
              <a:buSzPts val="1440"/>
              <a:buChar char="▶"/>
            </a:pPr>
            <a:r>
              <a:rPr lang="en-US" dirty="0" smtClean="0">
                <a:solidFill>
                  <a:schemeClr val="lt1"/>
                </a:solidFill>
                <a:latin typeface="Times New Roman"/>
                <a:ea typeface="Times New Roman"/>
                <a:cs typeface="Times New Roman"/>
                <a:sym typeface="Times New Roman"/>
              </a:rPr>
              <a:t>Removing outliers</a:t>
            </a:r>
            <a:endParaRPr dirty="0" smtClean="0"/>
          </a:p>
          <a:p>
            <a:pPr marL="742950" lvl="1" indent="-285750" algn="l" rtl="0">
              <a:spcBef>
                <a:spcPts val="960"/>
              </a:spcBef>
              <a:spcAft>
                <a:spcPts val="0"/>
              </a:spcAft>
              <a:buSzPts val="1440"/>
              <a:buChar char="▶"/>
            </a:pPr>
            <a:r>
              <a:rPr lang="en-US" dirty="0" smtClean="0">
                <a:solidFill>
                  <a:schemeClr val="lt1"/>
                </a:solidFill>
                <a:latin typeface="Times New Roman"/>
                <a:ea typeface="Times New Roman"/>
                <a:cs typeface="Times New Roman"/>
                <a:sym typeface="Times New Roman"/>
              </a:rPr>
              <a:t>Cleaning data and imputing if null values are present. </a:t>
            </a:r>
            <a:endParaRPr dirty="0" smtClean="0"/>
          </a:p>
          <a:p>
            <a:pPr marL="742950" lvl="1" indent="-285750" algn="l" rtl="0">
              <a:spcBef>
                <a:spcPts val="960"/>
              </a:spcBef>
              <a:spcAft>
                <a:spcPts val="0"/>
              </a:spcAft>
              <a:buSzPts val="1440"/>
              <a:buChar char="▶"/>
            </a:pPr>
            <a:r>
              <a:rPr lang="en-US" dirty="0" smtClean="0">
                <a:solidFill>
                  <a:schemeClr val="lt1"/>
                </a:solidFill>
                <a:latin typeface="Times New Roman"/>
                <a:ea typeface="Times New Roman"/>
                <a:cs typeface="Times New Roman"/>
                <a:sym typeface="Times New Roman"/>
              </a:rPr>
              <a:t>Converting categorical data into numeric values.</a:t>
            </a:r>
            <a:endParaRPr dirty="0" smtClean="0"/>
          </a:p>
          <a:p>
            <a:pPr marL="742950" lvl="1" indent="-285750" algn="l" rtl="0">
              <a:spcBef>
                <a:spcPts val="960"/>
              </a:spcBef>
              <a:spcAft>
                <a:spcPts val="0"/>
              </a:spcAft>
              <a:buSzPts val="1440"/>
              <a:buChar char="▶"/>
            </a:pPr>
            <a:r>
              <a:rPr lang="en-US" dirty="0" smtClean="0">
                <a:solidFill>
                  <a:schemeClr val="lt1"/>
                </a:solidFill>
                <a:latin typeface="Times New Roman"/>
                <a:ea typeface="Times New Roman"/>
                <a:cs typeface="Times New Roman"/>
                <a:sym typeface="Times New Roman"/>
              </a:rPr>
              <a:t>Scaling the data</a:t>
            </a:r>
            <a:endParaRPr dirty="0" smtClean="0"/>
          </a:p>
          <a:p>
            <a:pPr marL="742950" lvl="1" indent="-194309" algn="l" rtl="0">
              <a:spcBef>
                <a:spcPts val="960"/>
              </a:spcBef>
              <a:spcAft>
                <a:spcPts val="0"/>
              </a:spcAft>
              <a:buSzPts val="144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753</Words>
  <Application>Microsoft Office PowerPoint</Application>
  <PresentationFormat>Widescreen</PresentationFormat>
  <Paragraphs>66</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Century Gothic</vt:lpstr>
      <vt:lpstr>Times New Roman</vt:lpstr>
      <vt:lpstr>Noto Sans Symbols</vt:lpstr>
      <vt:lpstr>Arial</vt:lpstr>
      <vt:lpstr>Slice</vt:lpstr>
      <vt:lpstr>PowerPoint Presentation</vt:lpstr>
      <vt:lpstr>PowerPoint Presentation</vt:lpstr>
      <vt:lpstr>PowerPoint Presentation</vt:lpstr>
      <vt:lpstr>PowerPoint Presentation</vt:lpstr>
      <vt:lpstr>PowerPoint Presentation</vt:lpstr>
      <vt:lpstr>PowerPoint Presentation</vt:lpstr>
      <vt:lpstr>After undergoing these analysis, we concluded that our hypothesis is true. Meaning  can predict the app ratings, however significant pre-processing must be done before  start the analysis. The Play Store apps data has enormous potential to drive app-making businesses to success. User reviews are limited to identifying polarity and subjectivity. However, the massive increase in review-based data implies a requirement to focus also on performing predictions. This process is challenging yet fruitful, as user reviews are qualitative while ratings are essentially quantitative. The numeric scoring of apps within the Google App store could also be biased and overrated because higher ratings given by users potentially attract several new users disproportionately. From the results and process we have implemented, we can conclude that we have achieved this project’s objectives which are analyzing the Google Play Store apps and determining trends of the Google Play Store.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hp</cp:lastModifiedBy>
  <cp:revision>6</cp:revision>
  <dcterms:created xsi:type="dcterms:W3CDTF">2021-06-19T13:01:53Z</dcterms:created>
  <dcterms:modified xsi:type="dcterms:W3CDTF">2022-07-10T14:29:03Z</dcterms:modified>
</cp:coreProperties>
</file>