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71" r:id="rId11"/>
    <p:sldId id="262" r:id="rId12"/>
    <p:sldId id="263" r:id="rId13"/>
    <p:sldId id="264" r:id="rId14"/>
    <p:sldId id="265" r:id="rId15"/>
    <p:sldId id="266" r:id="rId16"/>
    <p:sldId id="267" r:id="rId17"/>
    <p:sldId id="270" r:id="rId18"/>
    <p:sldId id="269" r:id="rId19"/>
  </p:sldIdLst>
  <p:sldSz cx="9144000" cy="5143500" type="screen16x9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7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0B60598-7E2E-4A45-BCBE-BB8704DAF68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79320" y="4716720"/>
            <a:ext cx="5438520" cy="44672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49840" y="9430200"/>
            <a:ext cx="294588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55305D7-3457-4D12-865C-9E17E9CF63A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79320" y="4716720"/>
            <a:ext cx="5438520" cy="44672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3849840" y="9430200"/>
            <a:ext cx="294588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A1329B6-8A37-486E-A97F-E976A9AB9A4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297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2160" y="746280"/>
            <a:ext cx="6613200" cy="37206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79320" y="4716720"/>
            <a:ext cx="5438520" cy="44672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3849840" y="9430200"/>
            <a:ext cx="294588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A1329B6-8A37-486E-A97F-E976A9AB9A4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2160" y="746280"/>
            <a:ext cx="6613200" cy="372060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79320" y="4716720"/>
            <a:ext cx="5438520" cy="44672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3849840" y="9430200"/>
            <a:ext cx="294588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CD2949D-DC31-44AE-8D89-E2324D2942C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2160" y="746280"/>
            <a:ext cx="6613200" cy="37206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79320" y="4716720"/>
            <a:ext cx="5438520" cy="44672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3849840" y="9430200"/>
            <a:ext cx="294588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805435E-D4D7-4C44-8465-AFA50D9F360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2160" y="746280"/>
            <a:ext cx="6613200" cy="37206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79320" y="4716720"/>
            <a:ext cx="5438520" cy="44672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849840" y="9430200"/>
            <a:ext cx="294588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FA3E84F-900D-410C-854F-5033FE017F1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79320" y="4716720"/>
            <a:ext cx="5438520" cy="44672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3849840" y="9430200"/>
            <a:ext cx="294588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77C63EC-0EE4-4024-B676-B447CD5822C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Статистика </a:t>
            </a:r>
            <a:r>
              <a:rPr lang="en-US" dirty="0" smtClean="0"/>
              <a:t>FDA </a:t>
            </a:r>
            <a:r>
              <a:rPr lang="en-US" dirty="0" err="1" smtClean="0"/>
              <a:t>approv</a:t>
            </a:r>
            <a:r>
              <a:rPr lang="en-US" dirty="0" smtClean="0"/>
              <a:t> </a:t>
            </a:r>
            <a:r>
              <a:rPr lang="en-US" dirty="0" err="1" smtClean="0"/>
              <a:t>Benjamens</a:t>
            </a:r>
            <a:r>
              <a:rPr lang="en-US" dirty="0" smtClean="0"/>
              <a:t>, 2020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1B045-38C0-4465-A8D0-FE9370A9DE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7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2160" y="746280"/>
            <a:ext cx="6613200" cy="37206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79320" y="4716720"/>
            <a:ext cx="5438520" cy="44672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3849840" y="9430200"/>
            <a:ext cx="294588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565F67D-F7F0-4DEB-BE9E-62B97D05600E}" type="slidenum">
              <a:rPr lang="en-US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2160" y="746280"/>
            <a:ext cx="6613200" cy="372060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79320" y="4716720"/>
            <a:ext cx="5438520" cy="44672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3849840" y="9430200"/>
            <a:ext cx="294588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31DC857-09BB-4306-BB92-1B9E95CFD56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2160" y="746280"/>
            <a:ext cx="6613200" cy="372060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79320" y="4716720"/>
            <a:ext cx="5438520" cy="44672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3849840" y="9430200"/>
            <a:ext cx="294588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7A770CE-40D3-4C3B-BB82-76485B4E7F7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533160" y="857160"/>
            <a:ext cx="8077320" cy="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-76320" y="0"/>
            <a:ext cx="380520" cy="4686120"/>
          </a:xfrm>
          <a:prstGeom prst="rect">
            <a:avLst/>
          </a:prstGeom>
          <a:solidFill>
            <a:srgbClr val="8E9B2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9" descr="C:\Users\Admin\Downloads\skoltech-logo (2).jpg"/>
          <p:cNvPicPr/>
          <p:nvPr/>
        </p:nvPicPr>
        <p:blipFill>
          <a:blip r:embed="rId14"/>
          <a:stretch/>
        </p:blipFill>
        <p:spPr>
          <a:xfrm>
            <a:off x="7772400" y="4800600"/>
            <a:ext cx="1066320" cy="23112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380880" y="4857840"/>
            <a:ext cx="2084040" cy="3427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FA9DD877-43F4-4641-8FA4-C49562872D88}" type="slidenum">
              <a:rPr lang="sv-SE" sz="98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98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7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7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7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7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533160" y="857160"/>
            <a:ext cx="8077320" cy="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-76320" y="0"/>
            <a:ext cx="380520" cy="4686120"/>
          </a:xfrm>
          <a:prstGeom prst="rect">
            <a:avLst/>
          </a:prstGeom>
          <a:solidFill>
            <a:srgbClr val="8E9B2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Picture 9" descr="C:\Users\Admin\Downloads\skoltech-logo (2).jpg"/>
          <p:cNvPicPr/>
          <p:nvPr/>
        </p:nvPicPr>
        <p:blipFill>
          <a:blip r:embed="rId14"/>
          <a:stretch/>
        </p:blipFill>
        <p:spPr>
          <a:xfrm>
            <a:off x="7772400" y="4800600"/>
            <a:ext cx="1066320" cy="23112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90520"/>
            <a:ext cx="3657240" cy="599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ts val="3251"/>
              </a:lnSpc>
            </a:pPr>
            <a:r>
              <a:rPr lang="ru-RU" sz="2440" b="1" strike="noStrike" spc="-1">
                <a:solidFill>
                  <a:srgbClr val="595959"/>
                </a:solidFill>
                <a:latin typeface="Arial"/>
                <a:ea typeface="MS PGothic"/>
              </a:rPr>
              <a:t>Slide Title</a:t>
            </a:r>
            <a:endParaRPr lang="ru-RU" sz="24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360" y="269640"/>
            <a:ext cx="4114440" cy="4623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895320"/>
            <a:ext cx="3658680" cy="3117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137"/>
              </a:spcAft>
              <a:tabLst>
                <a:tab pos="0" algn="l"/>
              </a:tabLst>
            </a:pPr>
            <a:r>
              <a:rPr lang="ru-RU" sz="1870" b="1" strike="noStrike" spc="-18">
                <a:solidFill>
                  <a:srgbClr val="000000"/>
                </a:solidFill>
                <a:latin typeface="Arial"/>
                <a:ea typeface="MS PGothic"/>
              </a:rPr>
              <a:t>Slide Subtitle</a:t>
            </a:r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57200" y="1508760"/>
            <a:ext cx="3658680" cy="31438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8640" indent="-278280">
              <a:lnSpc>
                <a:spcPts val="2194"/>
              </a:lnSpc>
              <a:spcAft>
                <a:spcPts val="1137"/>
              </a:spcAft>
              <a:buClr>
                <a:srgbClr val="9FAD28"/>
              </a:buClr>
              <a:buFont typeface="Lucida Grande"/>
              <a:buChar char="➜"/>
            </a:pPr>
            <a:r>
              <a:rPr lang="ru-RU" sz="1870" b="0" strike="noStrike" spc="-1">
                <a:solidFill>
                  <a:srgbClr val="000000"/>
                </a:solidFill>
                <a:latin typeface="Arial"/>
                <a:ea typeface="MS PGothic"/>
              </a:rPr>
              <a:t>Slide bullet text</a:t>
            </a:r>
            <a:endParaRPr lang="ru-RU" sz="1870" b="0" strike="noStrike" spc="-1">
              <a:solidFill>
                <a:srgbClr val="000000"/>
              </a:solidFill>
              <a:latin typeface="Arial"/>
            </a:endParaRPr>
          </a:p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4490640" y="4962960"/>
            <a:ext cx="167040" cy="1764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fld id="{2CA4EA2E-798E-4557-9FBA-71CEFDD1921D}" type="slidenum">
              <a:rPr lang="ru-RU" sz="98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98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 1"/>
          <p:cNvSpPr/>
          <p:nvPr/>
        </p:nvSpPr>
        <p:spPr>
          <a:xfrm>
            <a:off x="533160" y="857160"/>
            <a:ext cx="8077320" cy="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-76320" y="0"/>
            <a:ext cx="380520" cy="4686120"/>
          </a:xfrm>
          <a:prstGeom prst="rect">
            <a:avLst/>
          </a:prstGeom>
          <a:solidFill>
            <a:srgbClr val="8E9B2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8" name="Picture 9" descr="C:\Users\Admin\Downloads\skoltech-logo (2).jpg"/>
          <p:cNvPicPr/>
          <p:nvPr/>
        </p:nvPicPr>
        <p:blipFill>
          <a:blip r:embed="rId14"/>
          <a:stretch/>
        </p:blipFill>
        <p:spPr>
          <a:xfrm>
            <a:off x="7772400" y="4800600"/>
            <a:ext cx="1066320" cy="231120"/>
          </a:xfrm>
          <a:prstGeom prst="rect">
            <a:avLst/>
          </a:prstGeom>
          <a:ln>
            <a:noFill/>
          </a:ln>
        </p:spPr>
      </p:pic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4760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80000"/>
              </a:lnSpc>
              <a:spcAft>
                <a:spcPts val="1137"/>
              </a:spcAft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Arial"/>
                <a:ea typeface="MS PGothic"/>
              </a:rPr>
              <a:t>Statement</a:t>
            </a:r>
            <a:endParaRPr lang="ru-RU" sz="4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0000"/>
              </a:lnSpc>
              <a:spcAft>
                <a:spcPts val="1137"/>
              </a:spcAft>
              <a:tabLst>
                <a:tab pos="0" algn="l"/>
              </a:tabLst>
            </a:pPr>
            <a:endParaRPr lang="ru-RU" sz="4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0000"/>
              </a:lnSpc>
              <a:tabLst>
                <a:tab pos="0" algn="l"/>
              </a:tabLst>
            </a:pPr>
            <a:endParaRPr lang="ru-RU" sz="4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0000"/>
              </a:lnSpc>
              <a:tabLst>
                <a:tab pos="0" algn="l"/>
              </a:tabLst>
            </a:pPr>
            <a:endParaRPr lang="ru-RU" sz="4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0000"/>
              </a:lnSpc>
              <a:tabLst>
                <a:tab pos="0" algn="l"/>
              </a:tabLst>
            </a:pPr>
            <a:endParaRPr lang="ru-RU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/>
          </p:nvPr>
        </p:nvSpPr>
        <p:spPr>
          <a:xfrm>
            <a:off x="380880" y="4857840"/>
            <a:ext cx="2084040" cy="3427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fld id="{10B3ADCE-1ACA-4DAE-B8C5-EF682037A30E}" type="slidenum">
              <a:rPr lang="ru-RU" sz="98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980" b="0" strike="noStrike" spc="-1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 1"/>
          <p:cNvSpPr/>
          <p:nvPr/>
        </p:nvSpPr>
        <p:spPr>
          <a:xfrm>
            <a:off x="533160" y="857160"/>
            <a:ext cx="8077320" cy="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-76320" y="0"/>
            <a:ext cx="380520" cy="4686120"/>
          </a:xfrm>
          <a:prstGeom prst="rect">
            <a:avLst/>
          </a:prstGeom>
          <a:solidFill>
            <a:srgbClr val="8E9B2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0" name="Picture 9" descr="C:\Users\Admin\Downloads\skoltech-logo (2).jpg"/>
          <p:cNvPicPr/>
          <p:nvPr/>
        </p:nvPicPr>
        <p:blipFill>
          <a:blip r:embed="rId14"/>
          <a:stretch/>
        </p:blipFill>
        <p:spPr>
          <a:xfrm>
            <a:off x="7772400" y="4800600"/>
            <a:ext cx="1066320" cy="231120"/>
          </a:xfrm>
          <a:prstGeom prst="rect">
            <a:avLst/>
          </a:prstGeom>
          <a:ln>
            <a:noFill/>
          </a:ln>
        </p:spPr>
      </p:pic>
      <p:sp>
        <p:nvSpPr>
          <p:cNvPr id="131" name="PlaceHolder 3"/>
          <p:cNvSpPr>
            <a:spLocks noGrp="1"/>
          </p:cNvSpPr>
          <p:nvPr>
            <p:ph type="title"/>
          </p:nvPr>
        </p:nvSpPr>
        <p:spPr>
          <a:xfrm>
            <a:off x="479520" y="213120"/>
            <a:ext cx="7063920" cy="5295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ts val="3251"/>
              </a:lnSpc>
            </a:pPr>
            <a:r>
              <a:rPr lang="ru-RU" sz="2440" b="1" strike="noStrike" spc="-1">
                <a:solidFill>
                  <a:srgbClr val="595959"/>
                </a:solidFill>
                <a:latin typeface="Arial"/>
                <a:ea typeface="MS PGothic"/>
              </a:rPr>
              <a:t>Slide Title</a:t>
            </a:r>
            <a:endParaRPr lang="ru-RU" sz="24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971640"/>
            <a:ext cx="722124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8640" indent="-278280">
              <a:lnSpc>
                <a:spcPts val="2194"/>
              </a:lnSpc>
              <a:spcAft>
                <a:spcPts val="1137"/>
              </a:spcAft>
              <a:buClr>
                <a:srgbClr val="9FAD28"/>
              </a:buClr>
              <a:buFont typeface="Lucida Grande"/>
              <a:buChar char="➜"/>
            </a:pPr>
            <a:r>
              <a:rPr lang="ru-RU" sz="1870" b="0" strike="noStrike" spc="-1">
                <a:solidFill>
                  <a:srgbClr val="000000"/>
                </a:solidFill>
                <a:latin typeface="Arial"/>
                <a:ea typeface="MS PGothic"/>
              </a:rPr>
              <a:t>Slide bullet text</a:t>
            </a:r>
            <a:endParaRPr lang="ru-RU" sz="1870" b="0" strike="noStrike" spc="-1">
              <a:solidFill>
                <a:srgbClr val="000000"/>
              </a:solidFill>
              <a:latin typeface="Arial"/>
            </a:endParaRPr>
          </a:p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  <a:p>
            <a:endParaRPr lang="ru-RU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894240"/>
            <a:ext cx="8229240" cy="4478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137"/>
              </a:spcAft>
              <a:tabLst>
                <a:tab pos="0" algn="l"/>
              </a:tabLst>
            </a:pPr>
            <a:r>
              <a:rPr lang="ru-RU" sz="2029" b="1" strike="noStrike" spc="-21">
                <a:solidFill>
                  <a:srgbClr val="000000"/>
                </a:solidFill>
                <a:latin typeface="Arial"/>
                <a:ea typeface="MS PGothic"/>
              </a:rPr>
              <a:t>Slide Subtitle</a:t>
            </a:r>
            <a:endParaRPr lang="ru-RU" sz="2029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sldNum"/>
          </p:nvPr>
        </p:nvSpPr>
        <p:spPr>
          <a:xfrm>
            <a:off x="380880" y="4857840"/>
            <a:ext cx="2084040" cy="3427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fld id="{D7354152-981C-4823-8DDE-F3C199352D7C}" type="slidenum">
              <a:rPr lang="ru-RU" sz="98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98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6040" y="2493720"/>
            <a:ext cx="87930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000" b="1" u="sng" strike="noStrike" spc="-1" dirty="0">
                <a:solidFill>
                  <a:srgbClr val="002060"/>
                </a:solidFill>
                <a:uFillTx/>
                <a:latin typeface="Arial"/>
              </a:rPr>
              <a:t>Maxim Sharaev</a:t>
            </a:r>
            <a:endParaRPr lang="en-US" sz="20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400" b="1" u="sng" strike="noStrike" spc="-1" dirty="0" smtClean="0">
                <a:solidFill>
                  <a:srgbClr val="002060"/>
                </a:solidFill>
                <a:uFillTx/>
                <a:latin typeface="Arial"/>
              </a:rPr>
              <a:t>RAIC, ISIP </a:t>
            </a:r>
            <a:r>
              <a:rPr lang="en-US" sz="1400" b="1" u="sng" strike="noStrike" spc="-1" dirty="0">
                <a:solidFill>
                  <a:srgbClr val="002060"/>
                </a:solidFill>
                <a:uFillTx/>
                <a:latin typeface="Arial"/>
              </a:rPr>
              <a:t>group 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308600" y="1398600"/>
            <a:ext cx="6843960" cy="15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3000" b="1" strike="noStrike" spc="-1">
                <a:solidFill>
                  <a:srgbClr val="000000"/>
                </a:solidFill>
                <a:latin typeface="Arial"/>
              </a:rPr>
              <a:t>Course Organization:</a:t>
            </a:r>
            <a:endParaRPr lang="en-U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3000" b="1" strike="noStrike" spc="-1">
                <a:solidFill>
                  <a:srgbClr val="000000"/>
                </a:solidFill>
                <a:latin typeface="Arial"/>
              </a:rPr>
              <a:t>Neuroimaging and Machine Learning for Biomedicine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783600" y="2924640"/>
            <a:ext cx="1397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43">
                <a:solidFill>
                  <a:srgbClr val="000000"/>
                </a:solidFill>
                <a:latin typeface="Arial"/>
              </a:rPr>
              <a:t>Intro Lecture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85000" y="233640"/>
            <a:ext cx="2314800" cy="4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 strike="noStrike" spc="-1">
                <a:solidFill>
                  <a:srgbClr val="839120"/>
                </a:solidFill>
                <a:latin typeface="Arial"/>
              </a:rPr>
              <a:t>Course outline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99" name="Рисунок 198"/>
          <p:cNvPicPr/>
          <p:nvPr/>
        </p:nvPicPr>
        <p:blipFill>
          <a:blip r:embed="rId2"/>
          <a:stretch/>
        </p:blipFill>
        <p:spPr>
          <a:xfrm>
            <a:off x="731520" y="1018440"/>
            <a:ext cx="6675120" cy="355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85000" y="87480"/>
            <a:ext cx="23148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strike="noStrike" spc="-1">
                <a:solidFill>
                  <a:srgbClr val="839120"/>
                </a:solidFill>
                <a:latin typeface="Arial"/>
              </a:rPr>
              <a:t>Course outline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7960" y="1065600"/>
            <a:ext cx="7982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Structure of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a Part 1 </a:t>
            </a: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typical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 learning</a:t>
            </a: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day</a:t>
            </a: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507960" y="3285000"/>
            <a:ext cx="83962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[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Week 5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] Project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proposals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 [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12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0–180 min] → submit for assessment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[Week 6]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2-3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panel sessions: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watch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the specialist work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and propose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 solution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Work on project → final project + peer review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[Week 8]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513000" y="2921760"/>
            <a:ext cx="815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Part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507960" y="1539720"/>
            <a:ext cx="77140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Pre-recorded lecture [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60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—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9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0 min]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Offline quiz 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[should take 15 min,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is closed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5 min before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the seminar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]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Offline live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seminar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 [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~80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 min]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attendance is necessarily</a:t>
            </a: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 (</a:t>
            </a:r>
            <a:r>
              <a:rPr lang="ru-RU" sz="1800" b="1" strike="noStrike" spc="-1">
                <a:solidFill>
                  <a:srgbClr val="FF0000"/>
                </a:solidFill>
                <a:latin typeface="Arial"/>
              </a:rPr>
              <a:t>70%</a:t>
            </a: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)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HW announcement [totally 3 HWs] 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→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submit for assessment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573840" y="4278600"/>
            <a:ext cx="8396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Arial"/>
              </a:rPr>
              <a:t>NB! Can be flexible, follow updates in Canvas/TG Group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86080" y="87480"/>
            <a:ext cx="23313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strike="noStrike" spc="-1">
                <a:solidFill>
                  <a:srgbClr val="839120"/>
                </a:solidFill>
                <a:latin typeface="Arial"/>
              </a:rPr>
              <a:t>Course project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44760" y="1021320"/>
            <a:ext cx="7860240" cy="32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One of the main</a:t>
            </a: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 educational format used in this course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Goal: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create your own end-to-end AI system for biomedical use (see the available topics)</a:t>
            </a: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IN: lots of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Neuroimaging/ML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 papers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, datasets</a:t>
            </a: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OUT: an intelligent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system for prediction / treatment planning / …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Project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is 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performed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individually or 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in teams of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~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 people with distinct roles (e.g., requirements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/data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analyst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data engineer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researcher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developer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, …)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Each team implements a particular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data processing pipeline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 (e.g.,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data collection, cleaning, ML model validation, …)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92200" y="87480"/>
            <a:ext cx="30585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strike="noStrike" spc="-1">
                <a:solidFill>
                  <a:srgbClr val="839120"/>
                </a:solidFill>
                <a:latin typeface="Arial"/>
              </a:rPr>
              <a:t>Course assessment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44760" y="1021320"/>
            <a:ext cx="7860240" cy="14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Total assessment: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20% - quizzes*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45% - HW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30+5**% - Final Project***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817560" y="2562120"/>
            <a:ext cx="66153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*!Quizzes are counted only if the student is present at the class!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**If there is a paper draft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***(30% - Proposal 70% - final defense)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Participation in the discussion of the progress with TA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during “Work on Final Project” activity is mandatory!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3972600" y="1034280"/>
            <a:ext cx="3105720" cy="74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Bonus scores: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15% Panel with clinicians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376440" y="2252160"/>
            <a:ext cx="2370600" cy="518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800" b="1" strike="noStrike" spc="-1" dirty="0" smtClean="0">
                <a:solidFill>
                  <a:srgbClr val="839120"/>
                </a:solidFill>
                <a:latin typeface="Arial"/>
              </a:rPr>
              <a:t>Questions?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410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376440" y="2252160"/>
            <a:ext cx="23706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800" b="1" strike="noStrike" spc="-1">
                <a:solidFill>
                  <a:srgbClr val="839120"/>
                </a:solidFill>
                <a:latin typeface="Arial"/>
              </a:rPr>
              <a:t>Let’s begin!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84640" y="87480"/>
            <a:ext cx="21121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strike="noStrike" spc="-1">
                <a:solidFill>
                  <a:srgbClr val="839120"/>
                </a:solidFill>
                <a:latin typeface="Arial"/>
              </a:rPr>
              <a:t>About myself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73840" y="901440"/>
            <a:ext cx="4571640" cy="39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Maxim</a:t>
            </a: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Sharaev</a:t>
            </a: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, Ph.D.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800" b="0" i="1" strike="noStrike" spc="-1">
                <a:solidFill>
                  <a:srgbClr val="000000"/>
                </a:solidFill>
                <a:latin typeface="Arial"/>
              </a:rPr>
              <a:t>2006—2012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 Lomonosov MSU,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BioChemical 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Physics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, Dept. of Physics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800" b="0" i="1" strike="noStrike" spc="-1">
                <a:solidFill>
                  <a:srgbClr val="000000"/>
                </a:solidFill>
                <a:latin typeface="Arial"/>
              </a:rPr>
              <a:t>20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09</a:t>
            </a:r>
            <a:r>
              <a:rPr lang="ru-RU" sz="1800" b="0" i="1" strike="noStrike" spc="-1">
                <a:solidFill>
                  <a:srgbClr val="000000"/>
                </a:solidFill>
                <a:latin typeface="Arial"/>
              </a:rPr>
              <a:t>—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now</a:t>
            </a:r>
            <a:r>
              <a:rPr lang="ru-RU" sz="1800" b="0" i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Istitute of Higher Nervous Activity and Neurophysiology, RAS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800" b="0" i="1" strike="noStrike" spc="-1">
                <a:solidFill>
                  <a:srgbClr val="000000"/>
                </a:solidFill>
                <a:latin typeface="Arial"/>
              </a:rPr>
              <a:t>201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ru-RU" sz="1800" b="0" i="1" strike="noStrike" spc="-1">
                <a:solidFill>
                  <a:srgbClr val="000000"/>
                </a:solidFill>
                <a:latin typeface="Arial"/>
              </a:rPr>
              <a:t>—201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ru-RU" sz="1800" b="0" i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Lomonosov MSU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,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 Ph.D.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BioChemical Physics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800" b="0" i="1" strike="noStrike" spc="-1">
                <a:solidFill>
                  <a:srgbClr val="000000"/>
                </a:solidFill>
                <a:latin typeface="Arial"/>
              </a:rPr>
              <a:t>201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ru-RU" sz="1800" b="0" i="1" strike="noStrike" spc="-1">
                <a:solidFill>
                  <a:srgbClr val="000000"/>
                </a:solidFill>
                <a:latin typeface="Arial"/>
              </a:rPr>
              <a:t>—201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8</a:t>
            </a:r>
            <a:r>
              <a:rPr lang="ru-RU" sz="1800" b="0" i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NRC “Kurchatov Institute” Neuroimaging methods / MRI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800" b="0" i="1" strike="noStrike" spc="-1">
                <a:solidFill>
                  <a:srgbClr val="000000"/>
                </a:solidFill>
                <a:latin typeface="Arial"/>
              </a:rPr>
              <a:t>201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8</a:t>
            </a:r>
            <a:r>
              <a:rPr lang="ru-RU" sz="1800" b="0" i="1" strike="noStrike" spc="-1">
                <a:solidFill>
                  <a:srgbClr val="000000"/>
                </a:solidFill>
                <a:latin typeface="Arial"/>
              </a:rPr>
              <a:t>—now 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Skoltech,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Machine Learning in Neuroscience and neuroimaging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Core: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biophysics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, statistics and data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analysis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mathematical modelling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2" name="Рисунок 2"/>
          <p:cNvPicPr/>
          <p:nvPr/>
        </p:nvPicPr>
        <p:blipFill>
          <a:blip r:embed="rId2"/>
          <a:stretch/>
        </p:blipFill>
        <p:spPr>
          <a:xfrm>
            <a:off x="5528880" y="1129680"/>
            <a:ext cx="2697480" cy="355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81760" y="87480"/>
            <a:ext cx="1296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strike="noStrike" spc="-1">
                <a:solidFill>
                  <a:srgbClr val="839120"/>
                </a:solidFill>
                <a:latin typeface="Arial"/>
              </a:rPr>
              <a:t>Agenda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720360" y="1388160"/>
            <a:ext cx="7531920" cy="13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07000"/>
              </a:lnSpc>
              <a:buClr>
                <a:srgbClr val="839120"/>
              </a:buClr>
              <a:buFont typeface="Courier New"/>
              <a:buChar char="o"/>
            </a:pPr>
            <a:r>
              <a:rPr lang="en-US" sz="2000" b="1" strike="noStrike" spc="-1">
                <a:solidFill>
                  <a:srgbClr val="839120"/>
                </a:solidFill>
                <a:latin typeface="Arial"/>
              </a:rPr>
              <a:t>Why study neuroimaging at a Data Science program?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7000"/>
              </a:lnSpc>
              <a:buClr>
                <a:srgbClr val="839120"/>
              </a:buClr>
              <a:buFont typeface="Courier New"/>
              <a:buChar char="o"/>
            </a:pPr>
            <a:r>
              <a:rPr lang="en-US" sz="2000" b="1" strike="noStrike" spc="-1">
                <a:solidFill>
                  <a:srgbClr val="839120"/>
                </a:solidFill>
                <a:latin typeface="Arial"/>
              </a:rPr>
              <a:t>Course outline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7000"/>
              </a:lnSpc>
              <a:buClr>
                <a:srgbClr val="839120"/>
              </a:buClr>
              <a:buFont typeface="Courier New"/>
              <a:buChar char="o"/>
            </a:pPr>
            <a:r>
              <a:rPr lang="en-US" sz="2000" b="1" strike="noStrike" spc="-1">
                <a:solidFill>
                  <a:srgbClr val="839120"/>
                </a:solidFill>
                <a:latin typeface="Arial"/>
              </a:rPr>
              <a:t>Course project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7000"/>
              </a:lnSpc>
              <a:buClr>
                <a:srgbClr val="839120"/>
              </a:buClr>
              <a:buFont typeface="Courier New"/>
              <a:buChar char="o"/>
            </a:pPr>
            <a:r>
              <a:rPr lang="en-US" sz="2000" b="1" strike="noStrike" spc="-1">
                <a:solidFill>
                  <a:srgbClr val="839120"/>
                </a:solidFill>
                <a:latin typeface="Arial"/>
              </a:rPr>
              <a:t>Course assessment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10920" y="233640"/>
            <a:ext cx="7921440" cy="4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 strike="noStrike" spc="-1">
                <a:solidFill>
                  <a:srgbClr val="839120"/>
                </a:solidFill>
                <a:latin typeface="Arial"/>
              </a:rPr>
              <a:t>Why study neuroimaging at a Data Science program?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677520" y="1116360"/>
            <a:ext cx="77220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Neuroscience is cool! </a:t>
            </a:r>
            <a:r>
              <a:rPr lang="en-US" sz="2000" b="1" strike="noStrike" spc="-1">
                <a:solidFill>
                  <a:srgbClr val="000000"/>
                </a:solidFill>
                <a:latin typeface="Wingdings"/>
              </a:rPr>
              <a:t>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77520" y="1592280"/>
            <a:ext cx="7722000" cy="283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Different research questions: </a:t>
            </a:r>
            <a:endParaRPr lang="en-US" sz="20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how the brain works</a:t>
            </a:r>
            <a:endParaRPr lang="en-US" sz="20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why we behave in one way or another</a:t>
            </a:r>
            <a:endParaRPr lang="en-US" sz="20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can we decode our thoughts…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Different applied questions: </a:t>
            </a:r>
            <a:endParaRPr lang="en-US" sz="20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can we build artificial neural systems? </a:t>
            </a:r>
            <a:endParaRPr lang="en-US" sz="20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how can we communicate with brain?</a:t>
            </a:r>
            <a:endParaRPr lang="en-US" sz="20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can we effectively diagnose severe brain diseases and help the doctor to treat them?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88" name="Picture 4" descr="Brain fibres and structures, DTI MRI scan - Stock Image - C037/2895 -  Science Photo Library"/>
          <p:cNvPicPr/>
          <p:nvPr/>
        </p:nvPicPr>
        <p:blipFill>
          <a:blip r:embed="rId3"/>
          <a:stretch/>
        </p:blipFill>
        <p:spPr>
          <a:xfrm>
            <a:off x="6089400" y="1030680"/>
            <a:ext cx="2386800" cy="1989720"/>
          </a:xfrm>
          <a:prstGeom prst="rect">
            <a:avLst/>
          </a:prstGeom>
          <a:ln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6930360" y="3074400"/>
            <a:ext cx="15908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From </a:t>
            </a:r>
            <a:r>
              <a:rPr lang="ru-RU" sz="1050" b="0" strike="noStrike" spc="-1">
                <a:solidFill>
                  <a:srgbClr val="000000"/>
                </a:solidFill>
                <a:latin typeface="Arial"/>
              </a:rPr>
              <a:t>sciencephoto.com</a:t>
            </a:r>
            <a:endParaRPr lang="en-US" sz="105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10920" y="233640"/>
            <a:ext cx="7921440" cy="4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 strike="noStrike" spc="-1">
                <a:solidFill>
                  <a:srgbClr val="839120"/>
                </a:solidFill>
                <a:latin typeface="Arial"/>
              </a:rPr>
              <a:t>Why study neuroimaging at a Data Science program?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630000" y="1190880"/>
            <a:ext cx="7722000" cy="23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Unique opportunities to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collect measurements</a:t>
            </a:r>
            <a:endParaRPr lang="en-US" sz="20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We measure extremely complex processes and thus get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complex data </a:t>
            </a:r>
            <a:endParaRPr lang="en-US" sz="20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All this requires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skills in data analysis + knowing the data</a:t>
            </a:r>
            <a:endParaRPr lang="en-US" sz="20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recent years we add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ML to neuroscientific problems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– so that we can built predictive models, CV systems, …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10920" y="233640"/>
            <a:ext cx="7921440" cy="4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 strike="noStrike" spc="-1">
                <a:solidFill>
                  <a:srgbClr val="839120"/>
                </a:solidFill>
                <a:latin typeface="Arial"/>
              </a:rPr>
              <a:t>Why study neuroimaging at a Data Science program?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630000" y="1190880"/>
            <a:ext cx="6612120" cy="22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1199"/>
              </a:spcAf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An increasing number of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startups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dedicated to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ML in biomedicine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with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focus on neuroscience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see for example:  </a:t>
            </a:r>
            <a:r>
              <a:rPr lang="en-US" sz="2000" b="0" i="1" strike="noStrike" spc="-1" dirty="0" smtClean="0">
                <a:solidFill>
                  <a:srgbClr val="000000"/>
                </a:solidFill>
                <a:latin typeface="Arial"/>
              </a:rPr>
              <a:t>sbermed.ai</a:t>
            </a:r>
            <a:r>
              <a:rPr lang="en-US" sz="2000" b="0" i="1" strike="noStrike" spc="-1" dirty="0">
                <a:solidFill>
                  <a:srgbClr val="000000"/>
                </a:solidFill>
                <a:latin typeface="Arial"/>
              </a:rPr>
              <a:t>	 neuralink.com </a:t>
            </a:r>
            <a:r>
              <a:rPr lang="en-US" sz="2000" b="0" i="1" strike="noStrike" spc="-1" dirty="0" err="1">
                <a:solidFill>
                  <a:srgbClr val="000000"/>
                </a:solidFill>
                <a:latin typeface="Arial"/>
              </a:rPr>
              <a:t>ira</a:t>
            </a:r>
            <a:r>
              <a:rPr lang="en-US" sz="2000" b="0" i="1" strike="noStrike" spc="-1" dirty="0">
                <a:solidFill>
                  <a:srgbClr val="000000"/>
                </a:solidFill>
                <a:latin typeface="Arial"/>
              </a:rPr>
              <a:t>-labs</a:t>
            </a: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Are missing ML engineers with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background in neuro</a:t>
            </a: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Have to invent their unique solutions –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lack of standardization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19" y="980695"/>
            <a:ext cx="3689032" cy="2001062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438FACA0-854C-914E-89E4-382810AAC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919" y="199133"/>
            <a:ext cx="6853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rgbClr val="7F7F7F"/>
                </a:solidFill>
                <a:latin typeface="Century Gothic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kumimoji="1" sz="1600">
                <a:solidFill>
                  <a:srgbClr val="7F7F7F"/>
                </a:solidFill>
                <a:latin typeface="Century Gothic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1600">
                <a:solidFill>
                  <a:srgbClr val="7F7F7F"/>
                </a:solidFill>
                <a:latin typeface="Century Gothic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kumimoji="1" sz="1600">
                <a:solidFill>
                  <a:srgbClr val="7F7F7F"/>
                </a:solidFill>
                <a:latin typeface="Century Gothic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kumimoji="1" sz="1600">
                <a:solidFill>
                  <a:srgbClr val="7F7F7F"/>
                </a:solidFill>
                <a:latin typeface="Century Gothic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600">
                <a:solidFill>
                  <a:srgbClr val="7F7F7F"/>
                </a:solidFill>
                <a:latin typeface="Century Gothic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600">
                <a:solidFill>
                  <a:srgbClr val="7F7F7F"/>
                </a:solidFill>
                <a:latin typeface="Century Gothic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600">
                <a:solidFill>
                  <a:srgbClr val="7F7F7F"/>
                </a:solidFill>
                <a:latin typeface="Century Gothic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600">
                <a:solidFill>
                  <a:srgbClr val="7F7F7F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ru-RU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AI systems in medicine: current state</a:t>
            </a:r>
            <a:endParaRPr lang="ru-RU" altLang="ru-RU" b="1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665018" y="2283229"/>
            <a:ext cx="3297382" cy="2050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0202" y="3496651"/>
            <a:ext cx="329738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err="1">
                <a:latin typeface="+mj-lt"/>
              </a:rPr>
              <a:t>The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number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of</a:t>
            </a:r>
            <a:r>
              <a:rPr lang="ru-RU" dirty="0">
                <a:latin typeface="+mj-lt"/>
              </a:rPr>
              <a:t> </a:t>
            </a:r>
            <a:r>
              <a:rPr lang="ru-RU" b="1" dirty="0" err="1">
                <a:latin typeface="+mj-lt"/>
              </a:rPr>
              <a:t>life</a:t>
            </a:r>
            <a:r>
              <a:rPr lang="ru-RU" dirty="0">
                <a:latin typeface="+mj-lt"/>
              </a:rPr>
              <a:t> </a:t>
            </a:r>
            <a:r>
              <a:rPr lang="ru-RU" b="1" dirty="0" err="1">
                <a:latin typeface="+mj-lt"/>
              </a:rPr>
              <a:t>science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papers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describing</a:t>
            </a:r>
            <a:r>
              <a:rPr lang="ru-RU" dirty="0">
                <a:latin typeface="+mj-lt"/>
              </a:rPr>
              <a:t> </a:t>
            </a:r>
            <a:r>
              <a:rPr lang="ru-RU" b="1" dirty="0" smtClean="0">
                <a:latin typeface="+mj-lt"/>
              </a:rPr>
              <a:t>AI/ML</a:t>
            </a:r>
            <a:r>
              <a:rPr lang="en-US" dirty="0" smtClean="0">
                <a:latin typeface="+mj-lt"/>
              </a:rPr>
              <a:t>:</a:t>
            </a:r>
          </a:p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596</a:t>
            </a:r>
            <a:r>
              <a:rPr lang="ru-RU" dirty="0" smtClean="0">
                <a:latin typeface="+mj-lt"/>
              </a:rPr>
              <a:t> </a:t>
            </a:r>
            <a:r>
              <a:rPr lang="ru-RU" dirty="0" err="1">
                <a:latin typeface="+mj-lt"/>
              </a:rPr>
              <a:t>in</a:t>
            </a: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2010</a:t>
            </a:r>
            <a:endParaRPr lang="en-US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12,422</a:t>
            </a:r>
            <a:r>
              <a:rPr lang="ru-RU" dirty="0" smtClean="0">
                <a:latin typeface="+mj-lt"/>
              </a:rPr>
              <a:t> </a:t>
            </a:r>
            <a:r>
              <a:rPr lang="ru-RU" dirty="0" err="1">
                <a:latin typeface="+mj-lt"/>
              </a:rPr>
              <a:t>in</a:t>
            </a: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2019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80497" y="954093"/>
            <a:ext cx="4572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Only </a:t>
            </a:r>
            <a:r>
              <a:rPr lang="en-US" b="1" dirty="0" smtClean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64 </a:t>
            </a:r>
            <a:r>
              <a:rPr lang="en-US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AI/ML based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FDA approved medical devices and 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algorithms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+mj-lt"/>
                <a:cs typeface="Calibri" panose="020F0502020204030204" pitchFamily="34" charset="0"/>
              </a:rPr>
              <a:t>Only 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29 (45</a:t>
            </a:r>
            <a:r>
              <a:rPr lang="en-US" b="1" dirty="0" smtClean="0">
                <a:latin typeface="+mj-lt"/>
                <a:cs typeface="Calibri" panose="020F0502020204030204" pitchFamily="34" charset="0"/>
              </a:rPr>
              <a:t>%) with real AI/ML</a:t>
            </a:r>
          </a:p>
          <a:p>
            <a:pPr>
              <a:spcBef>
                <a:spcPts val="600"/>
              </a:spcBef>
            </a:pPr>
            <a:r>
              <a:rPr lang="en-US" b="1" dirty="0" smtClean="0">
                <a:latin typeface="+mj-lt"/>
                <a:cs typeface="Calibri" panose="020F0502020204030204" pitchFamily="34" charset="0"/>
              </a:rPr>
              <a:t>Less than ~0,2% of all medical devices</a:t>
            </a:r>
            <a:endParaRPr lang="ru-RU" b="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008" y="2283229"/>
            <a:ext cx="3505006" cy="24329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65859" y="4747426"/>
            <a:ext cx="4055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 from</a:t>
            </a:r>
            <a:r>
              <a:rPr lang="ru-RU" sz="1100" dirty="0" smtClean="0"/>
              <a:t> (</a:t>
            </a:r>
            <a:r>
              <a:rPr lang="en-US" sz="1100" dirty="0" err="1" smtClean="0"/>
              <a:t>Benjamens</a:t>
            </a:r>
            <a:r>
              <a:rPr lang="en-US" sz="1100" dirty="0" smtClean="0"/>
              <a:t> </a:t>
            </a:r>
            <a:r>
              <a:rPr lang="en-US" sz="1100" dirty="0"/>
              <a:t>et al</a:t>
            </a:r>
            <a:r>
              <a:rPr lang="en-US" sz="1100" dirty="0" smtClean="0"/>
              <a:t>., </a:t>
            </a:r>
            <a:r>
              <a:rPr lang="en-US" sz="1100" dirty="0"/>
              <a:t>2020</a:t>
            </a:r>
            <a:r>
              <a:rPr lang="ru-RU" sz="1100" dirty="0" smtClean="0"/>
              <a:t>)</a:t>
            </a:r>
            <a:endParaRPr lang="ru-RU" sz="1100" dirty="0"/>
          </a:p>
        </p:txBody>
      </p:sp>
      <p:sp>
        <p:nvSpPr>
          <p:cNvPr id="9" name="Rectangle 6"/>
          <p:cNvSpPr/>
          <p:nvPr/>
        </p:nvSpPr>
        <p:spPr>
          <a:xfrm>
            <a:off x="581525" y="2865709"/>
            <a:ext cx="388433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</a:rPr>
              <a:t>*</a:t>
            </a:r>
            <a:r>
              <a:rPr lang="ru-RU" sz="1200" b="1" dirty="0" smtClean="0">
                <a:latin typeface="Arial" panose="020B0604020202020204" pitchFamily="34" charset="0"/>
              </a:rPr>
              <a:t>IMDRF/</a:t>
            </a:r>
            <a:r>
              <a:rPr lang="ru-RU" sz="1200" b="1" dirty="0" err="1" smtClean="0">
                <a:latin typeface="Arial" panose="020B0604020202020204" pitchFamily="34" charset="0"/>
              </a:rPr>
              <a:t>SaMD</a:t>
            </a:r>
            <a:r>
              <a:rPr lang="ru-RU" sz="1200" b="1" dirty="0" smtClean="0">
                <a:latin typeface="Arial" panose="020B0604020202020204" pitchFamily="34" charset="0"/>
              </a:rPr>
              <a:t> </a:t>
            </a:r>
            <a:r>
              <a:rPr lang="ru-RU" sz="1200" b="1" dirty="0">
                <a:latin typeface="Arial" panose="020B0604020202020204" pitchFamily="34" charset="0"/>
              </a:rPr>
              <a:t>WG/N41 (PF):</a:t>
            </a:r>
            <a:r>
              <a:rPr lang="en-US" sz="1200" b="1" dirty="0">
                <a:latin typeface="Arial" panose="020B0604020202020204" pitchFamily="34" charset="0"/>
              </a:rPr>
              <a:t> </a:t>
            </a:r>
            <a:r>
              <a:rPr lang="en-US" sz="1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Clinical Evaluation: Software </a:t>
            </a: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 Medical Device (SAMD</a:t>
            </a:r>
            <a:r>
              <a:rPr lang="en-US" sz="1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sz="105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U.S. Food and Drug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Administration, FDA)</a:t>
            </a:r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44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85000" y="233640"/>
            <a:ext cx="2314800" cy="4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 strike="noStrike" spc="-1">
                <a:solidFill>
                  <a:srgbClr val="839120"/>
                </a:solidFill>
                <a:latin typeface="Arial"/>
              </a:rPr>
              <a:t>Course outline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618480" y="824400"/>
            <a:ext cx="7472520" cy="40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750" b="1" strike="noStrike" spc="-1">
                <a:solidFill>
                  <a:srgbClr val="000000"/>
                </a:solidFill>
                <a:latin typeface="Arial"/>
              </a:rPr>
              <a:t>Goals of this course:</a:t>
            </a:r>
            <a:endParaRPr lang="en-US" sz="175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750" b="0" strike="noStrike" spc="-1">
                <a:solidFill>
                  <a:srgbClr val="000000"/>
                </a:solidFill>
                <a:latin typeface="Arial"/>
              </a:rPr>
              <a:t>Provide an introduction into the </a:t>
            </a:r>
            <a:r>
              <a:rPr lang="ru-RU" sz="1750" b="1" strike="noStrike" spc="-1">
                <a:solidFill>
                  <a:srgbClr val="000000"/>
                </a:solidFill>
                <a:latin typeface="Arial"/>
              </a:rPr>
              <a:t>ideas</a:t>
            </a:r>
            <a:r>
              <a:rPr lang="ru-RU" sz="1750" b="0" strike="noStrike" spc="-1">
                <a:solidFill>
                  <a:srgbClr val="000000"/>
                </a:solidFill>
                <a:latin typeface="Arial"/>
              </a:rPr>
              <a:t> behind </a:t>
            </a:r>
            <a:r>
              <a:rPr lang="en-US" sz="1750" b="0" strike="noStrike" spc="-1">
                <a:solidFill>
                  <a:srgbClr val="000000"/>
                </a:solidFill>
                <a:latin typeface="Arial"/>
              </a:rPr>
              <a:t>neuroimaging data analysis</a:t>
            </a:r>
            <a:endParaRPr lang="en-US" sz="175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1750" b="0" strike="noStrike" spc="-1">
                <a:solidFill>
                  <a:srgbClr val="000000"/>
                </a:solidFill>
                <a:latin typeface="Arial"/>
              </a:rPr>
              <a:t> equipment, tasks and methods</a:t>
            </a:r>
            <a:r>
              <a:rPr lang="ru-RU" sz="1750" b="0" strike="noStrike" spc="-1">
                <a:solidFill>
                  <a:srgbClr val="000000"/>
                </a:solidFill>
                <a:latin typeface="Arial"/>
              </a:rPr>
              <a:t>,</a:t>
            </a:r>
            <a:r>
              <a:rPr lang="en-US" sz="1750" b="0" strike="noStrike" spc="-1">
                <a:solidFill>
                  <a:srgbClr val="000000"/>
                </a:solidFill>
                <a:latin typeface="Arial"/>
              </a:rPr>
              <a:t> data peculiarities, ML in neuroscience,</a:t>
            </a:r>
            <a:r>
              <a:rPr lang="ru-RU" sz="1750" b="0" strike="noStrike" spc="-1">
                <a:solidFill>
                  <a:srgbClr val="000000"/>
                </a:solidFill>
                <a:latin typeface="Arial"/>
              </a:rPr>
              <a:t> …</a:t>
            </a:r>
            <a:endParaRPr lang="en-US" sz="175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750" b="0" strike="noStrike" spc="-1">
                <a:solidFill>
                  <a:srgbClr val="000000"/>
                </a:solidFill>
                <a:latin typeface="Arial"/>
              </a:rPr>
              <a:t>Learn the </a:t>
            </a:r>
            <a:r>
              <a:rPr lang="ru-RU" sz="1750" b="1" strike="noStrike" spc="-1">
                <a:solidFill>
                  <a:srgbClr val="000000"/>
                </a:solidFill>
                <a:latin typeface="Arial"/>
              </a:rPr>
              <a:t>tools</a:t>
            </a:r>
            <a:r>
              <a:rPr lang="en-US" sz="1750" b="0" strike="noStrike" spc="-1">
                <a:solidFill>
                  <a:srgbClr val="000000"/>
                </a:solidFill>
                <a:latin typeface="Arial"/>
              </a:rPr>
              <a:t> for neuroimaging data processing and analysis:</a:t>
            </a:r>
            <a:endParaRPr lang="en-US" sz="175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1750" b="0" strike="noStrike" spc="-1">
                <a:solidFill>
                  <a:srgbClr val="000000"/>
                </a:solidFill>
                <a:latin typeface="Arial"/>
              </a:rPr>
              <a:t>Nilearn</a:t>
            </a:r>
            <a:r>
              <a:rPr lang="ru-RU" sz="1750" b="0" strike="noStrike" spc="-1">
                <a:solidFill>
                  <a:srgbClr val="000000"/>
                </a:solidFill>
                <a:latin typeface="Arial"/>
              </a:rPr>
              <a:t>,</a:t>
            </a:r>
            <a:r>
              <a:rPr lang="en-US" sz="1750" b="0" strike="noStrike" spc="-1">
                <a:solidFill>
                  <a:srgbClr val="000000"/>
                </a:solidFill>
                <a:latin typeface="Arial"/>
              </a:rPr>
              <a:t> Freesurfer, MNE, </a:t>
            </a:r>
            <a:r>
              <a:rPr lang="ru-RU" sz="1750" b="0" strike="noStrike" spc="-1">
                <a:solidFill>
                  <a:srgbClr val="000000"/>
                </a:solidFill>
                <a:latin typeface="Arial"/>
              </a:rPr>
              <a:t>…</a:t>
            </a:r>
            <a:endParaRPr lang="en-US" sz="175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750" b="0" strike="noStrike" spc="-1">
                <a:solidFill>
                  <a:srgbClr val="000000"/>
                </a:solidFill>
                <a:latin typeface="Arial"/>
              </a:rPr>
              <a:t>Gain the </a:t>
            </a:r>
            <a:r>
              <a:rPr lang="ru-RU" sz="1750" b="1" strike="noStrike" spc="-1">
                <a:solidFill>
                  <a:srgbClr val="000000"/>
                </a:solidFill>
                <a:latin typeface="Arial"/>
              </a:rPr>
              <a:t>skills</a:t>
            </a:r>
            <a:r>
              <a:rPr lang="ru-RU" sz="1750" b="0" strike="noStrike" spc="-1">
                <a:solidFill>
                  <a:srgbClr val="000000"/>
                </a:solidFill>
                <a:latin typeface="Arial"/>
              </a:rPr>
              <a:t> needed to </a:t>
            </a:r>
            <a:r>
              <a:rPr lang="en-US" sz="1750" b="0" strike="noStrike" spc="-1">
                <a:solidFill>
                  <a:srgbClr val="000000"/>
                </a:solidFill>
                <a:latin typeface="Arial"/>
              </a:rPr>
              <a:t>solve applied clinical and scientific problems</a:t>
            </a:r>
            <a:endParaRPr lang="en-US" sz="175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1750" b="0" strike="noStrike" spc="-1">
                <a:solidFill>
                  <a:srgbClr val="000000"/>
                </a:solidFill>
                <a:latin typeface="Arial"/>
              </a:rPr>
              <a:t>Working with data processing pipelines and neuroimaging databases, creating algorithmic chains (i.e. Docker images)</a:t>
            </a:r>
            <a:endParaRPr lang="en-US" sz="175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750" b="0" strike="noStrike" spc="-1">
                <a:solidFill>
                  <a:srgbClr val="000000"/>
                </a:solidFill>
                <a:latin typeface="Arial"/>
              </a:rPr>
              <a:t>Immerse into </a:t>
            </a:r>
            <a:r>
              <a:rPr lang="en-US" sz="1750" b="1" strike="noStrike" spc="-1">
                <a:solidFill>
                  <a:srgbClr val="000000"/>
                </a:solidFill>
                <a:latin typeface="Arial"/>
              </a:rPr>
              <a:t>real clinical processes </a:t>
            </a:r>
            <a:r>
              <a:rPr lang="en-US" sz="1750" b="0" strike="noStrike" spc="-1">
                <a:solidFill>
                  <a:srgbClr val="000000"/>
                </a:solidFill>
                <a:latin typeface="Arial"/>
              </a:rPr>
              <a:t>with leading professionals from the field</a:t>
            </a:r>
            <a:endParaRPr lang="en-US" sz="17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7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750" b="1" strike="noStrike" spc="-1">
                <a:solidFill>
                  <a:srgbClr val="000000"/>
                </a:solidFill>
                <a:latin typeface="Arial"/>
              </a:rPr>
              <a:t>What you will not learn:</a:t>
            </a:r>
            <a:endParaRPr lang="en-US" sz="17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750" b="0" strike="noStrike" spc="-1">
                <a:solidFill>
                  <a:srgbClr val="000000"/>
                </a:solidFill>
                <a:latin typeface="Arial"/>
              </a:rPr>
              <a:t>ML methods</a:t>
            </a:r>
            <a:r>
              <a:rPr lang="ru-RU" sz="175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ru-RU" sz="1750" b="0" i="1" strike="noStrike" spc="-1">
                <a:solidFill>
                  <a:srgbClr val="000000"/>
                </a:solidFill>
                <a:latin typeface="Arial"/>
              </a:rPr>
              <a:t>per se </a:t>
            </a:r>
            <a:r>
              <a:rPr lang="ru-RU" sz="1750" b="0" strike="noStrike" spc="-1">
                <a:solidFill>
                  <a:srgbClr val="000000"/>
                </a:solidFill>
                <a:latin typeface="Arial"/>
              </a:rPr>
              <a:t>(except for a narrow subset</a:t>
            </a:r>
            <a:r>
              <a:rPr lang="en-US" sz="1750" b="0" strike="noStrike" spc="-1">
                <a:solidFill>
                  <a:srgbClr val="000000"/>
                </a:solidFill>
                <a:latin typeface="Arial"/>
              </a:rPr>
              <a:t>)</a:t>
            </a:r>
            <a:endParaRPr lang="en-US" sz="175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85000" y="233640"/>
            <a:ext cx="2314800" cy="4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 strike="noStrike" spc="-1">
                <a:solidFill>
                  <a:srgbClr val="839120"/>
                </a:solidFill>
                <a:latin typeface="Arial"/>
              </a:rPr>
              <a:t>Course outline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25320" y="1126800"/>
            <a:ext cx="7233840" cy="28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Course structure for 202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1</a:t>
            </a: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: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parts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Part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 1: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Neuroimaging experiments, methods, equipment and data analysis 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 lectures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+ 7 seminars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Part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 2: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Work in teams on the Final Project, panel sessions with clinicians/neuroscientists (1 seminar + QA sessions + 2-3 panel sessions)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FFFFFF"/>
      </a:accent1>
      <a:accent2>
        <a:srgbClr val="D7E282"/>
      </a:accent2>
      <a:accent3>
        <a:srgbClr val="C0D23E"/>
      </a:accent3>
      <a:accent4>
        <a:srgbClr val="8E9C24"/>
      </a:accent4>
      <a:accent5>
        <a:srgbClr val="606A18"/>
      </a:accent5>
      <a:accent6>
        <a:srgbClr val="31360C"/>
      </a:accent6>
      <a:hlink>
        <a:srgbClr val="FF0000"/>
      </a:hlink>
      <a:folHlink>
        <a:srgbClr val="009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FFFFFF"/>
      </a:accent1>
      <a:accent2>
        <a:srgbClr val="D7E282"/>
      </a:accent2>
      <a:accent3>
        <a:srgbClr val="C0D23E"/>
      </a:accent3>
      <a:accent4>
        <a:srgbClr val="8E9C24"/>
      </a:accent4>
      <a:accent5>
        <a:srgbClr val="606A18"/>
      </a:accent5>
      <a:accent6>
        <a:srgbClr val="31360C"/>
      </a:accent6>
      <a:hlink>
        <a:srgbClr val="FF0000"/>
      </a:hlink>
      <a:folHlink>
        <a:srgbClr val="009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FFFFFF"/>
      </a:accent1>
      <a:accent2>
        <a:srgbClr val="D7E282"/>
      </a:accent2>
      <a:accent3>
        <a:srgbClr val="C0D23E"/>
      </a:accent3>
      <a:accent4>
        <a:srgbClr val="8E9C24"/>
      </a:accent4>
      <a:accent5>
        <a:srgbClr val="606A18"/>
      </a:accent5>
      <a:accent6>
        <a:srgbClr val="31360C"/>
      </a:accent6>
      <a:hlink>
        <a:srgbClr val="FF0000"/>
      </a:hlink>
      <a:folHlink>
        <a:srgbClr val="009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FFFFFF"/>
      </a:accent1>
      <a:accent2>
        <a:srgbClr val="D7E282"/>
      </a:accent2>
      <a:accent3>
        <a:srgbClr val="C0D23E"/>
      </a:accent3>
      <a:accent4>
        <a:srgbClr val="8E9C24"/>
      </a:accent4>
      <a:accent5>
        <a:srgbClr val="606A18"/>
      </a:accent5>
      <a:accent6>
        <a:srgbClr val="31360C"/>
      </a:accent6>
      <a:hlink>
        <a:srgbClr val="FF0000"/>
      </a:hlink>
      <a:folHlink>
        <a:srgbClr val="009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FFFFFF"/>
      </a:accent1>
      <a:accent2>
        <a:srgbClr val="D7E282"/>
      </a:accent2>
      <a:accent3>
        <a:srgbClr val="C0D23E"/>
      </a:accent3>
      <a:accent4>
        <a:srgbClr val="8E9C24"/>
      </a:accent4>
      <a:accent5>
        <a:srgbClr val="606A18"/>
      </a:accent5>
      <a:accent6>
        <a:srgbClr val="31360C"/>
      </a:accent6>
      <a:hlink>
        <a:srgbClr val="FF0000"/>
      </a:hlink>
      <a:folHlink>
        <a:srgbClr val="009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63663</TotalTime>
  <Words>837</Words>
  <Application>Microsoft Office PowerPoint</Application>
  <PresentationFormat>Экран (16:9)</PresentationFormat>
  <Paragraphs>116</Paragraphs>
  <Slides>15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15</vt:i4>
      </vt:variant>
    </vt:vector>
  </HeadingPairs>
  <TitlesOfParts>
    <vt:vector size="30" baseType="lpstr">
      <vt:lpstr>ＭＳ Ｐゴシック</vt:lpstr>
      <vt:lpstr>ＭＳ Ｐゴシック</vt:lpstr>
      <vt:lpstr>Arial</vt:lpstr>
      <vt:lpstr>Calibri</vt:lpstr>
      <vt:lpstr>Courier New</vt:lpstr>
      <vt:lpstr>DejaVu Sans</vt:lpstr>
      <vt:lpstr>Lucida Grande</vt:lpstr>
      <vt:lpstr>Symbol</vt:lpstr>
      <vt:lpstr>Times</vt:lpstr>
      <vt:lpstr>Times New Roman</vt:lpstr>
      <vt:lpstr>Wingdings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Elena Bakhanova</dc:creator>
  <dc:description/>
  <cp:lastModifiedBy>Maksim Sharaev</cp:lastModifiedBy>
  <cp:revision>2194</cp:revision>
  <cp:lastPrinted>2018-01-17T14:41:07Z</cp:lastPrinted>
  <dcterms:created xsi:type="dcterms:W3CDTF">2016-01-26T13:21:13Z</dcterms:created>
  <dcterms:modified xsi:type="dcterms:W3CDTF">2022-09-04T13:30:57Z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