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90" r:id="rId3"/>
    <p:sldId id="261" r:id="rId4"/>
    <p:sldId id="259" r:id="rId5"/>
    <p:sldId id="353" r:id="rId6"/>
    <p:sldId id="257" r:id="rId7"/>
    <p:sldId id="349" r:id="rId8"/>
    <p:sldId id="258" r:id="rId9"/>
    <p:sldId id="273" r:id="rId10"/>
    <p:sldId id="274" r:id="rId11"/>
    <p:sldId id="275" r:id="rId12"/>
    <p:sldId id="276" r:id="rId13"/>
    <p:sldId id="272" r:id="rId14"/>
    <p:sldId id="277" r:id="rId15"/>
    <p:sldId id="278" r:id="rId16"/>
    <p:sldId id="279" r:id="rId17"/>
    <p:sldId id="280" r:id="rId18"/>
    <p:sldId id="314" r:id="rId19"/>
    <p:sldId id="281" r:id="rId20"/>
    <p:sldId id="315" r:id="rId21"/>
    <p:sldId id="316" r:id="rId22"/>
    <p:sldId id="334" r:id="rId23"/>
    <p:sldId id="350" r:id="rId24"/>
    <p:sldId id="336" r:id="rId25"/>
    <p:sldId id="282" r:id="rId26"/>
    <p:sldId id="317" r:id="rId27"/>
    <p:sldId id="283" r:id="rId28"/>
    <p:sldId id="284" r:id="rId29"/>
    <p:sldId id="285" r:id="rId30"/>
    <p:sldId id="286" r:id="rId31"/>
    <p:sldId id="287" r:id="rId32"/>
    <p:sldId id="352" r:id="rId33"/>
    <p:sldId id="332" r:id="rId34"/>
    <p:sldId id="318" r:id="rId35"/>
    <p:sldId id="319" r:id="rId36"/>
    <p:sldId id="320" r:id="rId37"/>
    <p:sldId id="337" r:id="rId38"/>
    <p:sldId id="338" r:id="rId39"/>
    <p:sldId id="339" r:id="rId40"/>
    <p:sldId id="340" r:id="rId41"/>
    <p:sldId id="341" r:id="rId42"/>
    <p:sldId id="342" r:id="rId43"/>
    <p:sldId id="343" r:id="rId44"/>
    <p:sldId id="344" r:id="rId45"/>
    <p:sldId id="345" r:id="rId46"/>
    <p:sldId id="327" r:id="rId47"/>
    <p:sldId id="346" r:id="rId48"/>
    <p:sldId id="347" r:id="rId49"/>
    <p:sldId id="325" r:id="rId50"/>
    <p:sldId id="322" r:id="rId51"/>
    <p:sldId id="348" r:id="rId52"/>
    <p:sldId id="326" r:id="rId53"/>
    <p:sldId id="333" r:id="rId54"/>
    <p:sldId id="32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EA44B2-FC93-406E-B3D2-6E546122A410}">
          <p14:sldIdLst>
            <p14:sldId id="256"/>
            <p14:sldId id="290"/>
            <p14:sldId id="261"/>
            <p14:sldId id="259"/>
            <p14:sldId id="353"/>
            <p14:sldId id="257"/>
            <p14:sldId id="349"/>
            <p14:sldId id="258"/>
            <p14:sldId id="273"/>
            <p14:sldId id="274"/>
            <p14:sldId id="275"/>
            <p14:sldId id="276"/>
            <p14:sldId id="272"/>
            <p14:sldId id="277"/>
            <p14:sldId id="278"/>
            <p14:sldId id="279"/>
            <p14:sldId id="280"/>
            <p14:sldId id="314"/>
            <p14:sldId id="281"/>
            <p14:sldId id="315"/>
            <p14:sldId id="316"/>
            <p14:sldId id="334"/>
            <p14:sldId id="350"/>
            <p14:sldId id="336"/>
            <p14:sldId id="282"/>
            <p14:sldId id="317"/>
            <p14:sldId id="283"/>
            <p14:sldId id="284"/>
            <p14:sldId id="285"/>
            <p14:sldId id="286"/>
            <p14:sldId id="287"/>
            <p14:sldId id="352"/>
            <p14:sldId id="332"/>
            <p14:sldId id="318"/>
            <p14:sldId id="319"/>
            <p14:sldId id="320"/>
            <p14:sldId id="337"/>
            <p14:sldId id="338"/>
            <p14:sldId id="339"/>
            <p14:sldId id="340"/>
            <p14:sldId id="341"/>
            <p14:sldId id="342"/>
            <p14:sldId id="343"/>
            <p14:sldId id="344"/>
            <p14:sldId id="345"/>
            <p14:sldId id="327"/>
            <p14:sldId id="346"/>
            <p14:sldId id="347"/>
            <p14:sldId id="325"/>
            <p14:sldId id="322"/>
            <p14:sldId id="348"/>
            <p14:sldId id="326"/>
            <p14:sldId id="333"/>
            <p14:sldId id="321"/>
          </p14:sldIdLst>
        </p14:section>
        <p14:section name="Untitled Section" id="{8FDD66F6-C844-4ACD-82D7-E72115BF8DC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1" autoAdjust="0"/>
  </p:normalViewPr>
  <p:slideViewPr>
    <p:cSldViewPr snapToGrid="0">
      <p:cViewPr varScale="1">
        <p:scale>
          <a:sx n="104" d="100"/>
          <a:sy n="104" d="100"/>
        </p:scale>
        <p:origin x="10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smtClean="0">
                <a:latin typeface="Arial" panose="020B0604020202020204" pitchFamily="34" charset="0"/>
              </a:rPr>
              <a:t>CORRECTION: </a:t>
            </a:r>
            <a:r>
              <a:rPr lang="en-US" altLang="en-US" dirty="0" smtClean="0">
                <a:latin typeface="Arial" panose="020B0604020202020204" pitchFamily="34" charset="0"/>
              </a:rPr>
              <a:t>LPC2478STK corrected</a:t>
            </a:r>
            <a:r>
              <a:rPr lang="en-US" altLang="en-US" baseline="0" dirty="0" smtClean="0">
                <a:latin typeface="Arial" panose="020B0604020202020204" pitchFamily="34" charset="0"/>
              </a:rPr>
              <a:t> to</a:t>
            </a:r>
            <a:r>
              <a:rPr lang="en-US" altLang="en-US" dirty="0" smtClean="0">
                <a:latin typeface="Arial" panose="020B0604020202020204" pitchFamily="34" charset="0"/>
              </a:rPr>
              <a:t> LPC2378STK </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6</a:t>
            </a:fld>
            <a:endParaRPr lang="en-US" dirty="0"/>
          </a:p>
        </p:txBody>
      </p:sp>
    </p:spTree>
    <p:extLst>
      <p:ext uri="{BB962C8B-B14F-4D97-AF65-F5344CB8AC3E}">
        <p14:creationId xmlns:p14="http://schemas.microsoft.com/office/powerpoint/2010/main" val="3423998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39</a:t>
            </a:fld>
            <a:endParaRPr lang="en-US" dirty="0"/>
          </a:p>
        </p:txBody>
      </p:sp>
    </p:spTree>
    <p:extLst>
      <p:ext uri="{BB962C8B-B14F-4D97-AF65-F5344CB8AC3E}">
        <p14:creationId xmlns:p14="http://schemas.microsoft.com/office/powerpoint/2010/main" val="163693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40</a:t>
            </a:fld>
            <a:endParaRPr lang="en-US" dirty="0"/>
          </a:p>
        </p:txBody>
      </p:sp>
    </p:spTree>
    <p:extLst>
      <p:ext uri="{BB962C8B-B14F-4D97-AF65-F5344CB8AC3E}">
        <p14:creationId xmlns:p14="http://schemas.microsoft.com/office/powerpoint/2010/main" val="328186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41</a:t>
            </a:fld>
            <a:endParaRPr lang="en-US" dirty="0"/>
          </a:p>
        </p:txBody>
      </p:sp>
    </p:spTree>
    <p:extLst>
      <p:ext uri="{BB962C8B-B14F-4D97-AF65-F5344CB8AC3E}">
        <p14:creationId xmlns:p14="http://schemas.microsoft.com/office/powerpoint/2010/main" val="86832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42</a:t>
            </a:fld>
            <a:endParaRPr lang="en-US" dirty="0"/>
          </a:p>
        </p:txBody>
      </p:sp>
    </p:spTree>
    <p:extLst>
      <p:ext uri="{BB962C8B-B14F-4D97-AF65-F5344CB8AC3E}">
        <p14:creationId xmlns:p14="http://schemas.microsoft.com/office/powerpoint/2010/main" val="3853253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43</a:t>
            </a:fld>
            <a:endParaRPr lang="en-US" dirty="0"/>
          </a:p>
        </p:txBody>
      </p:sp>
    </p:spTree>
    <p:extLst>
      <p:ext uri="{BB962C8B-B14F-4D97-AF65-F5344CB8AC3E}">
        <p14:creationId xmlns:p14="http://schemas.microsoft.com/office/powerpoint/2010/main" val="269148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44</a:t>
            </a:fld>
            <a:endParaRPr lang="en-US" dirty="0"/>
          </a:p>
        </p:txBody>
      </p:sp>
    </p:spTree>
    <p:extLst>
      <p:ext uri="{BB962C8B-B14F-4D97-AF65-F5344CB8AC3E}">
        <p14:creationId xmlns:p14="http://schemas.microsoft.com/office/powerpoint/2010/main" val="34822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45</a:t>
            </a:fld>
            <a:endParaRPr lang="en-US" dirty="0"/>
          </a:p>
        </p:txBody>
      </p:sp>
    </p:spTree>
    <p:extLst>
      <p:ext uri="{BB962C8B-B14F-4D97-AF65-F5344CB8AC3E}">
        <p14:creationId xmlns:p14="http://schemas.microsoft.com/office/powerpoint/2010/main" val="3079041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47</a:t>
            </a:fld>
            <a:endParaRPr lang="en-US" dirty="0"/>
          </a:p>
        </p:txBody>
      </p:sp>
    </p:spTree>
    <p:extLst>
      <p:ext uri="{BB962C8B-B14F-4D97-AF65-F5344CB8AC3E}">
        <p14:creationId xmlns:p14="http://schemas.microsoft.com/office/powerpoint/2010/main" val="252198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48</a:t>
            </a:fld>
            <a:endParaRPr lang="en-US" dirty="0"/>
          </a:p>
        </p:txBody>
      </p:sp>
    </p:spTree>
    <p:extLst>
      <p:ext uri="{BB962C8B-B14F-4D97-AF65-F5344CB8AC3E}">
        <p14:creationId xmlns:p14="http://schemas.microsoft.com/office/powerpoint/2010/main" val="2441129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ARM</a:t>
            </a:r>
            <a:r>
              <a:rPr lang="en-US" baseline="0" dirty="0" smtClean="0"/>
              <a:t>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49</a:t>
            </a:fld>
            <a:endParaRPr lang="en-US" dirty="0"/>
          </a:p>
        </p:txBody>
      </p:sp>
    </p:spTree>
    <p:extLst>
      <p:ext uri="{BB962C8B-B14F-4D97-AF65-F5344CB8AC3E}">
        <p14:creationId xmlns:p14="http://schemas.microsoft.com/office/powerpoint/2010/main" val="39024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smtClean="0">
                <a:latin typeface="Arial" panose="020B0604020202020204" pitchFamily="34" charset="0"/>
              </a:rPr>
              <a:t>CORRECTION: </a:t>
            </a:r>
            <a:r>
              <a:rPr lang="en-US" altLang="en-US" dirty="0" smtClean="0">
                <a:latin typeface="Arial" panose="020B0604020202020204" pitchFamily="34" charset="0"/>
              </a:rPr>
              <a:t>LPC2478STK corrected</a:t>
            </a:r>
            <a:r>
              <a:rPr lang="en-US" altLang="en-US" baseline="0" dirty="0" smtClean="0">
                <a:latin typeface="Arial" panose="020B0604020202020204" pitchFamily="34" charset="0"/>
              </a:rPr>
              <a:t> to</a:t>
            </a:r>
            <a:r>
              <a:rPr lang="en-US" altLang="en-US" dirty="0" smtClean="0">
                <a:latin typeface="Arial" panose="020B0604020202020204" pitchFamily="34" charset="0"/>
              </a:rPr>
              <a:t> LPC2378STK </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7</a:t>
            </a:fld>
            <a:endParaRPr lang="en-US" dirty="0"/>
          </a:p>
        </p:txBody>
      </p:sp>
    </p:spTree>
    <p:extLst>
      <p:ext uri="{BB962C8B-B14F-4D97-AF65-F5344CB8AC3E}">
        <p14:creationId xmlns:p14="http://schemas.microsoft.com/office/powerpoint/2010/main" val="418251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Procedure Call Standard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52</a:t>
            </a:fld>
            <a:endParaRPr lang="en-US" dirty="0"/>
          </a:p>
        </p:txBody>
      </p:sp>
    </p:spTree>
    <p:extLst>
      <p:ext uri="{BB962C8B-B14F-4D97-AF65-F5344CB8AC3E}">
        <p14:creationId xmlns:p14="http://schemas.microsoft.com/office/powerpoint/2010/main" val="3379259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54</a:t>
            </a:fld>
            <a:endParaRPr lang="en-US" dirty="0"/>
          </a:p>
        </p:txBody>
      </p:sp>
    </p:spTree>
    <p:extLst>
      <p:ext uri="{BB962C8B-B14F-4D97-AF65-F5344CB8AC3E}">
        <p14:creationId xmlns:p14="http://schemas.microsoft.com/office/powerpoint/2010/main" val="123573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15</a:t>
            </a:fld>
            <a:endParaRPr lang="en-US" dirty="0"/>
          </a:p>
        </p:txBody>
      </p:sp>
    </p:spTree>
    <p:extLst>
      <p:ext uri="{BB962C8B-B14F-4D97-AF65-F5344CB8AC3E}">
        <p14:creationId xmlns:p14="http://schemas.microsoft.com/office/powerpoint/2010/main" val="361951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29</a:t>
            </a:fld>
            <a:endParaRPr lang="en-US" dirty="0"/>
          </a:p>
        </p:txBody>
      </p:sp>
    </p:spTree>
    <p:extLst>
      <p:ext uri="{BB962C8B-B14F-4D97-AF65-F5344CB8AC3E}">
        <p14:creationId xmlns:p14="http://schemas.microsoft.com/office/powerpoint/2010/main" val="281507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34</a:t>
            </a:fld>
            <a:endParaRPr lang="en-US" dirty="0"/>
          </a:p>
        </p:txBody>
      </p:sp>
    </p:spTree>
    <p:extLst>
      <p:ext uri="{BB962C8B-B14F-4D97-AF65-F5344CB8AC3E}">
        <p14:creationId xmlns:p14="http://schemas.microsoft.com/office/powerpoint/2010/main" val="40781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a:t>
            </a:r>
            <a:r>
              <a:rPr lang="en-US" baseline="0" dirty="0" smtClean="0"/>
              <a:t> “hardware transfer level (RTL)” -&gt; “register transfer level (RTL)”</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35</a:t>
            </a:fld>
            <a:endParaRPr lang="en-US" dirty="0"/>
          </a:p>
        </p:txBody>
      </p:sp>
    </p:spTree>
    <p:extLst>
      <p:ext uri="{BB962C8B-B14F-4D97-AF65-F5344CB8AC3E}">
        <p14:creationId xmlns:p14="http://schemas.microsoft.com/office/powerpoint/2010/main" val="2738100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36</a:t>
            </a:fld>
            <a:endParaRPr lang="en-US" dirty="0"/>
          </a:p>
        </p:txBody>
      </p:sp>
    </p:spTree>
    <p:extLst>
      <p:ext uri="{BB962C8B-B14F-4D97-AF65-F5344CB8AC3E}">
        <p14:creationId xmlns:p14="http://schemas.microsoft.com/office/powerpoint/2010/main" val="156307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37</a:t>
            </a:fld>
            <a:endParaRPr lang="en-US" dirty="0"/>
          </a:p>
        </p:txBody>
      </p:sp>
    </p:spTree>
    <p:extLst>
      <p:ext uri="{BB962C8B-B14F-4D97-AF65-F5344CB8AC3E}">
        <p14:creationId xmlns:p14="http://schemas.microsoft.com/office/powerpoint/2010/main" val="240110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ARM TRM pdf</a:t>
            </a:r>
            <a:endParaRPr lang="en-US" dirty="0"/>
          </a:p>
        </p:txBody>
      </p:sp>
      <p:sp>
        <p:nvSpPr>
          <p:cNvPr id="4" name="Slide Number Placeholder 3"/>
          <p:cNvSpPr>
            <a:spLocks noGrp="1"/>
          </p:cNvSpPr>
          <p:nvPr>
            <p:ph type="sldNum" sz="quarter" idx="10"/>
          </p:nvPr>
        </p:nvSpPr>
        <p:spPr/>
        <p:txBody>
          <a:bodyPr/>
          <a:lstStyle/>
          <a:p>
            <a:fld id="{5D20D94E-54D1-4437-8521-3A4DFBD5C144}" type="slidenum">
              <a:rPr lang="en-US" smtClean="0"/>
              <a:t>38</a:t>
            </a:fld>
            <a:endParaRPr lang="en-US" dirty="0"/>
          </a:p>
        </p:txBody>
      </p:sp>
    </p:spTree>
    <p:extLst>
      <p:ext uri="{BB962C8B-B14F-4D97-AF65-F5344CB8AC3E}">
        <p14:creationId xmlns:p14="http://schemas.microsoft.com/office/powerpoint/2010/main" val="29379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E95BB6-095A-4969-8311-CBEBA3707D18}"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716A6-E861-43AA-B563-3FF9ADDCD33F}"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07C71-9E01-47CC-87C2-F39B5256B5AA}"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28524-9A45-4133-86D7-1F0D1464A4FB}"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CE3B4-01EE-4626-9418-FAB25CFE6551}"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DC5D3-1809-4B9F-A00B-150D1F383247}" type="datetime1">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8E93AB-D667-43BA-98CE-D55CBD8F9985}" type="datetime1">
              <a:rPr lang="en-US" smtClean="0"/>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E123B-8D64-40C4-A09F-F65400ED1565}" type="datetime1">
              <a:rPr lang="en-US" smtClean="0"/>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6A7F3-F1BD-44C9-8667-F8D4E1ED9959}" type="datetime1">
              <a:rPr lang="en-US" smtClean="0"/>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4E58C-A543-4B39-A6B0-0173C43A8841}" type="datetime1">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D1A9A-45E5-42A5-9846-E438FBE51C17}" type="datetime1">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D26C8-B9C5-4DBA-9EE5-02A2CB45EA62}" type="datetime1">
              <a:rPr lang="en-US" smtClean="0"/>
              <a:t>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doc.micrium.com/download/attachments/10753158/100-uC-OS-II-002.pdf"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nvas.uw.edu/courses/1105284/pages/reference-link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1drv.ms/u/s!Ahm13wmWGad-jCcuCl4eTXwHQ5iQ?e=6eFvZy" TargetMode="External"/><Relationship Id="rId4" Type="http://schemas.openxmlformats.org/officeDocument/2006/relationships/hyperlink" Target="https://canvas.uw.edu/courses/1424641/pages/embsys-320-resour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smtClean="0">
                <a:solidFill>
                  <a:schemeClr val="bg1">
                    <a:lumMod val="85000"/>
                  </a:schemeClr>
                </a:solidFill>
              </a:rPr>
              <a:t>EMBSYS </a:t>
            </a:r>
            <a:r>
              <a:rPr lang="en-US" dirty="0" smtClean="0">
                <a:solidFill>
                  <a:schemeClr val="bg1">
                    <a:lumMod val="85000"/>
                  </a:schemeClr>
                </a:solidFill>
              </a:rPr>
              <a:t>320</a:t>
            </a:r>
            <a:r>
              <a:rPr lang="en-US" dirty="0" smtClean="0">
                <a:solidFill>
                  <a:schemeClr val="bg1">
                    <a:lumMod val="85000"/>
                  </a:schemeClr>
                </a:solidFill>
              </a:rPr>
              <a:t/>
            </a:r>
            <a:br>
              <a:rPr lang="en-US" dirty="0" smtClean="0">
                <a:solidFill>
                  <a:schemeClr val="bg1">
                    <a:lumMod val="85000"/>
                  </a:schemeClr>
                </a:solidFill>
              </a:rPr>
            </a:br>
            <a:r>
              <a:rPr lang="en-US" dirty="0" smtClean="0">
                <a:solidFill>
                  <a:schemeClr val="bg1">
                    <a:lumMod val="85000"/>
                  </a:schemeClr>
                </a:solidFill>
              </a:rPr>
              <a:t>Programming with Embedded &amp; Real-Time </a:t>
            </a:r>
            <a:r>
              <a:rPr lang="en-US" dirty="0">
                <a:solidFill>
                  <a:schemeClr val="bg1">
                    <a:lumMod val="85000"/>
                  </a:schemeClr>
                </a:solidFill>
              </a:rPr>
              <a:t>O</a:t>
            </a:r>
            <a:r>
              <a:rPr lang="en-US" dirty="0" smtClean="0">
                <a:solidFill>
                  <a:schemeClr val="bg1">
                    <a:lumMod val="85000"/>
                  </a:schemeClr>
                </a:solidFill>
              </a:rPr>
              <a:t>perating </a:t>
            </a:r>
            <a:r>
              <a:rPr lang="en-US" dirty="0">
                <a:solidFill>
                  <a:schemeClr val="bg1">
                    <a:lumMod val="85000"/>
                  </a:schemeClr>
                </a:solidFill>
              </a:rPr>
              <a:t>S</a:t>
            </a:r>
            <a:r>
              <a:rPr lang="en-US" dirty="0" smtClean="0">
                <a:solidFill>
                  <a:schemeClr val="bg1">
                    <a:lumMod val="85000"/>
                  </a:schemeClr>
                </a:solidFill>
              </a:rPr>
              <a:t>ystems</a:t>
            </a:r>
            <a:endParaRPr lang="en-US" dirty="0">
              <a:solidFill>
                <a:schemeClr val="bg1">
                  <a:lumMod val="85000"/>
                </a:schemeClr>
              </a:solidFill>
            </a:endParaRP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smtClean="0">
                <a:solidFill>
                  <a:schemeClr val="bg1">
                    <a:lumMod val="85000"/>
                  </a:schemeClr>
                </a:solidFill>
              </a:rPr>
              <a:t>Instructor: Nick Strathy, nstrathy@uw.edu</a:t>
            </a:r>
          </a:p>
          <a:p>
            <a:r>
              <a:rPr lang="en-US" dirty="0" smtClean="0">
                <a:solidFill>
                  <a:schemeClr val="bg1">
                    <a:lumMod val="85000"/>
                  </a:schemeClr>
                </a:solidFill>
              </a:rPr>
              <a:t>TA: Gideon Lee, gideonhlee@yahoo.com</a:t>
            </a:r>
          </a:p>
          <a:p>
            <a:r>
              <a:rPr lang="en-US" dirty="0" smtClean="0">
                <a:solidFill>
                  <a:schemeClr val="bg1">
                    <a:lumMod val="85000"/>
                  </a:schemeClr>
                </a:solidFill>
              </a:rPr>
              <a:t>© N. Strathy </a:t>
            </a:r>
            <a:r>
              <a:rPr lang="en-US" dirty="0" smtClean="0">
                <a:solidFill>
                  <a:schemeClr val="bg1">
                    <a:lumMod val="85000"/>
                  </a:schemeClr>
                </a:solidFill>
              </a:rPr>
              <a:t>2021</a:t>
            </a:r>
            <a:endParaRPr lang="en-US" dirty="0" smtClean="0">
              <a:solidFill>
                <a:schemeClr val="bg1">
                  <a:lumMod val="85000"/>
                </a:schemeClr>
              </a:solidFill>
            </a:endParaRPr>
          </a:p>
          <a:p>
            <a:r>
              <a:rPr lang="en-US" dirty="0" smtClean="0">
                <a:solidFill>
                  <a:schemeClr val="bg1">
                    <a:lumMod val="85000"/>
                  </a:schemeClr>
                </a:solidFill>
              </a:rPr>
              <a:t>1/11/2021</a:t>
            </a:r>
            <a:endParaRPr lang="en-US" dirty="0" smtClean="0">
              <a:solidFill>
                <a:schemeClr val="bg1">
                  <a:lumMod val="85000"/>
                </a:schemeClr>
              </a:solidFill>
            </a:endParaRPr>
          </a:p>
          <a:p>
            <a:endParaRPr lang="en-US" dirty="0"/>
          </a:p>
          <a:p>
            <a:endParaRPr lang="en-US" dirty="0" smtClean="0"/>
          </a:p>
        </p:txBody>
      </p:sp>
    </p:spTree>
    <p:extLst>
      <p:ext uri="{BB962C8B-B14F-4D97-AF65-F5344CB8AC3E}">
        <p14:creationId xmlns:p14="http://schemas.microsoft.com/office/powerpoint/2010/main" val="3612073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12117"/>
            <a:ext cx="10515600" cy="4351338"/>
          </a:xfrm>
        </p:spPr>
        <p:txBody>
          <a:bodyPr>
            <a:normAutofit/>
          </a:bodyPr>
          <a:lstStyle/>
          <a:p>
            <a:r>
              <a:rPr lang="en-US" dirty="0" smtClean="0"/>
              <a:t>Before we get to Embedded OSes, what is a “Platform OS”?</a:t>
            </a:r>
          </a:p>
          <a:p>
            <a:pPr lvl="1"/>
            <a:r>
              <a:rPr lang="en-US" dirty="0" smtClean="0"/>
              <a:t>Examples: Linux, Mac OS X, Windows</a:t>
            </a:r>
            <a:r>
              <a:rPr lang="en-US" dirty="0"/>
              <a:t>, etc</a:t>
            </a:r>
            <a:r>
              <a:rPr lang="en-US" dirty="0" smtClean="0"/>
              <a:t>.</a:t>
            </a:r>
          </a:p>
          <a:p>
            <a:pPr lvl="1"/>
            <a:r>
              <a:rPr lang="en-US" dirty="0" smtClean="0"/>
              <a:t>General purpose platform for application programs to run on</a:t>
            </a:r>
            <a:endParaRPr lang="en-US" dirty="0"/>
          </a:p>
          <a:p>
            <a:pPr lvl="1"/>
            <a:r>
              <a:rPr lang="en-US" dirty="0" smtClean="0"/>
              <a:t>File </a:t>
            </a:r>
            <a:r>
              <a:rPr lang="en-US" dirty="0"/>
              <a:t>system</a:t>
            </a:r>
          </a:p>
          <a:p>
            <a:pPr lvl="1"/>
            <a:r>
              <a:rPr lang="en-US" dirty="0" smtClean="0"/>
              <a:t>Multitasking</a:t>
            </a:r>
          </a:p>
          <a:p>
            <a:pPr lvl="1"/>
            <a:r>
              <a:rPr lang="en-US" dirty="0" smtClean="0"/>
              <a:t>Memory management</a:t>
            </a:r>
          </a:p>
          <a:p>
            <a:pPr lvl="1"/>
            <a:r>
              <a:rPr lang="en-US" dirty="0" smtClean="0"/>
              <a:t>Security – user mode vs kernel mode</a:t>
            </a:r>
          </a:p>
          <a:p>
            <a:pPr lvl="1"/>
            <a:r>
              <a:rPr lang="en-US" dirty="0" smtClean="0"/>
              <a:t>etc.</a:t>
            </a:r>
          </a:p>
          <a:p>
            <a:pPr marL="457200" lvl="1" indent="0">
              <a:buNone/>
            </a:pPr>
            <a:endParaRPr lang="en-US" dirty="0" smtClean="0"/>
          </a:p>
          <a:p>
            <a:pPr lvl="1"/>
            <a:r>
              <a:rPr lang="en-US" dirty="0" smtClean="0"/>
              <a:t>Cost of generality/flexibility: no hard timing guarantees</a:t>
            </a:r>
          </a:p>
          <a:p>
            <a:pPr marL="457200" lvl="1"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10</a:t>
            </a:fld>
            <a:endParaRPr lang="en-US" dirty="0"/>
          </a:p>
        </p:txBody>
      </p:sp>
    </p:spTree>
    <p:extLst>
      <p:ext uri="{BB962C8B-B14F-4D97-AF65-F5344CB8AC3E}">
        <p14:creationId xmlns:p14="http://schemas.microsoft.com/office/powerpoint/2010/main" val="2765442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51305"/>
            <a:ext cx="10515600" cy="4351338"/>
          </a:xfrm>
        </p:spPr>
        <p:txBody>
          <a:bodyPr/>
          <a:lstStyle/>
          <a:p>
            <a:r>
              <a:rPr lang="en-US" dirty="0" smtClean="0"/>
              <a:t>An Embedded OS is some subset of a Platform OS</a:t>
            </a:r>
          </a:p>
          <a:p>
            <a:pPr lvl="1"/>
            <a:r>
              <a:rPr lang="en-US" dirty="0" smtClean="0"/>
              <a:t>Features of the OS are restricted by </a:t>
            </a:r>
          </a:p>
          <a:p>
            <a:pPr lvl="2"/>
            <a:r>
              <a:rPr lang="en-US" dirty="0" smtClean="0"/>
              <a:t>Limited hardware – small memory, small processor, limited I/O capabilities, etc.</a:t>
            </a:r>
          </a:p>
          <a:p>
            <a:pPr lvl="2"/>
            <a:r>
              <a:rPr lang="en-US" dirty="0" smtClean="0"/>
              <a:t>Only a narrow range of functionality is required for such devices as thermostat, microwave oven, wrist watch, etc.</a:t>
            </a:r>
          </a:p>
          <a:p>
            <a:pPr lvl="1"/>
            <a:r>
              <a:rPr lang="en-US" dirty="0" smtClean="0"/>
              <a:t>Hard real time commitments may be required</a:t>
            </a:r>
          </a:p>
          <a:p>
            <a:pPr lvl="2"/>
            <a:r>
              <a:rPr lang="en-US" dirty="0" smtClean="0"/>
              <a:t>Requires a real-time OS</a:t>
            </a:r>
          </a:p>
          <a:p>
            <a:pPr lvl="3"/>
            <a:r>
              <a:rPr lang="en-US" dirty="0" smtClean="0"/>
              <a:t>Guaranteed interrupt latency</a:t>
            </a:r>
          </a:p>
          <a:p>
            <a:pPr lvl="3"/>
            <a:r>
              <a:rPr lang="en-US" dirty="0" smtClean="0"/>
              <a:t>Examples: medical devices, flight controls, antilock brakes, etc.</a:t>
            </a:r>
          </a:p>
        </p:txBody>
      </p:sp>
      <p:sp>
        <p:nvSpPr>
          <p:cNvPr id="4" name="Slide Number Placeholder 3"/>
          <p:cNvSpPr>
            <a:spLocks noGrp="1"/>
          </p:cNvSpPr>
          <p:nvPr>
            <p:ph type="sldNum" sz="quarter" idx="12"/>
          </p:nvPr>
        </p:nvSpPr>
        <p:spPr/>
        <p:txBody>
          <a:bodyPr/>
          <a:lstStyle/>
          <a:p>
            <a:fld id="{F9E463A4-CC55-4EB3-8549-8876C08BF813}" type="slidenum">
              <a:rPr lang="en-US" smtClean="0"/>
              <a:t>11</a:t>
            </a:fld>
            <a:endParaRPr lang="en-US" dirty="0"/>
          </a:p>
        </p:txBody>
      </p:sp>
    </p:spTree>
    <p:extLst>
      <p:ext uri="{BB962C8B-B14F-4D97-AF65-F5344CB8AC3E}">
        <p14:creationId xmlns:p14="http://schemas.microsoft.com/office/powerpoint/2010/main" val="3086558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394551"/>
            <a:ext cx="10515600" cy="4351338"/>
          </a:xfrm>
        </p:spPr>
        <p:txBody>
          <a:bodyPr/>
          <a:lstStyle/>
          <a:p>
            <a:r>
              <a:rPr lang="en-US" dirty="0" smtClean="0"/>
              <a:t>Example: Foreground/Background OS</a:t>
            </a:r>
          </a:p>
          <a:p>
            <a:pPr lvl="1"/>
            <a:r>
              <a:rPr lang="en-US" dirty="0" smtClean="0"/>
              <a:t>A simple embedded OS</a:t>
            </a:r>
          </a:p>
          <a:p>
            <a:pPr lvl="1"/>
            <a:r>
              <a:rPr lang="en-US" dirty="0" smtClean="0"/>
              <a:t> The OS is modeled by two components, a “foreground” and “background” component</a:t>
            </a:r>
          </a:p>
          <a:p>
            <a:pPr lvl="1"/>
            <a:r>
              <a:rPr lang="en-US" dirty="0" smtClean="0"/>
              <a:t>The background component consists of a “super loop” that runs the ongoing monitoring and functionality of the system in an infinite loop</a:t>
            </a:r>
          </a:p>
          <a:p>
            <a:pPr lvl="1"/>
            <a:r>
              <a:rPr lang="en-US" dirty="0" smtClean="0"/>
              <a:t>The foreground component consists of interrupt service routines (ISRs) that provide timely responses to external inputs</a:t>
            </a:r>
          </a:p>
          <a:p>
            <a:pPr lvl="1"/>
            <a:r>
              <a:rPr lang="en-US" dirty="0" smtClean="0"/>
              <a:t>In the simplest case where nested interrupts are not supported we have at most 2 “</a:t>
            </a:r>
            <a:r>
              <a:rPr lang="en-US" u="sng" dirty="0" smtClean="0"/>
              <a:t>threads of execution</a:t>
            </a:r>
            <a:r>
              <a:rPr lang="en-US" dirty="0" smtClean="0"/>
              <a:t>” – the background thread and the foreground (ISR) thread.</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12</a:t>
            </a:fld>
            <a:endParaRPr lang="en-US" dirty="0"/>
          </a:p>
        </p:txBody>
      </p:sp>
    </p:spTree>
    <p:extLst>
      <p:ext uri="{BB962C8B-B14F-4D97-AF65-F5344CB8AC3E}">
        <p14:creationId xmlns:p14="http://schemas.microsoft.com/office/powerpoint/2010/main" val="786222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6220"/>
          </a:xfrm>
        </p:spPr>
        <p:txBody>
          <a:bodyPr/>
          <a:lstStyle/>
          <a:p>
            <a:r>
              <a:rPr lang="en-US" dirty="0" smtClean="0"/>
              <a:t>Embedded operating system concepts</a:t>
            </a:r>
            <a:endParaRPr lang="en-US" dirty="0"/>
          </a:p>
        </p:txBody>
      </p:sp>
      <p:sp>
        <p:nvSpPr>
          <p:cNvPr id="3" name="Content Placeholder 2"/>
          <p:cNvSpPr>
            <a:spLocks noGrp="1"/>
          </p:cNvSpPr>
          <p:nvPr>
            <p:ph idx="1"/>
          </p:nvPr>
        </p:nvSpPr>
        <p:spPr>
          <a:xfrm>
            <a:off x="955766" y="1294798"/>
            <a:ext cx="10515600" cy="4725854"/>
          </a:xfrm>
        </p:spPr>
        <p:txBody>
          <a:bodyPr>
            <a:normAutofit fontScale="77500" lnSpcReduction="20000"/>
          </a:bodyPr>
          <a:lstStyle/>
          <a:p>
            <a:pPr marL="0" indent="0">
              <a:buNone/>
            </a:pPr>
            <a:r>
              <a:rPr lang="en-US" sz="3300" dirty="0" smtClean="0"/>
              <a:t>Foreground/Background OS example: Thermostat</a:t>
            </a:r>
          </a:p>
          <a:p>
            <a:r>
              <a:rPr lang="en-US" dirty="0" smtClean="0"/>
              <a:t>Super loop runs in background, interrupt service routines run in foreground</a:t>
            </a:r>
          </a:p>
          <a:p>
            <a:pPr marL="0" indent="0">
              <a:buNone/>
            </a:pPr>
            <a:r>
              <a:rPr lang="en-US" sz="1800" b="1" dirty="0" smtClean="0"/>
              <a:t>uint32_t currentTemperature;</a:t>
            </a:r>
          </a:p>
          <a:p>
            <a:pPr marL="0" indent="0">
              <a:buNone/>
            </a:pPr>
            <a:r>
              <a:rPr lang="en-US" sz="1800" b="1" dirty="0" smtClean="0"/>
              <a:t>uint32_t temperatureSetting;</a:t>
            </a:r>
            <a:endParaRPr lang="en-US" sz="1800" b="1" dirty="0" smtClean="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while </a:t>
            </a:r>
            <a:r>
              <a:rPr lang="en-US" sz="1800" b="1" dirty="0">
                <a:latin typeface="Consolas" panose="020B0609020204030204" pitchFamily="49" charset="0"/>
                <a:cs typeface="Consolas" panose="020B0609020204030204" pitchFamily="49" charset="0"/>
              </a:rPr>
              <a:t>(1) </a:t>
            </a:r>
            <a:r>
              <a:rPr lang="en-US" sz="1800" b="1" dirty="0" smtClean="0">
                <a:latin typeface="Consolas" panose="020B0609020204030204" pitchFamily="49" charset="0"/>
                <a:cs typeface="Consolas" panose="020B0609020204030204" pitchFamily="49" charset="0"/>
              </a:rPr>
              <a:t>{  /* super loop - runs in background */</a:t>
            </a: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   /* update currentTemperature from sensor */</a:t>
            </a: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   /* update display from currentTemperature </a:t>
            </a:r>
            <a:r>
              <a:rPr lang="en-US" sz="1800" b="1" dirty="0">
                <a:latin typeface="Consolas" panose="020B0609020204030204" pitchFamily="49" charset="0"/>
                <a:cs typeface="Consolas" panose="020B0609020204030204" pitchFamily="49" charset="0"/>
              </a:rPr>
              <a:t>*/</a:t>
            </a:r>
            <a:endParaRPr lang="en-US" sz="1800" b="1" dirty="0" smtClean="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    /* update display from temperatureSetting </a:t>
            </a:r>
            <a:r>
              <a:rPr lang="en-US" sz="1800" b="1" dirty="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   /* update heater on/off signal</a:t>
            </a:r>
            <a:r>
              <a:rPr lang="en-US" sz="1800" b="1" dirty="0">
                <a:latin typeface="Consolas" panose="020B0609020204030204" pitchFamily="49" charset="0"/>
                <a:cs typeface="Consolas" panose="020B0609020204030204" pitchFamily="49" charset="0"/>
              </a:rPr>
              <a:t> */</a:t>
            </a:r>
          </a:p>
          <a:p>
            <a:pPr marL="0" indent="0">
              <a:buNone/>
            </a:pPr>
            <a:r>
              <a:rPr lang="en-US" sz="1800" b="1" dirty="0" smtClean="0">
                <a:latin typeface="Consolas" panose="020B0609020204030204" pitchFamily="49" charset="0"/>
                <a:cs typeface="Consolas" panose="020B0609020204030204" pitchFamily="49" charset="0"/>
              </a:rPr>
              <a:t>}</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ISR_ButtonUpArrow </a:t>
            </a:r>
            <a:r>
              <a:rPr lang="en-US" sz="1800" b="1" dirty="0" smtClean="0">
                <a:latin typeface="Consolas" panose="020B0609020204030204" pitchFamily="49" charset="0"/>
                <a:cs typeface="Consolas" panose="020B0609020204030204" pitchFamily="49" charset="0"/>
              </a:rPr>
              <a:t>{ /* runs in foreground */</a:t>
            </a:r>
            <a:endParaRPr lang="en-US" sz="1800" b="1"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    temperatureSetting++;</a:t>
            </a:r>
            <a:endParaRPr lang="en-US" sz="1800" b="1"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ISR_ButtonDownArrow </a:t>
            </a:r>
            <a:r>
              <a:rPr lang="en-US" sz="1800" b="1" dirty="0" smtClean="0">
                <a:latin typeface="Consolas" panose="020B0609020204030204" pitchFamily="49" charset="0"/>
                <a:cs typeface="Consolas" panose="020B0609020204030204" pitchFamily="49" charset="0"/>
              </a:rPr>
              <a:t>{ /* runs in foreground */</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    </a:t>
            </a:r>
            <a:r>
              <a:rPr lang="en-US" sz="1800" b="1" dirty="0" smtClean="0">
                <a:latin typeface="Consolas" panose="020B0609020204030204" pitchFamily="49" charset="0"/>
                <a:cs typeface="Consolas" panose="020B0609020204030204" pitchFamily="49" charset="0"/>
              </a:rPr>
              <a:t>temperatureSetting--;</a:t>
            </a:r>
            <a:endParaRPr lang="en-US" sz="1800" b="1" dirty="0">
              <a:latin typeface="Consolas" panose="020B0609020204030204" pitchFamily="49" charset="0"/>
              <a:cs typeface="Consolas" panose="020B0609020204030204" pitchFamily="49" charset="0"/>
            </a:endParaRPr>
          </a:p>
          <a:p>
            <a:pPr marL="0" indent="0">
              <a:buNone/>
            </a:pPr>
            <a:r>
              <a:rPr lang="en-US" sz="1800" b="1" dirty="0">
                <a:latin typeface="Consolas" panose="020B0609020204030204" pitchFamily="49" charset="0"/>
                <a:cs typeface="Consolas" panose="020B0609020204030204" pitchFamily="49" charset="0"/>
              </a:rPr>
              <a:t>}</a:t>
            </a:r>
            <a:endParaRPr lang="en-US" sz="1800" b="1"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13</a:t>
            </a:fld>
            <a:endParaRPr lang="en-US" dirty="0"/>
          </a:p>
        </p:txBody>
      </p:sp>
      <p:pic>
        <p:nvPicPr>
          <p:cNvPr id="5" name="Picture 4"/>
          <p:cNvPicPr>
            <a:picLocks noChangeAspect="1"/>
          </p:cNvPicPr>
          <p:nvPr/>
        </p:nvPicPr>
        <p:blipFill>
          <a:blip r:embed="rId2"/>
          <a:stretch>
            <a:fillRect/>
          </a:stretch>
        </p:blipFill>
        <p:spPr>
          <a:xfrm>
            <a:off x="6679869" y="2430394"/>
            <a:ext cx="2900215" cy="2900215"/>
          </a:xfrm>
          <a:prstGeom prst="rect">
            <a:avLst/>
          </a:prstGeom>
        </p:spPr>
      </p:pic>
    </p:spTree>
    <p:extLst>
      <p:ext uri="{BB962C8B-B14F-4D97-AF65-F5344CB8AC3E}">
        <p14:creationId xmlns:p14="http://schemas.microsoft.com/office/powerpoint/2010/main" val="568310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pPr marL="0" indent="0">
              <a:buNone/>
            </a:pPr>
            <a:r>
              <a:rPr lang="en-US" b="1" dirty="0" smtClean="0"/>
              <a:t>Shared resource problems in multithreaded systems</a:t>
            </a:r>
          </a:p>
          <a:p>
            <a:r>
              <a:rPr lang="en-US" dirty="0" smtClean="0"/>
              <a:t>Any system that allows interrupts can have multiple threads of execution</a:t>
            </a:r>
          </a:p>
          <a:p>
            <a:r>
              <a:rPr lang="en-US" dirty="0" smtClean="0"/>
              <a:t>Problems can easily arise when multiple threads access the same resource e.g. global variable race conditions</a:t>
            </a:r>
          </a:p>
          <a:p>
            <a:r>
              <a:rPr lang="en-US" dirty="0" smtClean="0"/>
              <a:t>The integrity of the shared resource can be corrupted if interrupts occur while multiple threads are operating on the shared resource</a:t>
            </a:r>
            <a:endParaRPr lang="en-US" dirty="0"/>
          </a:p>
          <a:p>
            <a:r>
              <a:rPr lang="en-US" dirty="0" smtClean="0"/>
              <a:t>Thermostat example</a:t>
            </a:r>
          </a:p>
          <a:p>
            <a:pPr lvl="1"/>
            <a:r>
              <a:rPr lang="en-US" dirty="0" smtClean="0"/>
              <a:t>Shared resource: </a:t>
            </a:r>
            <a:r>
              <a:rPr lang="en-US" dirty="0" smtClean="0">
                <a:solidFill>
                  <a:srgbClr val="FF0000"/>
                </a:solidFill>
              </a:rPr>
              <a:t>temperatureSetting </a:t>
            </a:r>
            <a:r>
              <a:rPr lang="en-US" dirty="0" smtClean="0"/>
              <a:t>(global variable)</a:t>
            </a:r>
          </a:p>
          <a:p>
            <a:pPr lvl="1"/>
            <a:r>
              <a:rPr lang="en-US" dirty="0"/>
              <a:t>S</a:t>
            </a:r>
            <a:r>
              <a:rPr lang="en-US" dirty="0" smtClean="0"/>
              <a:t>ay we want to enforce a saturation value of 90 degrees on </a:t>
            </a:r>
            <a:r>
              <a:rPr lang="en-US" dirty="0" smtClean="0">
                <a:solidFill>
                  <a:srgbClr val="FF0000"/>
                </a:solidFill>
              </a:rPr>
              <a:t>temperatureSetting</a:t>
            </a:r>
            <a:r>
              <a:rPr lang="en-US" dirty="0" smtClean="0"/>
              <a:t> to prevent it from being set any higher</a:t>
            </a:r>
          </a:p>
          <a:p>
            <a:pPr lvl="1"/>
            <a:r>
              <a:rPr lang="en-US" dirty="0" smtClean="0"/>
              <a:t>Need to correctly handle </a:t>
            </a:r>
            <a:r>
              <a:rPr lang="en-US" dirty="0" smtClean="0">
                <a:solidFill>
                  <a:srgbClr val="FF0000"/>
                </a:solidFill>
              </a:rPr>
              <a:t>updates</a:t>
            </a:r>
            <a:r>
              <a:rPr lang="en-US" dirty="0" smtClean="0"/>
              <a:t> on the </a:t>
            </a:r>
            <a:r>
              <a:rPr lang="en-US" dirty="0" smtClean="0">
                <a:solidFill>
                  <a:srgbClr val="FF0000"/>
                </a:solidFill>
              </a:rPr>
              <a:t>temperatureSetting </a:t>
            </a:r>
            <a:r>
              <a:rPr lang="en-US" dirty="0" smtClean="0"/>
              <a:t>global variable</a:t>
            </a:r>
          </a:p>
          <a:p>
            <a:pPr lvl="1"/>
            <a:r>
              <a:rPr lang="en-US" dirty="0" smtClean="0"/>
              <a:t>Let’s look at a wrong way of handling the updates …</a:t>
            </a:r>
          </a:p>
          <a:p>
            <a:pPr marL="914400" lvl="2"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14</a:t>
            </a:fld>
            <a:endParaRPr lang="en-US" dirty="0"/>
          </a:p>
        </p:txBody>
      </p:sp>
    </p:spTree>
    <p:extLst>
      <p:ext uri="{BB962C8B-B14F-4D97-AF65-F5344CB8AC3E}">
        <p14:creationId xmlns:p14="http://schemas.microsoft.com/office/powerpoint/2010/main" val="2466863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r>
              <a:rPr lang="en-US" dirty="0" smtClean="0"/>
              <a:t>Example of buggy update of a shared resource</a:t>
            </a:r>
          </a:p>
          <a:p>
            <a:r>
              <a:rPr lang="en-US" dirty="0" smtClean="0"/>
              <a:t>The intention was to stop temperatureSetting from exceeding 90</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uint32_t </a:t>
            </a:r>
            <a:r>
              <a:rPr lang="en-US" sz="1400" b="1" dirty="0" smtClean="0">
                <a:latin typeface="Consolas" panose="020B0609020204030204" pitchFamily="49" charset="0"/>
                <a:cs typeface="Consolas" panose="020B0609020204030204" pitchFamily="49" charset="0"/>
              </a:rPr>
              <a:t>temperatureSetting;</a:t>
            </a: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uint32_t i;</a:t>
            </a:r>
          </a:p>
          <a:p>
            <a:pPr marL="0" indent="0">
              <a:buNone/>
            </a:pPr>
            <a:r>
              <a:rPr lang="en-US" sz="1400" b="1" dirty="0" smtClean="0">
                <a:latin typeface="Consolas" panose="020B0609020204030204" pitchFamily="49" charset="0"/>
                <a:cs typeface="Consolas" panose="020B0609020204030204" pitchFamily="49" charset="0"/>
              </a:rPr>
              <a:t>while (1) {</a:t>
            </a:r>
          </a:p>
          <a:p>
            <a:pPr marL="0" indent="0">
              <a:buNone/>
            </a:pPr>
            <a:r>
              <a:rPr lang="en-US" sz="1400" b="1" dirty="0" smtClean="0">
                <a:latin typeface="Consolas" panose="020B0609020204030204" pitchFamily="49" charset="0"/>
                <a:cs typeface="Consolas" panose="020B0609020204030204" pitchFamily="49" charset="0"/>
              </a:rPr>
              <a:t>    if (temperatureSetting == 91)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for (i=10000;i;i--); /* artificial delay */</a:t>
            </a:r>
          </a:p>
          <a:p>
            <a:pPr marL="0" indent="0">
              <a:buNone/>
            </a:pPr>
            <a:r>
              <a:rPr lang="en-US" sz="1400" b="1" dirty="0" smtClean="0">
                <a:latin typeface="Consolas" panose="020B0609020204030204" pitchFamily="49" charset="0"/>
                <a:cs typeface="Consolas" panose="020B0609020204030204" pitchFamily="49" charset="0"/>
              </a:rPr>
              <a:t>        temperatureSetting = temperatureSetting - 1;</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p>
          <a:p>
            <a:pPr marL="0" indent="0">
              <a:buNone/>
            </a:pPr>
            <a:r>
              <a:rPr lang="en-US" sz="1400" b="1" dirty="0" smtClean="0">
                <a:latin typeface="Consolas" panose="020B0609020204030204" pitchFamily="49" charset="0"/>
                <a:cs typeface="Consolas" panose="020B0609020204030204" pitchFamily="49" charset="0"/>
              </a:rPr>
              <a:t>}</a:t>
            </a:r>
          </a:p>
          <a:p>
            <a:pPr marL="0" indent="0">
              <a:buNone/>
            </a:pPr>
            <a:endParaRPr lang="en-US" sz="1400" b="1" dirty="0" smtClean="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ISR_ButtonUpArrow { /* runs in foreground </a:t>
            </a:r>
            <a:r>
              <a:rPr lang="en-US" sz="1400" b="1" dirty="0" smtClean="0">
                <a:latin typeface="Consolas" panose="020B0609020204030204" pitchFamily="49" charset="0"/>
                <a:cs typeface="Consolas" panose="020B0609020204030204" pitchFamily="49" charset="0"/>
              </a:rPr>
              <a:t>*/</a:t>
            </a:r>
          </a:p>
          <a:p>
            <a:pPr marL="0" indent="0">
              <a:buNone/>
            </a:pPr>
            <a:r>
              <a:rPr lang="en-US" sz="1400" b="1" dirty="0" smtClean="0">
                <a:latin typeface="Consolas" panose="020B0609020204030204" pitchFamily="49" charset="0"/>
                <a:cs typeface="Consolas" panose="020B0609020204030204" pitchFamily="49" charset="0"/>
              </a:rPr>
              <a:t>    temperatureSetting++;</a:t>
            </a:r>
          </a:p>
          <a:p>
            <a:pPr marL="0" indent="0">
              <a:buNone/>
            </a:pP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a:p>
            <a:pPr marL="0" indent="0">
              <a:buNone/>
            </a:pPr>
            <a:endParaRPr lang="en-US" sz="14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15</a:t>
            </a:fld>
            <a:endParaRPr lang="en-US" dirty="0"/>
          </a:p>
        </p:txBody>
      </p:sp>
      <p:sp>
        <p:nvSpPr>
          <p:cNvPr id="7" name="TextBox 6"/>
          <p:cNvSpPr txBox="1"/>
          <p:nvPr/>
        </p:nvSpPr>
        <p:spPr>
          <a:xfrm>
            <a:off x="6523533" y="2880314"/>
            <a:ext cx="4174133" cy="1754326"/>
          </a:xfrm>
          <a:prstGeom prst="rect">
            <a:avLst/>
          </a:prstGeom>
          <a:noFill/>
        </p:spPr>
        <p:txBody>
          <a:bodyPr wrap="square" rtlCol="0">
            <a:spAutoFit/>
          </a:bodyPr>
          <a:lstStyle/>
          <a:p>
            <a:r>
              <a:rPr lang="en-US" dirty="0" smtClean="0">
                <a:solidFill>
                  <a:srgbClr val="FF0000"/>
                </a:solidFill>
              </a:rPr>
              <a:t>If the setting happens to be 90 and we click the up-arrow button rapidly we can in principle interrupt the if block three times in quick succession and increment the setting up to 92. We’ve even added an artificial delay to make sure it happens!</a:t>
            </a:r>
          </a:p>
        </p:txBody>
      </p:sp>
    </p:spTree>
    <p:extLst>
      <p:ext uri="{BB962C8B-B14F-4D97-AF65-F5344CB8AC3E}">
        <p14:creationId xmlns:p14="http://schemas.microsoft.com/office/powerpoint/2010/main" val="735825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62471"/>
            <a:ext cx="10515600" cy="4351338"/>
          </a:xfrm>
        </p:spPr>
        <p:txBody>
          <a:bodyPr>
            <a:normAutofit lnSpcReduction="10000"/>
          </a:bodyPr>
          <a:lstStyle/>
          <a:p>
            <a:pPr marL="0" indent="0">
              <a:buNone/>
            </a:pPr>
            <a:r>
              <a:rPr lang="en-US" dirty="0" smtClean="0"/>
              <a:t>A fix for this instance of buggy resource sharing</a:t>
            </a:r>
            <a:endParaRPr lang="en-US" dirty="0"/>
          </a:p>
          <a:p>
            <a:pPr marL="0" indent="0">
              <a:buNone/>
            </a:pPr>
            <a:r>
              <a:rPr lang="en-US" sz="1400" b="1" dirty="0">
                <a:latin typeface="Consolas" panose="020B0609020204030204" pitchFamily="49" charset="0"/>
                <a:cs typeface="Consolas" panose="020B0609020204030204" pitchFamily="49" charset="0"/>
              </a:rPr>
              <a:t>uint32_t i</a:t>
            </a:r>
            <a:r>
              <a:rPr lang="en-US" sz="1400" b="1" dirty="0" smtClean="0">
                <a:latin typeface="Consolas" panose="020B0609020204030204" pitchFamily="49" charset="0"/>
                <a:cs typeface="Consolas" panose="020B0609020204030204" pitchFamily="49" charset="0"/>
              </a:rPr>
              <a:t>;</a:t>
            </a:r>
            <a:endParaRPr lang="en-US" sz="1400" b="1" dirty="0" smtClean="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w</a:t>
            </a:r>
            <a:r>
              <a:rPr lang="en-US" sz="1400" b="1" dirty="0" smtClean="0">
                <a:solidFill>
                  <a:prstClr val="black"/>
                </a:solidFill>
                <a:latin typeface="Consolas" panose="020B0609020204030204" pitchFamily="49" charset="0"/>
                <a:cs typeface="Consolas" panose="020B0609020204030204" pitchFamily="49" charset="0"/>
              </a:rPr>
              <a:t>hile </a:t>
            </a:r>
            <a:r>
              <a:rPr lang="en-US" sz="1400" b="1" dirty="0">
                <a:solidFill>
                  <a:prstClr val="black"/>
                </a:solidFill>
                <a:latin typeface="Consolas" panose="020B0609020204030204" pitchFamily="49" charset="0"/>
                <a:cs typeface="Consolas" panose="020B0609020204030204" pitchFamily="49" charset="0"/>
              </a:rPr>
              <a:t>(1) { /* super loop */</a:t>
            </a:r>
          </a:p>
          <a:p>
            <a:pPr marL="0" lvl="0" indent="0">
              <a:buNone/>
            </a:pPr>
            <a:r>
              <a:rPr lang="en-US" sz="1400" b="1" dirty="0" smtClean="0">
                <a:solidFill>
                  <a:prstClr val="black"/>
                </a:solidFill>
                <a:latin typeface="Consolas" panose="020B0609020204030204" pitchFamily="49" charset="0"/>
                <a:cs typeface="Consolas" panose="020B0609020204030204" pitchFamily="49" charset="0"/>
              </a:rPr>
              <a:t>    if </a:t>
            </a:r>
            <a:r>
              <a:rPr lang="en-US" sz="1400" b="1" dirty="0">
                <a:solidFill>
                  <a:prstClr val="black"/>
                </a:solidFill>
                <a:latin typeface="Consolas" panose="020B0609020204030204" pitchFamily="49" charset="0"/>
                <a:cs typeface="Consolas" panose="020B0609020204030204" pitchFamily="49" charset="0"/>
              </a:rPr>
              <a:t>(</a:t>
            </a:r>
            <a:r>
              <a:rPr lang="en-US" sz="1400" b="1" dirty="0" smtClean="0">
                <a:solidFill>
                  <a:prstClr val="black"/>
                </a:solidFill>
                <a:latin typeface="Consolas" panose="020B0609020204030204" pitchFamily="49" charset="0"/>
                <a:cs typeface="Consolas" panose="020B0609020204030204" pitchFamily="49" charset="0"/>
              </a:rPr>
              <a:t>temperatureSetting </a:t>
            </a:r>
            <a:r>
              <a:rPr lang="en-US" sz="1400" b="1" strike="sngStrike" dirty="0" smtClean="0">
                <a:solidFill>
                  <a:prstClr val="black"/>
                </a:solidFill>
                <a:latin typeface="Consolas" panose="020B0609020204030204" pitchFamily="49" charset="0"/>
                <a:cs typeface="Consolas" panose="020B0609020204030204" pitchFamily="49" charset="0"/>
              </a:rPr>
              <a:t>== 91</a:t>
            </a:r>
            <a:r>
              <a:rPr lang="en-US" sz="1400" b="1" dirty="0" smtClean="0">
                <a:solidFill>
                  <a:prstClr val="black"/>
                </a:solidFill>
                <a:latin typeface="Consolas" panose="020B0609020204030204" pitchFamily="49" charset="0"/>
                <a:cs typeface="Consolas" panose="020B0609020204030204" pitchFamily="49" charset="0"/>
              </a:rPr>
              <a:t> &gt; 90) {</a:t>
            </a:r>
          </a:p>
          <a:p>
            <a:pPr marL="0" indent="0">
              <a:buNone/>
            </a:pPr>
            <a:r>
              <a:rPr lang="en-US" sz="1400" b="1" dirty="0" smtClean="0">
                <a:latin typeface="Consolas" panose="020B0609020204030204" pitchFamily="49" charset="0"/>
                <a:cs typeface="Consolas" panose="020B0609020204030204" pitchFamily="49" charset="0"/>
              </a:rPr>
              <a:t>        for </a:t>
            </a:r>
            <a:r>
              <a:rPr lang="en-US" sz="1400" b="1" dirty="0">
                <a:latin typeface="Consolas" panose="020B0609020204030204" pitchFamily="49" charset="0"/>
                <a:cs typeface="Consolas" panose="020B0609020204030204" pitchFamily="49" charset="0"/>
              </a:rPr>
              <a:t>(i=10000;i;i--); /* artificial delay </a:t>
            </a:r>
            <a:r>
              <a:rPr lang="en-US" sz="1400" b="1" dirty="0" smtClean="0">
                <a:latin typeface="Consolas" panose="020B0609020204030204" pitchFamily="49" charset="0"/>
                <a:cs typeface="Consolas" panose="020B0609020204030204" pitchFamily="49" charset="0"/>
              </a:rPr>
              <a:t>*/</a:t>
            </a:r>
            <a:endParaRPr lang="en-US" sz="1400" b="1" dirty="0" smtClean="0">
              <a:solidFill>
                <a:prstClr val="black"/>
              </a:solidFill>
              <a:latin typeface="Consolas" panose="020B0609020204030204" pitchFamily="49" charset="0"/>
              <a:cs typeface="Consolas" panose="020B0609020204030204" pitchFamily="49" charset="0"/>
            </a:endParaRPr>
          </a:p>
          <a:p>
            <a:pPr marL="0" indent="0">
              <a:buNone/>
            </a:pPr>
            <a:r>
              <a:rPr lang="en-US" sz="1400" b="1" dirty="0" smtClean="0">
                <a:latin typeface="Consolas" panose="020B0609020204030204" pitchFamily="49" charset="0"/>
                <a:cs typeface="Consolas" panose="020B0609020204030204" pitchFamily="49" charset="0"/>
              </a:rPr>
              <a:t>        </a:t>
            </a:r>
            <a:r>
              <a:rPr lang="en-US" sz="1400" b="1" strike="sngStrike" dirty="0" smtClean="0">
                <a:latin typeface="Consolas" panose="020B0609020204030204" pitchFamily="49" charset="0"/>
                <a:cs typeface="Consolas" panose="020B0609020204030204" pitchFamily="49" charset="0"/>
              </a:rPr>
              <a:t>temperatureSetting </a:t>
            </a:r>
            <a:r>
              <a:rPr lang="en-US" sz="1400" b="1" strike="sngStrike" dirty="0">
                <a:latin typeface="Consolas" panose="020B0609020204030204" pitchFamily="49" charset="0"/>
                <a:cs typeface="Consolas" panose="020B0609020204030204" pitchFamily="49" charset="0"/>
              </a:rPr>
              <a:t>= temperatureSetting - 1</a:t>
            </a:r>
            <a:r>
              <a:rPr lang="en-US" sz="1400" b="1" strike="sngStrike" dirty="0" smtClean="0">
                <a:latin typeface="Consolas" panose="020B0609020204030204" pitchFamily="49" charset="0"/>
                <a:cs typeface="Consolas" panose="020B0609020204030204" pitchFamily="49" charset="0"/>
              </a:rPr>
              <a:t>;</a:t>
            </a:r>
            <a:endParaRPr lang="en-US" sz="1400" b="1" strike="sngStrike"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        temperatureSetting = </a:t>
            </a:r>
            <a:r>
              <a:rPr lang="en-US" sz="1400" b="1" dirty="0" smtClean="0">
                <a:solidFill>
                  <a:prstClr val="black"/>
                </a:solidFill>
                <a:latin typeface="Consolas" panose="020B0609020204030204" pitchFamily="49" charset="0"/>
                <a:cs typeface="Consolas" panose="020B0609020204030204" pitchFamily="49" charset="0"/>
              </a:rPr>
              <a:t>90;</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    }</a:t>
            </a:r>
          </a:p>
          <a:p>
            <a:pPr marL="0" lvl="0" indent="0">
              <a:buNone/>
            </a:pPr>
            <a:r>
              <a:rPr lang="en-US" sz="1400" b="1" dirty="0" smtClean="0">
                <a:solidFill>
                  <a:prstClr val="black"/>
                </a:solidFill>
                <a:latin typeface="Consolas" panose="020B0609020204030204" pitchFamily="49" charset="0"/>
                <a:cs typeface="Consolas" panose="020B0609020204030204" pitchFamily="49" charset="0"/>
              </a:rPr>
              <a:t>}</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ISR_ButtonUpArrow { /* runs in foreground </a:t>
            </a:r>
            <a:r>
              <a:rPr lang="en-US" sz="1400" b="1" dirty="0" smtClean="0">
                <a:solidFill>
                  <a:prstClr val="black"/>
                </a:solidFill>
                <a:latin typeface="Consolas" panose="020B0609020204030204" pitchFamily="49" charset="0"/>
                <a:cs typeface="Consolas" panose="020B0609020204030204" pitchFamily="49" charset="0"/>
              </a:rPr>
              <a:t>*/</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    temperatureSetting</a:t>
            </a:r>
            <a:r>
              <a:rPr lang="en-US" sz="1400" b="1" dirty="0" smtClean="0">
                <a:solidFill>
                  <a:prstClr val="black"/>
                </a:solidFill>
                <a:latin typeface="Consolas" panose="020B0609020204030204" pitchFamily="49" charset="0"/>
                <a:cs typeface="Consolas" panose="020B0609020204030204" pitchFamily="49" charset="0"/>
              </a:rPr>
              <a:t>++;</a:t>
            </a:r>
            <a:endParaRPr lang="en-US" sz="1400" b="1" dirty="0">
              <a:solidFill>
                <a:prstClr val="black"/>
              </a:solidFill>
              <a:latin typeface="Consolas" panose="020B0609020204030204" pitchFamily="49" charset="0"/>
              <a:cs typeface="Consolas" panose="020B0609020204030204" pitchFamily="49" charset="0"/>
            </a:endParaRPr>
          </a:p>
          <a:p>
            <a:pPr marL="0" lvl="0" indent="0">
              <a:buNone/>
            </a:pPr>
            <a:r>
              <a:rPr lang="en-US" sz="1400" b="1" dirty="0">
                <a:solidFill>
                  <a:prstClr val="black"/>
                </a:solidFill>
                <a:latin typeface="Consolas" panose="020B0609020204030204" pitchFamily="49" charset="0"/>
                <a:cs typeface="Consolas" panose="020B0609020204030204" pitchFamily="49" charset="0"/>
              </a:rPr>
              <a:t>}</a:t>
            </a:r>
          </a:p>
          <a:p>
            <a:r>
              <a:rPr lang="en-US" dirty="0" smtClean="0"/>
              <a:t>however this problem and its solution are ad hoc, so …</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16</a:t>
            </a:fld>
            <a:endParaRPr lang="en-US" dirty="0"/>
          </a:p>
        </p:txBody>
      </p:sp>
      <p:sp>
        <p:nvSpPr>
          <p:cNvPr id="5" name="TextBox 4"/>
          <p:cNvSpPr txBox="1"/>
          <p:nvPr/>
        </p:nvSpPr>
        <p:spPr>
          <a:xfrm>
            <a:off x="6757867" y="2814810"/>
            <a:ext cx="3901966" cy="923330"/>
          </a:xfrm>
          <a:prstGeom prst="rect">
            <a:avLst/>
          </a:prstGeom>
          <a:noFill/>
        </p:spPr>
        <p:txBody>
          <a:bodyPr wrap="square" rtlCol="0">
            <a:spAutoFit/>
          </a:bodyPr>
          <a:lstStyle/>
          <a:p>
            <a:r>
              <a:rPr lang="en-US" dirty="0" smtClean="0">
                <a:solidFill>
                  <a:srgbClr val="FF0000"/>
                </a:solidFill>
              </a:rPr>
              <a:t>Now, even though the if block gets interrupted it will always ensure that the setting is 90 or less.</a:t>
            </a:r>
            <a:endParaRPr lang="en-US" dirty="0">
              <a:solidFill>
                <a:srgbClr val="FF0000"/>
              </a:solidFill>
            </a:endParaRPr>
          </a:p>
        </p:txBody>
      </p:sp>
    </p:spTree>
    <p:extLst>
      <p:ext uri="{BB962C8B-B14F-4D97-AF65-F5344CB8AC3E}">
        <p14:creationId xmlns:p14="http://schemas.microsoft.com/office/powerpoint/2010/main" val="2506628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46802"/>
            <a:ext cx="10515600" cy="4351338"/>
          </a:xfrm>
        </p:spPr>
        <p:txBody>
          <a:bodyPr>
            <a:normAutofit fontScale="92500"/>
          </a:bodyPr>
          <a:lstStyle/>
          <a:p>
            <a:pPr marL="0" indent="0">
              <a:buNone/>
            </a:pPr>
            <a:r>
              <a:rPr lang="en-US" b="1" dirty="0" smtClean="0"/>
              <a:t>Let’s get more formal about handling shared resources.</a:t>
            </a:r>
          </a:p>
          <a:p>
            <a:pPr marL="0" indent="0">
              <a:buNone/>
            </a:pPr>
            <a:r>
              <a:rPr lang="en-US" sz="3000" b="1" dirty="0" smtClean="0"/>
              <a:t>Critical section:</a:t>
            </a:r>
          </a:p>
          <a:p>
            <a:r>
              <a:rPr lang="en-US" dirty="0" smtClean="0"/>
              <a:t>Definition: a critical section is a section of code that accesses a shared resource and may be executed by only one thread at a time.</a:t>
            </a:r>
          </a:p>
          <a:p>
            <a:r>
              <a:rPr lang="en-US" dirty="0"/>
              <a:t>C</a:t>
            </a:r>
            <a:r>
              <a:rPr lang="en-US" dirty="0" smtClean="0"/>
              <a:t>ritical sections are said to be </a:t>
            </a:r>
            <a:r>
              <a:rPr lang="en-US" i="1" dirty="0" smtClean="0"/>
              <a:t>atomic</a:t>
            </a:r>
            <a:r>
              <a:rPr lang="en-US" dirty="0" smtClean="0"/>
              <a:t>, meaning a CS cannot be executed by more than one thread at a time.</a:t>
            </a:r>
          </a:p>
          <a:p>
            <a:r>
              <a:rPr lang="en-US" dirty="0" smtClean="0"/>
              <a:t>A CS enforces </a:t>
            </a:r>
            <a:r>
              <a:rPr lang="en-US" i="1" dirty="0" smtClean="0"/>
              <a:t>mutual exclusion </a:t>
            </a:r>
            <a:r>
              <a:rPr lang="en-US" dirty="0" smtClean="0"/>
              <a:t>meaning any thread executing in a CS excludes all other threads from entering the CS.</a:t>
            </a:r>
          </a:p>
          <a:p>
            <a:r>
              <a:rPr lang="en-US" dirty="0" smtClean="0"/>
              <a:t>Even if a thread is interrupted during a critical section, no other thread may enter the CS until the first thread has resumed and exited it. </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17</a:t>
            </a:fld>
            <a:endParaRPr lang="en-US" dirty="0"/>
          </a:p>
        </p:txBody>
      </p:sp>
    </p:spTree>
    <p:extLst>
      <p:ext uri="{BB962C8B-B14F-4D97-AF65-F5344CB8AC3E}">
        <p14:creationId xmlns:p14="http://schemas.microsoft.com/office/powerpoint/2010/main" val="1682483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lstStyle/>
          <a:p>
            <a:pPr marL="0" indent="0">
              <a:buNone/>
            </a:pPr>
            <a:r>
              <a:rPr lang="en-US" dirty="0" smtClean="0"/>
              <a:t>Example of code that requires a critical section</a:t>
            </a:r>
          </a:p>
          <a:p>
            <a:r>
              <a:rPr lang="en-US" dirty="0" smtClean="0"/>
              <a:t>Code that may be executed by multiple threads and accesses a shared resource needs to be thread safe</a:t>
            </a:r>
          </a:p>
          <a:p>
            <a:pPr marL="0" indent="0">
              <a:buNone/>
            </a:pPr>
            <a:r>
              <a:rPr lang="en-US" sz="2000" dirty="0" smtClean="0">
                <a:latin typeface="Consolas" panose="020B0609020204030204" pitchFamily="49" charset="0"/>
                <a:cs typeface="Consolas" panose="020B0609020204030204" pitchFamily="49" charset="0"/>
              </a:rPr>
              <a:t>int gCount = 0; </a:t>
            </a:r>
            <a:r>
              <a:rPr lang="en-US" sz="2000" dirty="0">
                <a:latin typeface="Consolas" panose="020B0609020204030204" pitchFamily="49" charset="0"/>
                <a:cs typeface="Consolas" panose="020B0609020204030204" pitchFamily="49" charset="0"/>
              </a:rPr>
              <a:t>// global </a:t>
            </a:r>
            <a:r>
              <a:rPr lang="en-US" sz="2000" dirty="0" smtClean="0">
                <a:latin typeface="Consolas" panose="020B0609020204030204" pitchFamily="49" charset="0"/>
                <a:cs typeface="Consolas" panose="020B0609020204030204" pitchFamily="49" charset="0"/>
              </a:rPr>
              <a:t>var</a:t>
            </a:r>
          </a:p>
          <a:p>
            <a:pPr marL="0" indent="0">
              <a:buNone/>
            </a:pPr>
            <a:r>
              <a:rPr lang="en-US" sz="2000" dirty="0" smtClean="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 should be in a critical section:</a:t>
            </a:r>
          </a:p>
          <a:p>
            <a:pPr marL="0" indent="0">
              <a:buNone/>
            </a:pP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   gCount++;</a:t>
            </a:r>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18</a:t>
            </a:fld>
            <a:endParaRPr lang="en-US" dirty="0"/>
          </a:p>
        </p:txBody>
      </p:sp>
    </p:spTree>
    <p:extLst>
      <p:ext uri="{BB962C8B-B14F-4D97-AF65-F5344CB8AC3E}">
        <p14:creationId xmlns:p14="http://schemas.microsoft.com/office/powerpoint/2010/main" val="3764260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99054"/>
            <a:ext cx="10515600" cy="4351338"/>
          </a:xfrm>
        </p:spPr>
        <p:txBody>
          <a:bodyPr>
            <a:normAutofit/>
          </a:bodyPr>
          <a:lstStyle/>
          <a:p>
            <a:pPr marL="0" indent="0">
              <a:buNone/>
            </a:pPr>
            <a:r>
              <a:rPr lang="en-US" sz="3200" b="1" dirty="0" smtClean="0"/>
              <a:t>Some ways of enforcing mutual exclusion in critical sections</a:t>
            </a:r>
          </a:p>
          <a:p>
            <a:r>
              <a:rPr lang="en-US" dirty="0" smtClean="0"/>
              <a:t>Disable interrupts: this is the easiest way and is fine if critical sections are short and don’t interfere with real time constraints.</a:t>
            </a:r>
          </a:p>
          <a:p>
            <a:pPr marL="0" indent="0">
              <a:buNone/>
            </a:pPr>
            <a:endParaRPr lang="en-US" dirty="0" smtClean="0"/>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var</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disableInterrupts(); // call a function that disables interrupts</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gCount++;</a:t>
            </a: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enableInterrupts();  // call a function that enables interrupts</a:t>
            </a:r>
            <a:endParaRPr lang="en-US" sz="2000" dirty="0">
              <a:solidFill>
                <a:prstClr val="black"/>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spTree>
    <p:extLst>
      <p:ext uri="{BB962C8B-B14F-4D97-AF65-F5344CB8AC3E}">
        <p14:creationId xmlns:p14="http://schemas.microsoft.com/office/powerpoint/2010/main" val="253729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94" y="1378054"/>
            <a:ext cx="4117354" cy="3946778"/>
          </a:xfrm>
          <a:prstGeom prst="rect">
            <a:avLst/>
          </a:prstGeom>
        </p:spPr>
      </p:pic>
      <p:sp>
        <p:nvSpPr>
          <p:cNvPr id="2" name="Title 1"/>
          <p:cNvSpPr>
            <a:spLocks noGrp="1"/>
          </p:cNvSpPr>
          <p:nvPr>
            <p:ph type="title"/>
          </p:nvPr>
        </p:nvSpPr>
        <p:spPr/>
        <p:txBody>
          <a:bodyPr/>
          <a:lstStyle/>
          <a:p>
            <a:r>
              <a:rPr lang="en-US" dirty="0"/>
              <a:t>I</a:t>
            </a:r>
            <a:r>
              <a:rPr lang="en-US" dirty="0" smtClean="0"/>
              <a:t>ntroductions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7491" y="872618"/>
            <a:ext cx="2677400" cy="134243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214" y="857877"/>
            <a:ext cx="2702772" cy="222708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543" y="2893497"/>
            <a:ext cx="3629340" cy="2722005"/>
          </a:xfrm>
          <a:prstGeom prst="rect">
            <a:avLst/>
          </a:prstGeom>
        </p:spPr>
      </p:pic>
    </p:spTree>
    <p:extLst>
      <p:ext uri="{BB962C8B-B14F-4D97-AF65-F5344CB8AC3E}">
        <p14:creationId xmlns:p14="http://schemas.microsoft.com/office/powerpoint/2010/main" val="4075121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normAutofit/>
          </a:bodyPr>
          <a:lstStyle/>
          <a:p>
            <a:pPr marL="0" indent="0">
              <a:buNone/>
            </a:pPr>
            <a:r>
              <a:rPr lang="en-US" b="1" dirty="0"/>
              <a:t>Some ways of enforcing mutual exclusion in critical </a:t>
            </a:r>
            <a:r>
              <a:rPr lang="en-US" b="1" dirty="0" smtClean="0"/>
              <a:t>sections</a:t>
            </a:r>
            <a:endParaRPr lang="en-US" b="1" dirty="0"/>
          </a:p>
          <a:p>
            <a:pPr marL="0" indent="0">
              <a:buNone/>
            </a:pPr>
            <a:r>
              <a:rPr lang="en-US" dirty="0" smtClean="0"/>
              <a:t>Test-and-set</a:t>
            </a:r>
            <a:endParaRPr lang="en-US" dirty="0"/>
          </a:p>
          <a:p>
            <a:pPr lvl="1"/>
            <a:r>
              <a:rPr lang="en-US" dirty="0"/>
              <a:t>To enter the CS, a thread polls a shared variable x whose default value is 0</a:t>
            </a:r>
          </a:p>
          <a:p>
            <a:pPr lvl="1"/>
            <a:r>
              <a:rPr lang="en-US" dirty="0"/>
              <a:t>Any thread desiring to enter the CS should only do so if x==0</a:t>
            </a:r>
          </a:p>
          <a:p>
            <a:pPr lvl="1"/>
            <a:r>
              <a:rPr lang="en-US" dirty="0"/>
              <a:t>If x==0, the thread sets x=1 and enters the CS otherwise tries again later</a:t>
            </a:r>
          </a:p>
          <a:p>
            <a:pPr lvl="1"/>
            <a:r>
              <a:rPr lang="en-US" dirty="0"/>
              <a:t>On exit from the CS the thread sets </a:t>
            </a:r>
            <a:r>
              <a:rPr lang="en-US" dirty="0" smtClean="0"/>
              <a:t>x=0</a:t>
            </a:r>
          </a:p>
          <a:p>
            <a:pPr lvl="1"/>
            <a:r>
              <a:rPr lang="en-US" dirty="0" smtClean="0"/>
              <a:t>Problem: the thread can’t get interrupted between testing and setting</a:t>
            </a:r>
            <a:endParaRPr lang="en-US" dirty="0"/>
          </a:p>
          <a:p>
            <a:pPr lvl="1"/>
            <a:r>
              <a:rPr lang="en-US" dirty="0"/>
              <a:t>Typically implemented at the assembly language level using an atomic SWAP instruction (ARM7 provides SWP – swap a word from memory with a register without interruption)</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spTree>
    <p:extLst>
      <p:ext uri="{BB962C8B-B14F-4D97-AF65-F5344CB8AC3E}">
        <p14:creationId xmlns:p14="http://schemas.microsoft.com/office/powerpoint/2010/main" val="902281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lstStyle/>
          <a:p>
            <a:pPr marL="0" indent="0">
              <a:buNone/>
            </a:pPr>
            <a:r>
              <a:rPr lang="en-US" b="1" dirty="0"/>
              <a:t>Some ways of enforcing mutual exclusion in critical </a:t>
            </a:r>
            <a:r>
              <a:rPr lang="en-US" b="1" dirty="0" smtClean="0"/>
              <a:t>sections</a:t>
            </a:r>
            <a:endParaRPr lang="en-US" dirty="0" smtClean="0"/>
          </a:p>
          <a:p>
            <a:pPr marL="0" indent="0">
              <a:buNone/>
            </a:pPr>
            <a:r>
              <a:rPr lang="en-US" dirty="0" smtClean="0"/>
              <a:t>Sample critical section code using test-and-set “spin lock”</a:t>
            </a:r>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a:t>
            </a:r>
            <a:r>
              <a:rPr lang="en-US" sz="2000" dirty="0" smtClean="0">
                <a:solidFill>
                  <a:prstClr val="black"/>
                </a:solidFill>
                <a:latin typeface="Consolas" panose="020B0609020204030204" pitchFamily="49" charset="0"/>
                <a:cs typeface="Consolas" panose="020B0609020204030204" pitchFamily="49" charset="0"/>
              </a:rPr>
              <a:t>var to be protected</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int gTSLock = 0; // global test-and-set lock var</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while (testAndSet(&amp;gTSLock) != 0) { /* spin */ };</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        // if we arrive here we are in critical section</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gCount++;</a:t>
            </a: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gTSLock = 0;</a:t>
            </a:r>
            <a:endParaRPr lang="en-US" sz="2000" dirty="0">
              <a:solidFill>
                <a:prstClr val="black"/>
              </a:solidFill>
              <a:latin typeface="Consolas" panose="020B0609020204030204" pitchFamily="49" charset="0"/>
              <a:cs typeface="Consolas" panose="020B06090202040302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spTree>
    <p:extLst>
      <p:ext uri="{BB962C8B-B14F-4D97-AF65-F5344CB8AC3E}">
        <p14:creationId xmlns:p14="http://schemas.microsoft.com/office/powerpoint/2010/main" val="1645804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
        <p:nvSpPr>
          <p:cNvPr id="5" name="TextBox 4"/>
          <p:cNvSpPr txBox="1"/>
          <p:nvPr/>
        </p:nvSpPr>
        <p:spPr>
          <a:xfrm>
            <a:off x="696124" y="1946004"/>
            <a:ext cx="10495181" cy="4043158"/>
          </a:xfrm>
          <a:prstGeom prst="rect">
            <a:avLst/>
          </a:prstGeom>
          <a:noFill/>
        </p:spPr>
        <p:txBody>
          <a:bodyPr wrap="none" rtlCol="0">
            <a:spAutoFit/>
          </a:bodyPr>
          <a:lstStyle/>
          <a:p>
            <a:pPr lvl="0">
              <a:lnSpc>
                <a:spcPct val="90000"/>
              </a:lnSpc>
              <a:spcBef>
                <a:spcPts val="1000"/>
              </a:spcBef>
            </a:pPr>
            <a:r>
              <a:rPr lang="en-US" sz="2800" b="1" dirty="0">
                <a:solidFill>
                  <a:prstClr val="black"/>
                </a:solidFill>
              </a:rPr>
              <a:t>Some ways of enforcing mutual exclusion in critical </a:t>
            </a:r>
            <a:r>
              <a:rPr lang="en-US" sz="2800" b="1" dirty="0" smtClean="0">
                <a:solidFill>
                  <a:prstClr val="black"/>
                </a:solidFill>
              </a:rPr>
              <a:t>sections</a:t>
            </a:r>
          </a:p>
          <a:p>
            <a:pPr lvl="0">
              <a:lnSpc>
                <a:spcPct val="90000"/>
              </a:lnSpc>
              <a:spcBef>
                <a:spcPts val="1000"/>
              </a:spcBef>
            </a:pPr>
            <a:r>
              <a:rPr lang="en-US" sz="2800" dirty="0" smtClean="0">
                <a:solidFill>
                  <a:prstClr val="black"/>
                </a:solidFill>
              </a:rPr>
              <a:t>test-and-set implementation using swap instruction (not on Cortex-M)</a:t>
            </a:r>
            <a:endParaRPr lang="en-US" sz="2800" dirty="0">
              <a:solidFill>
                <a:prstClr val="black"/>
              </a:solidFill>
            </a:endParaRPr>
          </a:p>
          <a:p>
            <a:endParaRPr lang="en-US" dirty="0" smtClean="0">
              <a:solidFill>
                <a:srgbClr val="3F7F5F"/>
              </a:solidFill>
              <a:latin typeface="Courier New" panose="02070309020205020404" pitchFamily="49" charset="0"/>
            </a:endParaRPr>
          </a:p>
          <a:p>
            <a:r>
              <a:rPr lang="en-US" sz="2000" dirty="0" smtClean="0">
                <a:solidFill>
                  <a:srgbClr val="3F7F5F"/>
                </a:solidFill>
                <a:latin typeface="Courier New" panose="02070309020205020404" pitchFamily="49" charset="0"/>
              </a:rPr>
              <a:t>/* </a:t>
            </a:r>
            <a:r>
              <a:rPr lang="en-US" sz="2000" dirty="0">
                <a:solidFill>
                  <a:srgbClr val="3F7F5F"/>
                </a:solidFill>
                <a:latin typeface="Courier New" panose="02070309020205020404" pitchFamily="49" charset="0"/>
              </a:rPr>
              <a:t>uint32_t t</a:t>
            </a:r>
            <a:r>
              <a:rPr lang="en-US" sz="2000" dirty="0" smtClean="0">
                <a:solidFill>
                  <a:srgbClr val="3F7F5F"/>
                </a:solidFill>
                <a:latin typeface="Courier New" panose="02070309020205020404" pitchFamily="49" charset="0"/>
              </a:rPr>
              <a:t>estAndSet(uint32_t *</a:t>
            </a:r>
            <a:r>
              <a:rPr lang="en-US" sz="2000" dirty="0" err="1" smtClean="0">
                <a:solidFill>
                  <a:srgbClr val="3F7F5F"/>
                </a:solidFill>
                <a:latin typeface="Courier New" panose="02070309020205020404" pitchFamily="49" charset="0"/>
              </a:rPr>
              <a:t>gTSLock</a:t>
            </a:r>
            <a:r>
              <a:rPr lang="en-US" sz="2000" dirty="0" smtClean="0">
                <a:solidFill>
                  <a:srgbClr val="3F7F5F"/>
                </a:solidFill>
                <a:latin typeface="Courier New" panose="02070309020205020404" pitchFamily="49" charset="0"/>
              </a:rPr>
              <a:t>) */</a:t>
            </a:r>
            <a:endParaRPr lang="en-US" sz="2000" dirty="0">
              <a:solidFill>
                <a:srgbClr val="3F7F5F"/>
              </a:solidFill>
              <a:latin typeface="Courier New" panose="02070309020205020404" pitchFamily="49" charset="0"/>
            </a:endParaRPr>
          </a:p>
          <a:p>
            <a:r>
              <a:rPr lang="en-US" sz="2000" b="1" dirty="0">
                <a:solidFill>
                  <a:srgbClr val="7F0055"/>
                </a:solidFill>
                <a:latin typeface="Courier New" panose="02070309020205020404" pitchFamily="49" charset="0"/>
              </a:rPr>
              <a:t>.func</a:t>
            </a:r>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TestAndSet</a:t>
            </a:r>
            <a:endParaRPr lang="en-US" sz="2000" b="1" dirty="0">
              <a:solidFill>
                <a:srgbClr val="000000"/>
              </a:solidFill>
              <a:latin typeface="Courier New" panose="02070309020205020404" pitchFamily="49" charset="0"/>
            </a:endParaRPr>
          </a:p>
          <a:p>
            <a:r>
              <a:rPr lang="en-US" sz="2000" b="1" dirty="0">
                <a:solidFill>
                  <a:srgbClr val="7F0055"/>
                </a:solidFill>
                <a:latin typeface="Courier New" panose="02070309020205020404" pitchFamily="49" charset="0"/>
              </a:rPr>
              <a:t>t</a:t>
            </a:r>
            <a:r>
              <a:rPr lang="en-US" sz="2000" b="1" dirty="0" smtClean="0">
                <a:solidFill>
                  <a:srgbClr val="7F0055"/>
                </a:solidFill>
                <a:latin typeface="Courier New" panose="02070309020205020404" pitchFamily="49" charset="0"/>
              </a:rPr>
              <a:t>estAndSet</a:t>
            </a:r>
            <a:r>
              <a:rPr lang="en-US" sz="2000" b="1" dirty="0">
                <a:solidFill>
                  <a:srgbClr val="7F0055"/>
                </a:solidFill>
                <a:latin typeface="Courier New" panose="02070309020205020404" pitchFamily="49" charset="0"/>
              </a:rPr>
              <a:t>:</a:t>
            </a:r>
          </a:p>
          <a:p>
            <a:r>
              <a:rPr lang="en-US" sz="2000" dirty="0" smtClean="0">
                <a:solidFill>
                  <a:srgbClr val="000000"/>
                </a:solidFill>
                <a:latin typeface="Courier New" panose="02070309020205020404" pitchFamily="49" charset="0"/>
              </a:rPr>
              <a:t>    ldr     </a:t>
            </a:r>
            <a:r>
              <a:rPr lang="en-US" sz="2000" dirty="0">
                <a:solidFill>
                  <a:srgbClr val="000000"/>
                </a:solidFill>
                <a:latin typeface="Courier New" panose="02070309020205020404" pitchFamily="49" charset="0"/>
              </a:rPr>
              <a:t>r2, =1         </a:t>
            </a:r>
            <a:r>
              <a:rPr lang="en-US" sz="2000" dirty="0">
                <a:solidFill>
                  <a:srgbClr val="3F7F5F"/>
                </a:solidFill>
                <a:latin typeface="Courier New" panose="02070309020205020404" pitchFamily="49" charset="0"/>
              </a:rPr>
              <a:t>/* </a:t>
            </a:r>
            <a:r>
              <a:rPr lang="en-US" sz="2000" dirty="0" smtClean="0">
                <a:solidFill>
                  <a:srgbClr val="3F7F5F"/>
                </a:solidFill>
                <a:latin typeface="Courier New" panose="02070309020205020404" pitchFamily="49" charset="0"/>
              </a:rPr>
              <a:t>get ready to swap a 1 into memory */</a:t>
            </a:r>
            <a:endParaRPr lang="en-US" sz="2000" dirty="0">
              <a:solidFill>
                <a:srgbClr val="3F7F5F"/>
              </a:solidFill>
              <a:latin typeface="Courier New" panose="02070309020205020404" pitchFamily="49" charset="0"/>
            </a:endParaRPr>
          </a:p>
          <a:p>
            <a:r>
              <a:rPr lang="pt-BR" sz="2000" dirty="0">
                <a:solidFill>
                  <a:srgbClr val="000000"/>
                </a:solidFill>
                <a:latin typeface="Courier New" panose="02070309020205020404" pitchFamily="49" charset="0"/>
              </a:rPr>
              <a:t>    swp     r1, r2, [r0]   </a:t>
            </a:r>
            <a:r>
              <a:rPr lang="pt-BR" sz="2000" dirty="0" smtClean="0">
                <a:solidFill>
                  <a:srgbClr val="3F7F5F"/>
                </a:solidFill>
                <a:latin typeface="Courier New" panose="02070309020205020404" pitchFamily="49" charset="0"/>
              </a:rPr>
              <a:t>/* swap: *gTSLock = r2, r1 = *gTSLock */</a:t>
            </a:r>
            <a:endParaRPr lang="pt-BR" sz="2000" dirty="0">
              <a:solidFill>
                <a:srgbClr val="3F7F5F"/>
              </a:solidFill>
              <a:latin typeface="Courier New" panose="02070309020205020404" pitchFamily="49" charset="0"/>
            </a:endParaRPr>
          </a:p>
          <a:p>
            <a:r>
              <a:rPr lang="pt-BR" sz="2000" dirty="0">
                <a:solidFill>
                  <a:srgbClr val="000000"/>
                </a:solidFill>
                <a:latin typeface="Courier New" panose="02070309020205020404" pitchFamily="49" charset="0"/>
              </a:rPr>
              <a:t>    mov     r0, r1         </a:t>
            </a:r>
            <a:r>
              <a:rPr lang="pt-BR" sz="2000" dirty="0">
                <a:solidFill>
                  <a:srgbClr val="3F7F5F"/>
                </a:solidFill>
                <a:latin typeface="Courier New" panose="02070309020205020404" pitchFamily="49" charset="0"/>
              </a:rPr>
              <a:t>/* </a:t>
            </a:r>
            <a:r>
              <a:rPr lang="pt-BR" sz="2000" dirty="0" smtClean="0">
                <a:solidFill>
                  <a:srgbClr val="3F7F5F"/>
                </a:solidFill>
                <a:latin typeface="Courier New" panose="02070309020205020404" pitchFamily="49" charset="0"/>
              </a:rPr>
              <a:t>r0 = previous value of *gTSLock */</a:t>
            </a:r>
            <a:endParaRPr lang="pt-BR" sz="2000" dirty="0">
              <a:solidFill>
                <a:srgbClr val="3F7F5F"/>
              </a:solidFill>
              <a:latin typeface="Courier New" panose="02070309020205020404" pitchFamily="49" charset="0"/>
            </a:endParaRPr>
          </a:p>
          <a:p>
            <a:r>
              <a:rPr lang="en-US" sz="2000" dirty="0">
                <a:solidFill>
                  <a:srgbClr val="000000"/>
                </a:solidFill>
                <a:latin typeface="Courier New" panose="02070309020205020404" pitchFamily="49" charset="0"/>
              </a:rPr>
              <a:t>    bx      lr</a:t>
            </a:r>
          </a:p>
          <a:p>
            <a:r>
              <a:rPr lang="en-US" sz="2000" dirty="0">
                <a:solidFill>
                  <a:srgbClr val="000000"/>
                </a:solidFill>
                <a:latin typeface="Courier New" panose="02070309020205020404" pitchFamily="49" charset="0"/>
              </a:rPr>
              <a:t>    </a:t>
            </a:r>
            <a:r>
              <a:rPr lang="en-US" sz="2000" b="1" dirty="0">
                <a:solidFill>
                  <a:srgbClr val="7F0055"/>
                </a:solidFill>
                <a:latin typeface="Courier New" panose="02070309020205020404" pitchFamily="49" charset="0"/>
              </a:rPr>
              <a:t>.endfunc</a:t>
            </a:r>
          </a:p>
          <a:p>
            <a:r>
              <a:rPr lang="en-US" sz="2000" dirty="0">
                <a:solidFill>
                  <a:srgbClr val="000000"/>
                </a:solidFill>
                <a:latin typeface="Courier New" panose="02070309020205020404" pitchFamily="49" charset="0"/>
              </a:rPr>
              <a:t>.end</a:t>
            </a:r>
          </a:p>
        </p:txBody>
      </p:sp>
    </p:spTree>
    <p:extLst>
      <p:ext uri="{BB962C8B-B14F-4D97-AF65-F5344CB8AC3E}">
        <p14:creationId xmlns:p14="http://schemas.microsoft.com/office/powerpoint/2010/main" val="2006823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
        <p:nvSpPr>
          <p:cNvPr id="5" name="TextBox 4"/>
          <p:cNvSpPr txBox="1"/>
          <p:nvPr/>
        </p:nvSpPr>
        <p:spPr>
          <a:xfrm>
            <a:off x="696124" y="1946004"/>
            <a:ext cx="10560583" cy="4241161"/>
          </a:xfrm>
          <a:prstGeom prst="rect">
            <a:avLst/>
          </a:prstGeom>
          <a:noFill/>
        </p:spPr>
        <p:txBody>
          <a:bodyPr wrap="square" rtlCol="0">
            <a:spAutoFit/>
          </a:bodyPr>
          <a:lstStyle/>
          <a:p>
            <a:pPr lvl="0">
              <a:lnSpc>
                <a:spcPct val="90000"/>
              </a:lnSpc>
              <a:spcBef>
                <a:spcPts val="1000"/>
              </a:spcBef>
            </a:pPr>
            <a:r>
              <a:rPr lang="en-US" sz="2800" b="1" dirty="0">
                <a:solidFill>
                  <a:prstClr val="black"/>
                </a:solidFill>
              </a:rPr>
              <a:t>Some ways of enforcing mutual exclusion in critical </a:t>
            </a:r>
            <a:r>
              <a:rPr lang="en-US" sz="2800" b="1" dirty="0" smtClean="0">
                <a:solidFill>
                  <a:prstClr val="black"/>
                </a:solidFill>
              </a:rPr>
              <a:t>sections</a:t>
            </a:r>
          </a:p>
          <a:p>
            <a:pPr lvl="0">
              <a:lnSpc>
                <a:spcPct val="90000"/>
              </a:lnSpc>
              <a:spcBef>
                <a:spcPts val="1000"/>
              </a:spcBef>
            </a:pPr>
            <a:endParaRPr lang="en-US" sz="2800" b="1" dirty="0" smtClean="0">
              <a:solidFill>
                <a:prstClr val="black"/>
              </a:solidFill>
            </a:endParaRPr>
          </a:p>
          <a:p>
            <a:pPr lvl="0">
              <a:lnSpc>
                <a:spcPct val="90000"/>
              </a:lnSpc>
              <a:spcBef>
                <a:spcPts val="1000"/>
              </a:spcBef>
            </a:pPr>
            <a:r>
              <a:rPr lang="en-US" sz="2800" dirty="0">
                <a:solidFill>
                  <a:prstClr val="black"/>
                </a:solidFill>
              </a:rPr>
              <a:t>T</a:t>
            </a:r>
            <a:r>
              <a:rPr lang="en-US" sz="2800" dirty="0" smtClean="0">
                <a:solidFill>
                  <a:prstClr val="black"/>
                </a:solidFill>
              </a:rPr>
              <a:t>est-and-set implementation for Cortex M4</a:t>
            </a:r>
          </a:p>
          <a:p>
            <a:pPr marL="457200" lvl="0" indent="-457200">
              <a:lnSpc>
                <a:spcPct val="90000"/>
              </a:lnSpc>
              <a:spcBef>
                <a:spcPts val="1000"/>
              </a:spcBef>
              <a:buFont typeface="Arial" panose="020B0604020202020204" pitchFamily="34" charset="0"/>
              <a:buChar char="•"/>
            </a:pPr>
            <a:r>
              <a:rPr lang="en-US" sz="2800" dirty="0" smtClean="0">
                <a:solidFill>
                  <a:prstClr val="black"/>
                </a:solidFill>
              </a:rPr>
              <a:t>Roughly the same sequence but more complicated to allow for a multi-processor environment</a:t>
            </a:r>
          </a:p>
          <a:p>
            <a:pPr marL="457200" lvl="0" indent="-457200">
              <a:lnSpc>
                <a:spcPct val="90000"/>
              </a:lnSpc>
              <a:spcBef>
                <a:spcPts val="1000"/>
              </a:spcBef>
              <a:buFont typeface="Arial" panose="020B0604020202020204" pitchFamily="34" charset="0"/>
              <a:buChar char="•"/>
            </a:pPr>
            <a:r>
              <a:rPr lang="en-US" sz="2800" dirty="0" smtClean="0">
                <a:solidFill>
                  <a:prstClr val="black"/>
                </a:solidFill>
              </a:rPr>
              <a:t>Instead the atomic swap is achieved with an instruction pair</a:t>
            </a:r>
          </a:p>
          <a:p>
            <a:pPr marL="914400" lvl="1" indent="-457200">
              <a:lnSpc>
                <a:spcPct val="90000"/>
              </a:lnSpc>
              <a:spcBef>
                <a:spcPts val="1000"/>
              </a:spcBef>
              <a:buFont typeface="Arial" panose="020B0604020202020204" pitchFamily="34" charset="0"/>
              <a:buChar char="•"/>
            </a:pPr>
            <a:r>
              <a:rPr lang="en-US" sz="2800" dirty="0" smtClean="0">
                <a:solidFill>
                  <a:prstClr val="black"/>
                </a:solidFill>
              </a:rPr>
              <a:t>LDREX – load exclusive – gets current lock value</a:t>
            </a:r>
          </a:p>
          <a:p>
            <a:pPr marL="914400" lvl="1" indent="-457200">
              <a:lnSpc>
                <a:spcPct val="90000"/>
              </a:lnSpc>
              <a:spcBef>
                <a:spcPts val="1000"/>
              </a:spcBef>
              <a:buFont typeface="Arial" panose="020B0604020202020204" pitchFamily="34" charset="0"/>
              <a:buChar char="•"/>
            </a:pPr>
            <a:r>
              <a:rPr lang="en-US" sz="2800" dirty="0" smtClean="0">
                <a:solidFill>
                  <a:prstClr val="black"/>
                </a:solidFill>
              </a:rPr>
              <a:t>STREX – store exclusive – stores value to lock and returns status</a:t>
            </a:r>
          </a:p>
          <a:p>
            <a:endParaRPr lang="en-US" dirty="0" smtClean="0">
              <a:solidFill>
                <a:srgbClr val="3F7F5F"/>
              </a:solidFill>
              <a:latin typeface="Courier New" panose="02070309020205020404" pitchFamily="49" charset="0"/>
            </a:endParaRPr>
          </a:p>
        </p:txBody>
      </p:sp>
    </p:spTree>
    <p:extLst>
      <p:ext uri="{BB962C8B-B14F-4D97-AF65-F5344CB8AC3E}">
        <p14:creationId xmlns:p14="http://schemas.microsoft.com/office/powerpoint/2010/main" val="3683107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
        <p:nvSpPr>
          <p:cNvPr id="5" name="TextBox 4"/>
          <p:cNvSpPr txBox="1"/>
          <p:nvPr/>
        </p:nvSpPr>
        <p:spPr>
          <a:xfrm>
            <a:off x="696124" y="1946004"/>
            <a:ext cx="9882385" cy="996170"/>
          </a:xfrm>
          <a:prstGeom prst="rect">
            <a:avLst/>
          </a:prstGeom>
          <a:noFill/>
        </p:spPr>
        <p:txBody>
          <a:bodyPr wrap="none" rtlCol="0">
            <a:spAutoFit/>
          </a:bodyPr>
          <a:lstStyle/>
          <a:p>
            <a:pPr lvl="0">
              <a:lnSpc>
                <a:spcPct val="90000"/>
              </a:lnSpc>
              <a:spcBef>
                <a:spcPts val="1000"/>
              </a:spcBef>
            </a:pPr>
            <a:r>
              <a:rPr lang="en-US" sz="2800" b="1" dirty="0">
                <a:solidFill>
                  <a:prstClr val="black"/>
                </a:solidFill>
              </a:rPr>
              <a:t>Some ways of enforcing mutual exclusion in critical </a:t>
            </a:r>
            <a:r>
              <a:rPr lang="en-US" sz="2800" b="1" dirty="0" smtClean="0">
                <a:solidFill>
                  <a:prstClr val="black"/>
                </a:solidFill>
              </a:rPr>
              <a:t>sections</a:t>
            </a:r>
          </a:p>
          <a:p>
            <a:pPr lvl="0">
              <a:lnSpc>
                <a:spcPct val="90000"/>
              </a:lnSpc>
              <a:spcBef>
                <a:spcPts val="1000"/>
              </a:spcBef>
            </a:pPr>
            <a:r>
              <a:rPr lang="en-US" sz="2800" dirty="0" smtClean="0">
                <a:solidFill>
                  <a:prstClr val="black"/>
                </a:solidFill>
              </a:rPr>
              <a:t>Cortex-M4 does not have swap instruction. Instead: LDREX/STREX</a:t>
            </a:r>
            <a:endParaRPr lang="en-US" sz="2800" dirty="0">
              <a:solidFill>
                <a:prstClr val="black"/>
              </a:solidFill>
            </a:endParaRPr>
          </a:p>
        </p:txBody>
      </p:sp>
      <p:sp>
        <p:nvSpPr>
          <p:cNvPr id="3" name="TextBox 2"/>
          <p:cNvSpPr txBox="1"/>
          <p:nvPr/>
        </p:nvSpPr>
        <p:spPr>
          <a:xfrm>
            <a:off x="838200" y="3069771"/>
            <a:ext cx="4463143" cy="2862322"/>
          </a:xfrm>
          <a:prstGeom prst="rect">
            <a:avLst/>
          </a:prstGeom>
          <a:noFill/>
        </p:spPr>
        <p:txBody>
          <a:bodyPr wrap="square" rtlCol="0">
            <a:spAutoFit/>
          </a:bodyPr>
          <a:lstStyle/>
          <a:p>
            <a:r>
              <a:rPr lang="en-US" dirty="0"/>
              <a:t>get_lock</a:t>
            </a:r>
          </a:p>
          <a:p>
            <a:r>
              <a:rPr lang="en-US" dirty="0"/>
              <a:t>    LDR R0, =Lock_Variable ; Get address of </a:t>
            </a:r>
            <a:r>
              <a:rPr lang="en-US" dirty="0" smtClean="0"/>
              <a:t>  </a:t>
            </a:r>
          </a:p>
          <a:p>
            <a:r>
              <a:rPr lang="en-US" dirty="0"/>
              <a:t> </a:t>
            </a:r>
            <a:r>
              <a:rPr lang="en-US" dirty="0" smtClean="0"/>
              <a:t>                                              ; lock </a:t>
            </a:r>
            <a:r>
              <a:rPr lang="en-US" dirty="0"/>
              <a:t>variable</a:t>
            </a:r>
          </a:p>
          <a:p>
            <a:r>
              <a:rPr lang="en-US" dirty="0"/>
              <a:t>    LDREX R1, [R0] ; Read current lock value</a:t>
            </a:r>
          </a:p>
          <a:p>
            <a:r>
              <a:rPr lang="en-US" dirty="0"/>
              <a:t>    DMB ; Data Memory </a:t>
            </a:r>
            <a:r>
              <a:rPr lang="en-US" dirty="0" smtClean="0"/>
              <a:t>Barrier, Make </a:t>
            </a:r>
            <a:r>
              <a:rPr lang="en-US" dirty="0"/>
              <a:t>sure </a:t>
            </a:r>
            <a:r>
              <a:rPr lang="en-US" dirty="0" smtClean="0"/>
              <a:t>        </a:t>
            </a:r>
          </a:p>
          <a:p>
            <a:r>
              <a:rPr lang="en-US" dirty="0"/>
              <a:t> </a:t>
            </a:r>
            <a:r>
              <a:rPr lang="en-US" dirty="0" smtClean="0"/>
              <a:t>             ; memory </a:t>
            </a:r>
            <a:r>
              <a:rPr lang="en-US" dirty="0"/>
              <a:t>transfer </a:t>
            </a:r>
            <a:r>
              <a:rPr lang="en-US" dirty="0" smtClean="0"/>
              <a:t>completes </a:t>
            </a:r>
            <a:r>
              <a:rPr lang="en-US" dirty="0"/>
              <a:t>before </a:t>
            </a:r>
            <a:endParaRPr lang="en-US" dirty="0" smtClean="0"/>
          </a:p>
          <a:p>
            <a:r>
              <a:rPr lang="en-US" dirty="0"/>
              <a:t> </a:t>
            </a:r>
            <a:r>
              <a:rPr lang="en-US" dirty="0" smtClean="0"/>
              <a:t>             ; next </a:t>
            </a:r>
            <a:r>
              <a:rPr lang="en-US" dirty="0"/>
              <a:t>one </a:t>
            </a:r>
            <a:r>
              <a:rPr lang="en-US" dirty="0" smtClean="0"/>
              <a:t>starts</a:t>
            </a:r>
            <a:endParaRPr lang="en-US" dirty="0"/>
          </a:p>
          <a:p>
            <a:r>
              <a:rPr lang="en-US" dirty="0"/>
              <a:t>    CBZ R1, try_lock</a:t>
            </a:r>
          </a:p>
          <a:p>
            <a:r>
              <a:rPr lang="en-US" dirty="0"/>
              <a:t>    B get_lock ; Lock </a:t>
            </a:r>
            <a:r>
              <a:rPr lang="en-US" dirty="0" smtClean="0"/>
              <a:t>was </a:t>
            </a:r>
            <a:r>
              <a:rPr lang="en-US" dirty="0"/>
              <a:t>set by another task</a:t>
            </a:r>
            <a:r>
              <a:rPr lang="en-US" dirty="0" smtClean="0"/>
              <a:t>,</a:t>
            </a:r>
          </a:p>
          <a:p>
            <a:r>
              <a:rPr lang="en-US" dirty="0"/>
              <a:t> </a:t>
            </a:r>
            <a:r>
              <a:rPr lang="en-US" dirty="0" smtClean="0"/>
              <a:t>                       ; try again</a:t>
            </a:r>
            <a:endParaRPr lang="en-US" dirty="0"/>
          </a:p>
        </p:txBody>
      </p:sp>
      <p:sp>
        <p:nvSpPr>
          <p:cNvPr id="6" name="TextBox 5"/>
          <p:cNvSpPr txBox="1"/>
          <p:nvPr/>
        </p:nvSpPr>
        <p:spPr>
          <a:xfrm>
            <a:off x="5637316" y="3069771"/>
            <a:ext cx="5277166" cy="3139321"/>
          </a:xfrm>
          <a:prstGeom prst="rect">
            <a:avLst/>
          </a:prstGeom>
          <a:noFill/>
        </p:spPr>
        <p:txBody>
          <a:bodyPr wrap="square" rtlCol="0">
            <a:spAutoFit/>
          </a:bodyPr>
          <a:lstStyle/>
          <a:p>
            <a:r>
              <a:rPr lang="en-US" dirty="0"/>
              <a:t>try_lock</a:t>
            </a:r>
          </a:p>
          <a:p>
            <a:r>
              <a:rPr lang="en-US" dirty="0"/>
              <a:t>    MOVS R1, #1</a:t>
            </a:r>
          </a:p>
          <a:p>
            <a:r>
              <a:rPr lang="en-US" dirty="0"/>
              <a:t>    STREX R2, R1, [R0] ; Try lock </a:t>
            </a:r>
            <a:r>
              <a:rPr lang="en-US" dirty="0" smtClean="0"/>
              <a:t>by </a:t>
            </a:r>
            <a:r>
              <a:rPr lang="en-US" dirty="0"/>
              <a:t>writing 1, if</a:t>
            </a:r>
          </a:p>
          <a:p>
            <a:r>
              <a:rPr lang="en-US" dirty="0"/>
              <a:t>    </a:t>
            </a:r>
            <a:r>
              <a:rPr lang="en-US" dirty="0" smtClean="0"/>
              <a:t>   ; </a:t>
            </a:r>
            <a:r>
              <a:rPr lang="en-US" dirty="0"/>
              <a:t>exclusive access failed, return </a:t>
            </a:r>
            <a:r>
              <a:rPr lang="en-US" dirty="0" smtClean="0"/>
              <a:t>status is </a:t>
            </a:r>
            <a:r>
              <a:rPr lang="en-US" dirty="0"/>
              <a:t>1 </a:t>
            </a:r>
            <a:r>
              <a:rPr lang="en-US" dirty="0" smtClean="0"/>
              <a:t>and</a:t>
            </a:r>
            <a:endParaRPr lang="en-US" dirty="0"/>
          </a:p>
          <a:p>
            <a:r>
              <a:rPr lang="en-US" dirty="0"/>
              <a:t>    </a:t>
            </a:r>
            <a:r>
              <a:rPr lang="en-US" dirty="0" smtClean="0"/>
              <a:t>   ; the write is </a:t>
            </a:r>
            <a:r>
              <a:rPr lang="en-US" dirty="0"/>
              <a:t>not carried out</a:t>
            </a:r>
          </a:p>
          <a:p>
            <a:r>
              <a:rPr lang="en-US" dirty="0"/>
              <a:t>    DMB ; Data Memory Barrier</a:t>
            </a:r>
          </a:p>
          <a:p>
            <a:r>
              <a:rPr lang="en-US" dirty="0"/>
              <a:t>    CBZ R2, lock_done ; Return status is </a:t>
            </a:r>
            <a:r>
              <a:rPr lang="en-US" dirty="0" smtClean="0"/>
              <a:t>0,indicates</a:t>
            </a:r>
            <a:endParaRPr lang="en-US" dirty="0"/>
          </a:p>
          <a:p>
            <a:r>
              <a:rPr lang="en-US" dirty="0"/>
              <a:t>    </a:t>
            </a:r>
            <a:r>
              <a:rPr lang="en-US" dirty="0" smtClean="0"/>
              <a:t>                                    that </a:t>
            </a:r>
            <a:r>
              <a:rPr lang="en-US" dirty="0"/>
              <a:t>lock process </a:t>
            </a:r>
            <a:r>
              <a:rPr lang="en-US" dirty="0" smtClean="0"/>
              <a:t>succeeded</a:t>
            </a:r>
            <a:endParaRPr lang="en-US" dirty="0"/>
          </a:p>
          <a:p>
            <a:r>
              <a:rPr lang="en-US" dirty="0"/>
              <a:t>    B get_lock ; locking process failed, retry</a:t>
            </a:r>
          </a:p>
          <a:p>
            <a:r>
              <a:rPr lang="en-US" dirty="0" smtClean="0"/>
              <a:t>lock_done</a:t>
            </a:r>
            <a:endParaRPr lang="en-US" dirty="0"/>
          </a:p>
          <a:p>
            <a:r>
              <a:rPr lang="en-US" dirty="0"/>
              <a:t>    BX LR ; return</a:t>
            </a:r>
          </a:p>
        </p:txBody>
      </p:sp>
      <p:sp>
        <p:nvSpPr>
          <p:cNvPr id="7" name="TextBox 6"/>
          <p:cNvSpPr txBox="1"/>
          <p:nvPr/>
        </p:nvSpPr>
        <p:spPr>
          <a:xfrm>
            <a:off x="1099457" y="6356350"/>
            <a:ext cx="7253076" cy="307777"/>
          </a:xfrm>
          <a:prstGeom prst="rect">
            <a:avLst/>
          </a:prstGeom>
          <a:noFill/>
        </p:spPr>
        <p:txBody>
          <a:bodyPr wrap="none" rtlCol="0">
            <a:spAutoFit/>
          </a:bodyPr>
          <a:lstStyle/>
          <a:p>
            <a:r>
              <a:rPr lang="en-US" sz="1400" dirty="0" smtClean="0"/>
              <a:t>Reference: https</a:t>
            </a:r>
            <a:r>
              <a:rPr lang="en-US" sz="1400" dirty="0"/>
              <a:t>://www.arm.com/files/pdf/Cortex-M3_programming_for_ARM7_developers.pdf</a:t>
            </a:r>
          </a:p>
        </p:txBody>
      </p:sp>
    </p:spTree>
    <p:extLst>
      <p:ext uri="{BB962C8B-B14F-4D97-AF65-F5344CB8AC3E}">
        <p14:creationId xmlns:p14="http://schemas.microsoft.com/office/powerpoint/2010/main" val="2177175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07614"/>
            <a:ext cx="10515600" cy="4351338"/>
          </a:xfrm>
        </p:spPr>
        <p:txBody>
          <a:bodyPr>
            <a:normAutofit fontScale="92500" lnSpcReduction="20000"/>
          </a:bodyPr>
          <a:lstStyle/>
          <a:p>
            <a:pPr marL="0" indent="0">
              <a:buNone/>
            </a:pPr>
            <a:r>
              <a:rPr lang="en-US" b="1" dirty="0"/>
              <a:t>Some ways of enforcing mutual exclusion in critical </a:t>
            </a:r>
            <a:r>
              <a:rPr lang="en-US" b="1" dirty="0" smtClean="0"/>
              <a:t>sections</a:t>
            </a:r>
          </a:p>
          <a:p>
            <a:r>
              <a:rPr lang="en-US" dirty="0" smtClean="0"/>
              <a:t>Semaphore (more later, but for now):</a:t>
            </a:r>
          </a:p>
          <a:p>
            <a:pPr lvl="1"/>
            <a:r>
              <a:rPr lang="en-US" sz="2600" dirty="0" smtClean="0"/>
              <a:t>A more comprehensive thread synchronization mechanism invented by Edsger Dijkstra in the mid-1960s.</a:t>
            </a:r>
          </a:p>
          <a:p>
            <a:pPr lvl="1"/>
            <a:r>
              <a:rPr lang="en-US" sz="2600" dirty="0" smtClean="0"/>
              <a:t>An operating system service consisting of a counter variable, a thread queue, and methods for operating on them.</a:t>
            </a:r>
          </a:p>
          <a:p>
            <a:pPr lvl="1"/>
            <a:r>
              <a:rPr lang="en-US" sz="2600" dirty="0" smtClean="0"/>
              <a:t>The counter is initialized to 1 for a mutually exclusive critical section</a:t>
            </a:r>
          </a:p>
          <a:p>
            <a:pPr lvl="1"/>
            <a:r>
              <a:rPr lang="en-US" sz="2600" dirty="0" smtClean="0"/>
              <a:t>If the counter is greater than 0, a thread may atomically decrement it and enter the CS</a:t>
            </a:r>
          </a:p>
          <a:p>
            <a:pPr lvl="1"/>
            <a:r>
              <a:rPr lang="en-US" sz="2600" dirty="0" smtClean="0"/>
              <a:t>If the counter is 0, any thread wishing to enter the CS is suspended and added to the semaphore’s queue</a:t>
            </a:r>
          </a:p>
          <a:p>
            <a:pPr lvl="1"/>
            <a:r>
              <a:rPr lang="en-US" sz="2600" dirty="0" smtClean="0"/>
              <a:t>When a thread exits the CS, it attempts to atomically increment the counter</a:t>
            </a:r>
          </a:p>
          <a:p>
            <a:pPr lvl="1"/>
            <a:r>
              <a:rPr lang="en-US" sz="2600" dirty="0" smtClean="0"/>
              <a:t>If there are any threads in the queue, the first is resumed and enters the CS, otherwise the counter is incremented</a:t>
            </a:r>
            <a:endParaRPr lang="en-US" sz="2600" dirty="0"/>
          </a:p>
        </p:txBody>
      </p:sp>
      <p:sp>
        <p:nvSpPr>
          <p:cNvPr id="4" name="Slide Number Placeholder 3"/>
          <p:cNvSpPr>
            <a:spLocks noGrp="1"/>
          </p:cNvSpPr>
          <p:nvPr>
            <p:ph type="sldNum" sz="quarter" idx="12"/>
          </p:nvPr>
        </p:nvSpPr>
        <p:spPr/>
        <p:txBody>
          <a:bodyPr/>
          <a:lstStyle/>
          <a:p>
            <a:fld id="{F9E463A4-CC55-4EB3-8549-8876C08BF813}" type="slidenum">
              <a:rPr lang="en-US" smtClean="0"/>
              <a:t>25</a:t>
            </a:fld>
            <a:endParaRPr lang="en-US" dirty="0"/>
          </a:p>
        </p:txBody>
      </p:sp>
    </p:spTree>
    <p:extLst>
      <p:ext uri="{BB962C8B-B14F-4D97-AF65-F5344CB8AC3E}">
        <p14:creationId xmlns:p14="http://schemas.microsoft.com/office/powerpoint/2010/main" val="697475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normAutofit/>
          </a:bodyPr>
          <a:lstStyle/>
          <a:p>
            <a:pPr marL="0" indent="0">
              <a:buNone/>
            </a:pPr>
            <a:r>
              <a:rPr lang="en-US" b="1" dirty="0"/>
              <a:t>Some ways of enforcing mutual exclusion in critical </a:t>
            </a:r>
            <a:r>
              <a:rPr lang="en-US" b="1" dirty="0" smtClean="0"/>
              <a:t>sections</a:t>
            </a:r>
            <a:endParaRPr lang="en-US" dirty="0" smtClean="0"/>
          </a:p>
          <a:p>
            <a:pPr marL="0" indent="0">
              <a:buNone/>
            </a:pPr>
            <a:r>
              <a:rPr lang="en-US" dirty="0" smtClean="0"/>
              <a:t>Sample </a:t>
            </a:r>
            <a:r>
              <a:rPr lang="en-US" dirty="0"/>
              <a:t>critical section code using </a:t>
            </a:r>
            <a:r>
              <a:rPr lang="en-US" dirty="0" smtClean="0"/>
              <a:t>a mutual exclusion semaphore</a:t>
            </a:r>
            <a:endParaRPr lang="en-US" dirty="0"/>
          </a:p>
          <a:p>
            <a:pPr marL="0" lvl="0" indent="0">
              <a:buNone/>
            </a:pPr>
            <a:r>
              <a:rPr lang="en-US" sz="2000" dirty="0">
                <a:solidFill>
                  <a:prstClr val="black"/>
                </a:solidFill>
                <a:latin typeface="Consolas" panose="020B0609020204030204" pitchFamily="49" charset="0"/>
                <a:cs typeface="Consolas" panose="020B0609020204030204" pitchFamily="49" charset="0"/>
              </a:rPr>
              <a:t>int gCount = 0; // global var</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Semaphore mySem;</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    semInitialize(mySem, 1); // initialize mySem’s counter to 1</a:t>
            </a:r>
          </a:p>
          <a:p>
            <a:pPr marL="0" lvl="0" indent="0">
              <a:buNone/>
            </a:pPr>
            <a:r>
              <a:rPr lang="en-US" sz="2000" dirty="0" smtClean="0">
                <a:solidFill>
                  <a:prstClr val="black"/>
                </a:solidFill>
                <a:latin typeface="Consolas" panose="020B0609020204030204" pitchFamily="49" charset="0"/>
                <a:cs typeface="Consolas" panose="020B0609020204030204" pitchFamily="49" charset="0"/>
              </a:rPr>
              <a:t>…</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semWait(mySem);  // decrement mySem’s counter</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gCount</a:t>
            </a:r>
            <a:r>
              <a:rPr lang="en-US" sz="2000" dirty="0" smtClean="0">
                <a:solidFill>
                  <a:prstClr val="black"/>
                </a:solidFill>
                <a:latin typeface="Consolas" panose="020B0609020204030204" pitchFamily="49" charset="0"/>
                <a:cs typeface="Consolas" panose="020B0609020204030204" pitchFamily="49" charset="0"/>
              </a:rPr>
              <a:t>++;    // safely update the shared resource</a:t>
            </a:r>
            <a:endParaRPr lang="en-US" sz="2000" dirty="0">
              <a:solidFill>
                <a:prstClr val="black"/>
              </a:solidFill>
              <a:latin typeface="Consolas" panose="020B0609020204030204" pitchFamily="49" charset="0"/>
              <a:cs typeface="Consolas" panose="020B0609020204030204" pitchFamily="49" charset="0"/>
            </a:endParaRPr>
          </a:p>
          <a:p>
            <a:pPr marL="0" lvl="0" indent="0">
              <a:buNone/>
            </a:pPr>
            <a:r>
              <a:rPr lang="en-US" sz="2000" dirty="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semSignal(mySem); // increment mySem’s counter</a:t>
            </a:r>
            <a:endParaRPr lang="en-US" sz="2000" dirty="0">
              <a:solidFill>
                <a:prstClr val="black"/>
              </a:solidFill>
              <a:latin typeface="Consolas" panose="020B0609020204030204" pitchFamily="49" charset="0"/>
              <a:cs typeface="Consolas" panose="020B0609020204030204" pitchFamily="49" charset="0"/>
            </a:endParaRP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26</a:t>
            </a:fld>
            <a:endParaRPr lang="en-US" dirty="0"/>
          </a:p>
        </p:txBody>
      </p:sp>
    </p:spTree>
    <p:extLst>
      <p:ext uri="{BB962C8B-B14F-4D97-AF65-F5344CB8AC3E}">
        <p14:creationId xmlns:p14="http://schemas.microsoft.com/office/powerpoint/2010/main" val="1592640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76103"/>
            <a:ext cx="10515600" cy="4387352"/>
          </a:xfrm>
        </p:spPr>
        <p:txBody>
          <a:bodyPr>
            <a:normAutofit fontScale="92500" lnSpcReduction="20000"/>
          </a:bodyPr>
          <a:lstStyle/>
          <a:p>
            <a:pPr marL="0" indent="0">
              <a:buNone/>
            </a:pPr>
            <a:r>
              <a:rPr lang="en-US" b="1" dirty="0" smtClean="0"/>
              <a:t>Thread</a:t>
            </a:r>
            <a:r>
              <a:rPr lang="en-US" b="1" dirty="0"/>
              <a:t>, Process,  </a:t>
            </a:r>
            <a:r>
              <a:rPr lang="en-US" b="1" dirty="0" smtClean="0"/>
              <a:t>Task</a:t>
            </a:r>
          </a:p>
          <a:p>
            <a:r>
              <a:rPr lang="en-US" dirty="0"/>
              <a:t>Thread</a:t>
            </a:r>
          </a:p>
          <a:p>
            <a:pPr lvl="1"/>
            <a:r>
              <a:rPr lang="en-US" dirty="0"/>
              <a:t>A light weight unit of data and code that typically shares data and code with other </a:t>
            </a:r>
            <a:r>
              <a:rPr lang="en-US" dirty="0" smtClean="0"/>
              <a:t>threads</a:t>
            </a:r>
          </a:p>
          <a:p>
            <a:r>
              <a:rPr lang="en-US" dirty="0" smtClean="0"/>
              <a:t>Process</a:t>
            </a:r>
          </a:p>
          <a:p>
            <a:pPr lvl="1"/>
            <a:r>
              <a:rPr lang="en-US" dirty="0" smtClean="0"/>
              <a:t>a heavy weight unit of data and code found typically in a platform OS rather than an embedded OS</a:t>
            </a:r>
          </a:p>
          <a:p>
            <a:pPr lvl="1"/>
            <a:r>
              <a:rPr lang="en-US" dirty="0" smtClean="0"/>
              <a:t>May spawn multiple threads of its own which execute within the process</a:t>
            </a:r>
          </a:p>
          <a:p>
            <a:pPr lvl="1"/>
            <a:r>
              <a:rPr lang="en-US" dirty="0" smtClean="0"/>
              <a:t>Memory and other resources are </a:t>
            </a:r>
            <a:r>
              <a:rPr lang="en-US" i="1" dirty="0" smtClean="0"/>
              <a:t>not shared </a:t>
            </a:r>
            <a:r>
              <a:rPr lang="en-US" dirty="0" smtClean="0"/>
              <a:t>between processes</a:t>
            </a:r>
          </a:p>
          <a:p>
            <a:pPr lvl="1"/>
            <a:r>
              <a:rPr lang="en-US" dirty="0" smtClean="0"/>
              <a:t>Example: a web browser application</a:t>
            </a:r>
          </a:p>
          <a:p>
            <a:r>
              <a:rPr lang="en-US" dirty="0" smtClean="0"/>
              <a:t>Task</a:t>
            </a:r>
          </a:p>
          <a:p>
            <a:pPr lvl="1"/>
            <a:r>
              <a:rPr lang="en-US" dirty="0" smtClean="0"/>
              <a:t>Depending on the context, either a process or a thread. In the context of this course it is a thread. MicroC/OS-II uses “task”, so we will usually use that term.</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27</a:t>
            </a:fld>
            <a:endParaRPr lang="en-US" dirty="0"/>
          </a:p>
        </p:txBody>
      </p:sp>
    </p:spTree>
    <p:extLst>
      <p:ext uri="{BB962C8B-B14F-4D97-AF65-F5344CB8AC3E}">
        <p14:creationId xmlns:p14="http://schemas.microsoft.com/office/powerpoint/2010/main" val="647492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40035"/>
            <a:ext cx="10515600" cy="4351338"/>
          </a:xfrm>
        </p:spPr>
        <p:txBody>
          <a:bodyPr/>
          <a:lstStyle/>
          <a:p>
            <a:pPr marL="0" indent="0">
              <a:buNone/>
            </a:pPr>
            <a:r>
              <a:rPr lang="en-US" b="1" dirty="0" smtClean="0"/>
              <a:t>Multitasking</a:t>
            </a:r>
          </a:p>
          <a:p>
            <a:r>
              <a:rPr lang="en-US" dirty="0" smtClean="0"/>
              <a:t>A disciplined way of </a:t>
            </a:r>
            <a:r>
              <a:rPr lang="en-US" i="1" u="sng" dirty="0" smtClean="0"/>
              <a:t>scheduling</a:t>
            </a:r>
            <a:r>
              <a:rPr lang="en-US" dirty="0" smtClean="0"/>
              <a:t> and </a:t>
            </a:r>
            <a:r>
              <a:rPr lang="en-US" i="1" u="sng" dirty="0" smtClean="0"/>
              <a:t>switching</a:t>
            </a:r>
            <a:r>
              <a:rPr lang="en-US" dirty="0" smtClean="0"/>
              <a:t> the CPU between multiple </a:t>
            </a:r>
            <a:r>
              <a:rPr lang="en-US" i="1" u="sng" dirty="0" smtClean="0"/>
              <a:t>tasks</a:t>
            </a:r>
            <a:r>
              <a:rPr lang="en-US" dirty="0" smtClean="0"/>
              <a:t>.</a:t>
            </a:r>
          </a:p>
          <a:p>
            <a:r>
              <a:rPr lang="en-US" dirty="0" smtClean="0"/>
              <a:t>Same as multithreading</a:t>
            </a:r>
          </a:p>
          <a:p>
            <a:r>
              <a:rPr lang="en-US" dirty="0" smtClean="0"/>
              <a:t>Simplifies the design, implementation and management of complex interconnected threads of execution</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28</a:t>
            </a:fld>
            <a:endParaRPr lang="en-US" dirty="0"/>
          </a:p>
        </p:txBody>
      </p:sp>
    </p:spTree>
    <p:extLst>
      <p:ext uri="{BB962C8B-B14F-4D97-AF65-F5344CB8AC3E}">
        <p14:creationId xmlns:p14="http://schemas.microsoft.com/office/powerpoint/2010/main" val="446020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50203"/>
            <a:ext cx="10515600" cy="4351338"/>
          </a:xfrm>
        </p:spPr>
        <p:txBody>
          <a:bodyPr>
            <a:normAutofit fontScale="92500" lnSpcReduction="20000"/>
          </a:bodyPr>
          <a:lstStyle/>
          <a:p>
            <a:pPr marL="0" indent="0">
              <a:buNone/>
            </a:pPr>
            <a:r>
              <a:rPr lang="en-US" b="1" dirty="0" smtClean="0"/>
              <a:t>Task</a:t>
            </a:r>
          </a:p>
          <a:p>
            <a:r>
              <a:rPr lang="en-US" dirty="0" smtClean="0"/>
              <a:t>Same as </a:t>
            </a:r>
            <a:r>
              <a:rPr lang="en-US" i="1" dirty="0" smtClean="0"/>
              <a:t>thread </a:t>
            </a:r>
            <a:r>
              <a:rPr lang="en-US" dirty="0" smtClean="0"/>
              <a:t>in this course</a:t>
            </a:r>
            <a:endParaRPr lang="en-US" i="1" dirty="0" smtClean="0"/>
          </a:p>
          <a:p>
            <a:r>
              <a:rPr lang="en-US" dirty="0" smtClean="0"/>
              <a:t>A unit of data and code that can be scheduled to execute on the CPU</a:t>
            </a:r>
          </a:p>
          <a:p>
            <a:r>
              <a:rPr lang="en-US" dirty="0"/>
              <a:t>T</a:t>
            </a:r>
            <a:r>
              <a:rPr lang="en-US" dirty="0" smtClean="0"/>
              <a:t>ypically, an infinite loop that handles one of the subdivisions of work in the overall embedded system. Each cycle through the loop handles one instance of the work unit after which the thread is suspended till it is needed again</a:t>
            </a:r>
          </a:p>
          <a:p>
            <a:r>
              <a:rPr lang="en-US" dirty="0" smtClean="0"/>
              <a:t>Task </a:t>
            </a:r>
            <a:r>
              <a:rPr lang="en-US" dirty="0"/>
              <a:t>C</a:t>
            </a:r>
            <a:r>
              <a:rPr lang="en-US" dirty="0" smtClean="0"/>
              <a:t>ontrol Block (TCB)</a:t>
            </a:r>
          </a:p>
          <a:p>
            <a:pPr lvl="1"/>
            <a:r>
              <a:rPr lang="en-US" dirty="0" smtClean="0"/>
              <a:t>The data structure used by a multitasking system to manage each task</a:t>
            </a:r>
          </a:p>
          <a:p>
            <a:pPr lvl="1"/>
            <a:r>
              <a:rPr lang="en-US" dirty="0" smtClean="0"/>
              <a:t>At a minimum it contains</a:t>
            </a:r>
          </a:p>
          <a:p>
            <a:pPr lvl="2"/>
            <a:r>
              <a:rPr lang="en-US" dirty="0" smtClean="0"/>
              <a:t>Stack pointer for the task’s own stack</a:t>
            </a:r>
          </a:p>
          <a:p>
            <a:pPr lvl="2"/>
            <a:r>
              <a:rPr lang="en-US" dirty="0" smtClean="0"/>
              <a:t>Status of the task</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29</a:t>
            </a:fld>
            <a:endParaRPr lang="en-US" dirty="0"/>
          </a:p>
        </p:txBody>
      </p:sp>
    </p:spTree>
    <p:extLst>
      <p:ext uri="{BB962C8B-B14F-4D97-AF65-F5344CB8AC3E}">
        <p14:creationId xmlns:p14="http://schemas.microsoft.com/office/powerpoint/2010/main" val="3446847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p:txBody>
          <a:bodyPr/>
          <a:lstStyle/>
          <a:p>
            <a:r>
              <a:rPr lang="en-US" dirty="0" smtClean="0"/>
              <a:t>Participation - must attend at least 6 of the 10 lectures</a:t>
            </a:r>
          </a:p>
          <a:p>
            <a:pPr lvl="1"/>
            <a:r>
              <a:rPr lang="en-US" dirty="0" smtClean="0"/>
              <a:t>Attendance is verified using a weekly class quiz which does NOT count for your grade</a:t>
            </a:r>
          </a:p>
          <a:p>
            <a:r>
              <a:rPr lang="en-US" dirty="0"/>
              <a:t>6</a:t>
            </a:r>
            <a:r>
              <a:rPr lang="en-US" dirty="0" smtClean="0"/>
              <a:t>0% for </a:t>
            </a:r>
            <a:r>
              <a:rPr lang="en-US" dirty="0"/>
              <a:t>5</a:t>
            </a:r>
            <a:r>
              <a:rPr lang="en-US" dirty="0" smtClean="0"/>
              <a:t> assignments (individual effort)</a:t>
            </a:r>
          </a:p>
          <a:p>
            <a:r>
              <a:rPr lang="en-US" dirty="0"/>
              <a:t>4</a:t>
            </a:r>
            <a:r>
              <a:rPr lang="en-US" dirty="0" smtClean="0"/>
              <a:t>0% for course project (individual effort)</a:t>
            </a:r>
          </a:p>
          <a:p>
            <a:endParaRPr lang="en-US" dirty="0" smtClean="0"/>
          </a:p>
          <a:p>
            <a:r>
              <a:rPr lang="en-US" dirty="0" smtClean="0"/>
              <a:t>Don’t post solutions in the discussion forum</a:t>
            </a:r>
            <a:endParaRPr lang="en-US" dirty="0"/>
          </a:p>
          <a:p>
            <a:r>
              <a:rPr lang="en-US" dirty="0" smtClean="0"/>
              <a:t>Using code that you find on the web is fine – just mention your source.</a:t>
            </a:r>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Tree>
    <p:extLst>
      <p:ext uri="{BB962C8B-B14F-4D97-AF65-F5344CB8AC3E}">
        <p14:creationId xmlns:p14="http://schemas.microsoft.com/office/powerpoint/2010/main" val="3674467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506135"/>
            <a:ext cx="10515600" cy="4351338"/>
          </a:xfrm>
        </p:spPr>
        <p:txBody>
          <a:bodyPr/>
          <a:lstStyle/>
          <a:p>
            <a:pPr marL="0" indent="0">
              <a:buNone/>
            </a:pPr>
            <a:r>
              <a:rPr lang="en-US" b="1" dirty="0" smtClean="0"/>
              <a:t>Task status (using MicroC/OS-II terminology)</a:t>
            </a:r>
          </a:p>
          <a:p>
            <a:r>
              <a:rPr lang="en-US" dirty="0" smtClean="0"/>
              <a:t>dormant – in memory but not available for scheduling</a:t>
            </a:r>
          </a:p>
          <a:p>
            <a:r>
              <a:rPr lang="en-US" dirty="0"/>
              <a:t>r</a:t>
            </a:r>
            <a:r>
              <a:rPr lang="en-US" dirty="0" smtClean="0"/>
              <a:t>eady – available for scheduling</a:t>
            </a:r>
          </a:p>
          <a:p>
            <a:r>
              <a:rPr lang="en-US" dirty="0"/>
              <a:t>r</a:t>
            </a:r>
            <a:r>
              <a:rPr lang="en-US" dirty="0" smtClean="0"/>
              <a:t>unning – has control of the CPU – only one task at a time is ever in this state on a single processor system</a:t>
            </a:r>
          </a:p>
          <a:p>
            <a:r>
              <a:rPr lang="en-US" dirty="0"/>
              <a:t>w</a:t>
            </a:r>
            <a:r>
              <a:rPr lang="en-US" dirty="0" smtClean="0"/>
              <a:t>aiting – known to the scheduler but waiting for an event</a:t>
            </a:r>
          </a:p>
          <a:p>
            <a:r>
              <a:rPr lang="en-US" dirty="0" smtClean="0"/>
              <a:t>ISR (interrupted) – was running but currently waiting for ISR to complete</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30</a:t>
            </a:fld>
            <a:endParaRPr lang="en-US" dirty="0"/>
          </a:p>
        </p:txBody>
      </p:sp>
    </p:spTree>
    <p:extLst>
      <p:ext uri="{BB962C8B-B14F-4D97-AF65-F5344CB8AC3E}">
        <p14:creationId xmlns:p14="http://schemas.microsoft.com/office/powerpoint/2010/main" val="1177179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p:txBody>
          <a:bodyPr/>
          <a:lstStyle/>
          <a:p>
            <a:pPr marL="0" indent="0">
              <a:buNone/>
            </a:pPr>
            <a:r>
              <a:rPr lang="en-US" b="1" dirty="0" smtClean="0"/>
              <a:t>Context switching</a:t>
            </a:r>
          </a:p>
          <a:p>
            <a:pPr marL="0" indent="0">
              <a:buNone/>
            </a:pPr>
            <a:r>
              <a:rPr lang="en-US" dirty="0" smtClean="0"/>
              <a:t>Term for the sequence of steps for transferring control of the CPU from one task to another</a:t>
            </a:r>
          </a:p>
          <a:p>
            <a:pPr marL="514350" indent="-514350">
              <a:buFont typeface="+mj-lt"/>
              <a:buAutoNum type="arabicPeriod"/>
            </a:pPr>
            <a:r>
              <a:rPr lang="en-US" dirty="0" smtClean="0"/>
              <a:t>Store all the registers (context) of the current task in the task’s private memory area</a:t>
            </a:r>
          </a:p>
          <a:p>
            <a:pPr marL="514350" indent="-514350">
              <a:buFont typeface="+mj-lt"/>
              <a:buAutoNum type="arabicPeriod"/>
            </a:pPr>
            <a:r>
              <a:rPr lang="en-US" dirty="0" smtClean="0"/>
              <a:t>Restore the registers of the new task from its private memory area and resume execution of the new task.</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Tree>
    <p:extLst>
      <p:ext uri="{BB962C8B-B14F-4D97-AF65-F5344CB8AC3E}">
        <p14:creationId xmlns:p14="http://schemas.microsoft.com/office/powerpoint/2010/main" val="1049702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and break</a:t>
            </a:r>
            <a:endParaRPr lang="en-US" dirty="0"/>
          </a:p>
        </p:txBody>
      </p:sp>
      <p:sp>
        <p:nvSpPr>
          <p:cNvPr id="3" name="Content Placeholder 2"/>
          <p:cNvSpPr>
            <a:spLocks noGrp="1"/>
          </p:cNvSpPr>
          <p:nvPr>
            <p:ph idx="1"/>
          </p:nvPr>
        </p:nvSpPr>
        <p:spPr/>
        <p:txBody>
          <a:bodyPr/>
          <a:lstStyle/>
          <a:p>
            <a:r>
              <a:rPr lang="en-US" dirty="0" smtClean="0"/>
              <a:t>Do this evening’s online quiz in Canvas</a:t>
            </a:r>
          </a:p>
          <a:p>
            <a:r>
              <a:rPr lang="en-US" dirty="0" smtClean="0"/>
              <a:t>Then take a brief break</a:t>
            </a:r>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spTree>
    <p:extLst>
      <p:ext uri="{BB962C8B-B14F-4D97-AF65-F5344CB8AC3E}">
        <p14:creationId xmlns:p14="http://schemas.microsoft.com/office/powerpoint/2010/main" val="3070103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ARM Cortex-M4 review</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614245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STM32 Discovery Kit</a:t>
            </a:r>
            <a:endParaRPr lang="en-US" dirty="0"/>
          </a:p>
        </p:txBody>
      </p:sp>
      <p:sp>
        <p:nvSpPr>
          <p:cNvPr id="3" name="Content Placeholder 2"/>
          <p:cNvSpPr>
            <a:spLocks noGrp="1"/>
          </p:cNvSpPr>
          <p:nvPr>
            <p:ph idx="1"/>
          </p:nvPr>
        </p:nvSpPr>
        <p:spPr>
          <a:xfrm>
            <a:off x="838200" y="1465243"/>
            <a:ext cx="10515600" cy="5045726"/>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grpSp>
        <p:nvGrpSpPr>
          <p:cNvPr id="7" name="Group 6"/>
          <p:cNvGrpSpPr/>
          <p:nvPr/>
        </p:nvGrpSpPr>
        <p:grpSpPr>
          <a:xfrm>
            <a:off x="838200" y="1621411"/>
            <a:ext cx="8933761" cy="3679634"/>
            <a:chOff x="1850833" y="2313541"/>
            <a:chExt cx="6995711" cy="3679634"/>
          </a:xfrm>
        </p:grpSpPr>
        <p:sp>
          <p:nvSpPr>
            <p:cNvPr id="4" name="Rounded Rectangle 3"/>
            <p:cNvSpPr/>
            <p:nvPr/>
          </p:nvSpPr>
          <p:spPr>
            <a:xfrm>
              <a:off x="1850833" y="2313541"/>
              <a:ext cx="6995711" cy="36796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STM32L475 </a:t>
              </a:r>
              <a:r>
                <a:rPr lang="en-US" dirty="0"/>
                <a:t>Discovery</a:t>
              </a:r>
              <a:endParaRPr lang="en-US" dirty="0" smtClean="0"/>
            </a:p>
            <a:p>
              <a:pPr marL="285750" indent="-285750">
                <a:buFont typeface="Arial" panose="020B0604020202020204" pitchFamily="34" charset="0"/>
                <a:buChar char="•"/>
              </a:pPr>
              <a:r>
                <a:rPr lang="en-US" dirty="0" smtClean="0"/>
                <a:t>LEDs</a:t>
              </a:r>
            </a:p>
            <a:p>
              <a:pPr marL="285750" indent="-285750">
                <a:buFont typeface="Arial" panose="020B0604020202020204" pitchFamily="34" charset="0"/>
                <a:buChar char="•"/>
              </a:pPr>
              <a:r>
                <a:rPr lang="en-US" dirty="0" smtClean="0"/>
                <a:t>Buttons</a:t>
              </a:r>
              <a:endParaRPr lang="en-US" dirty="0" smtClean="0"/>
            </a:p>
            <a:p>
              <a:pPr marL="285750" indent="-285750">
                <a:buFont typeface="Arial" panose="020B0604020202020204" pitchFamily="34" charset="0"/>
                <a:buChar char="•"/>
              </a:pPr>
              <a:r>
                <a:rPr lang="en-US" dirty="0" smtClean="0"/>
                <a:t>USB</a:t>
              </a:r>
            </a:p>
            <a:p>
              <a:pPr marL="285750" indent="-285750">
                <a:buFont typeface="Arial" panose="020B0604020202020204" pitchFamily="34" charset="0"/>
                <a:buChar char="•"/>
              </a:pPr>
              <a:r>
                <a:rPr lang="en-US" dirty="0" smtClean="0"/>
                <a:t>Arduino </a:t>
              </a:r>
              <a:r>
                <a:rPr lang="en-US" dirty="0" err="1" smtClean="0"/>
                <a:t>compat</a:t>
              </a:r>
              <a:r>
                <a:rPr lang="en-US" dirty="0" smtClean="0"/>
                <a:t>.</a:t>
              </a:r>
              <a:endParaRPr lang="en-US" dirty="0" smtClean="0"/>
            </a:p>
            <a:p>
              <a:pPr marL="285750" indent="-285750">
                <a:buFont typeface="Arial" panose="020B0604020202020204" pitchFamily="34" charset="0"/>
                <a:buChar char="•"/>
              </a:pPr>
              <a:r>
                <a:rPr lang="en-US" dirty="0" smtClean="0"/>
                <a:t>+ much more by</a:t>
              </a:r>
            </a:p>
            <a:p>
              <a:r>
                <a:rPr lang="en-US" dirty="0"/>
                <a:t> </a:t>
              </a:r>
              <a:r>
                <a:rPr lang="en-US" dirty="0" smtClean="0"/>
                <a:t>     adding other</a:t>
              </a:r>
            </a:p>
            <a:p>
              <a:r>
                <a:rPr lang="en-US" dirty="0"/>
                <a:t> </a:t>
              </a:r>
              <a:r>
                <a:rPr lang="en-US" dirty="0" smtClean="0"/>
                <a:t>     shields.</a:t>
              </a:r>
            </a:p>
            <a:p>
              <a:pPr marL="285750" indent="-285750">
                <a:buFont typeface="Arial" panose="020B0604020202020204" pitchFamily="34" charset="0"/>
                <a:buChar char="•"/>
              </a:pPr>
              <a:endParaRPr lang="en-US" dirty="0"/>
            </a:p>
            <a:p>
              <a:endParaRPr lang="en-US" dirty="0"/>
            </a:p>
          </p:txBody>
        </p:sp>
        <p:sp>
          <p:nvSpPr>
            <p:cNvPr id="5" name="Rounded Rectangle 4"/>
            <p:cNvSpPr/>
            <p:nvPr/>
          </p:nvSpPr>
          <p:spPr>
            <a:xfrm>
              <a:off x="3793996" y="2976141"/>
              <a:ext cx="4657131" cy="24237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STM32L475 </a:t>
              </a:r>
              <a:r>
                <a:rPr lang="en-US" dirty="0" smtClean="0"/>
                <a:t>SoC</a:t>
              </a:r>
            </a:p>
            <a:p>
              <a:pPr marL="285750" indent="-285750">
                <a:buFont typeface="Arial" panose="020B0604020202020204" pitchFamily="34" charset="0"/>
                <a:buChar char="•"/>
              </a:pPr>
              <a:r>
                <a:rPr lang="en-US" dirty="0" smtClean="0"/>
                <a:t>128</a:t>
              </a:r>
              <a:r>
                <a:rPr lang="en-US" dirty="0" smtClean="0"/>
                <a:t> </a:t>
              </a:r>
              <a:r>
                <a:rPr lang="en-US" dirty="0" smtClean="0"/>
                <a:t>kB SRAM</a:t>
              </a:r>
            </a:p>
            <a:p>
              <a:pPr marL="285750" indent="-285750">
                <a:buFont typeface="Arial" panose="020B0604020202020204" pitchFamily="34" charset="0"/>
                <a:buChar char="•"/>
              </a:pPr>
              <a:r>
                <a:rPr lang="en-US" dirty="0" smtClean="0"/>
                <a:t>1 MB </a:t>
              </a:r>
              <a:r>
                <a:rPr lang="en-US" dirty="0" smtClean="0"/>
                <a:t>flash</a:t>
              </a:r>
            </a:p>
            <a:p>
              <a:pPr marL="285750" indent="-285750">
                <a:buFont typeface="Arial" panose="020B0604020202020204" pitchFamily="34" charset="0"/>
                <a:buChar char="•"/>
              </a:pPr>
              <a:r>
                <a:rPr lang="en-US" dirty="0"/>
                <a:t>T</a:t>
              </a:r>
              <a:r>
                <a:rPr lang="en-US" dirty="0" smtClean="0"/>
                <a:t>imers</a:t>
              </a:r>
            </a:p>
            <a:p>
              <a:pPr marL="285750" indent="-285750">
                <a:buFont typeface="Arial" panose="020B0604020202020204" pitchFamily="34" charset="0"/>
                <a:buChar char="•"/>
              </a:pPr>
              <a:r>
                <a:rPr lang="en-US" dirty="0" smtClean="0"/>
                <a:t>GPIO</a:t>
              </a:r>
            </a:p>
            <a:p>
              <a:pPr marL="285750" indent="-285750">
                <a:buFont typeface="Arial" panose="020B0604020202020204" pitchFamily="34" charset="0"/>
                <a:buChar char="•"/>
              </a:pPr>
              <a:r>
                <a:rPr lang="en-US" dirty="0" smtClean="0"/>
                <a:t>Interfaces</a:t>
              </a:r>
            </a:p>
            <a:p>
              <a:pPr marL="285750" indent="-285750">
                <a:buFont typeface="Arial" panose="020B0604020202020204" pitchFamily="34" charset="0"/>
                <a:buChar char="•"/>
              </a:pPr>
              <a:r>
                <a:rPr lang="en-US" dirty="0" smtClean="0"/>
                <a:t>etc.</a:t>
              </a:r>
              <a:endParaRPr lang="en-US" dirty="0"/>
            </a:p>
          </p:txBody>
        </p:sp>
        <p:sp>
          <p:nvSpPr>
            <p:cNvPr id="6" name="Rounded Rectangle 5"/>
            <p:cNvSpPr/>
            <p:nvPr/>
          </p:nvSpPr>
          <p:spPr>
            <a:xfrm>
              <a:off x="6143599" y="3275580"/>
              <a:ext cx="2029913" cy="18941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Cortex-M4 processor</a:t>
              </a:r>
            </a:p>
            <a:p>
              <a:pPr marL="285750" indent="-285750">
                <a:buFont typeface="Arial" panose="020B0604020202020204" pitchFamily="34" charset="0"/>
                <a:buChar char="•"/>
              </a:pPr>
              <a:r>
                <a:rPr lang="en-US" dirty="0" smtClean="0"/>
                <a:t>ARMv7E-M arch.</a:t>
              </a:r>
            </a:p>
            <a:p>
              <a:pPr marL="285750" indent="-285750">
                <a:buFont typeface="Arial" panose="020B0604020202020204" pitchFamily="34" charset="0"/>
                <a:buChar char="•"/>
              </a:pPr>
              <a:r>
                <a:rPr lang="en-US" dirty="0" smtClean="0"/>
                <a:t>NVIC</a:t>
              </a:r>
            </a:p>
            <a:p>
              <a:pPr marL="285750" indent="-285750">
                <a:buFont typeface="Arial" panose="020B0604020202020204" pitchFamily="34" charset="0"/>
                <a:buChar char="•"/>
              </a:pPr>
              <a:r>
                <a:rPr lang="en-US" dirty="0" smtClean="0"/>
                <a:t>FPU</a:t>
              </a:r>
            </a:p>
            <a:p>
              <a:pPr marL="285750" indent="-285750">
                <a:buFont typeface="Arial" panose="020B0604020202020204" pitchFamily="34" charset="0"/>
                <a:buChar char="•"/>
              </a:pPr>
              <a:r>
                <a:rPr lang="en-US" dirty="0" smtClean="0"/>
                <a:t>MPU</a:t>
              </a:r>
              <a:endParaRPr lang="en-US" dirty="0"/>
            </a:p>
          </p:txBody>
        </p:sp>
      </p:grpSp>
      <p:sp>
        <p:nvSpPr>
          <p:cNvPr id="8" name="Slide Number Placeholder 7"/>
          <p:cNvSpPr>
            <a:spLocks noGrp="1"/>
          </p:cNvSpPr>
          <p:nvPr>
            <p:ph type="sldNum" sz="quarter" idx="12"/>
          </p:nvPr>
        </p:nvSpPr>
        <p:spPr/>
        <p:txBody>
          <a:bodyPr/>
          <a:lstStyle/>
          <a:p>
            <a:fld id="{F9E463A4-CC55-4EB3-8549-8876C08BF813}" type="slidenum">
              <a:rPr lang="en-US" smtClean="0"/>
              <a:t>34</a:t>
            </a:fld>
            <a:endParaRPr lang="en-US" dirty="0"/>
          </a:p>
        </p:txBody>
      </p:sp>
    </p:spTree>
    <p:extLst>
      <p:ext uri="{BB962C8B-B14F-4D97-AF65-F5344CB8AC3E}">
        <p14:creationId xmlns:p14="http://schemas.microsoft.com/office/powerpoint/2010/main" val="2222632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Cortex-M4 processor</a:t>
            </a:r>
            <a:endParaRPr lang="en-US" dirty="0"/>
          </a:p>
        </p:txBody>
      </p:sp>
      <p:sp>
        <p:nvSpPr>
          <p:cNvPr id="3" name="Content Placeholder 2"/>
          <p:cNvSpPr>
            <a:spLocks noGrp="1"/>
          </p:cNvSpPr>
          <p:nvPr>
            <p:ph idx="1"/>
          </p:nvPr>
        </p:nvSpPr>
        <p:spPr/>
        <p:txBody>
          <a:bodyPr>
            <a:normAutofit/>
          </a:bodyPr>
          <a:lstStyle/>
          <a:p>
            <a:r>
              <a:rPr lang="en-US" dirty="0" smtClean="0"/>
              <a:t>2010 original release</a:t>
            </a:r>
          </a:p>
          <a:p>
            <a:r>
              <a:rPr lang="en-US" dirty="0" smtClean="0"/>
              <a:t>Three-stage instruction pipeline: fetch, decode, execute</a:t>
            </a:r>
          </a:p>
          <a:p>
            <a:r>
              <a:rPr lang="en-US" dirty="0" smtClean="0"/>
              <a:t>Harvard bus architecture: instruction-fetch, data-read/write in parallel</a:t>
            </a:r>
          </a:p>
          <a:p>
            <a:r>
              <a:rPr lang="en-US" dirty="0" smtClean="0"/>
              <a:t>32-bit addressing, 4GB memory space</a:t>
            </a:r>
          </a:p>
          <a:p>
            <a:r>
              <a:rPr lang="en-US" dirty="0" smtClean="0"/>
              <a:t>Nested Vectored Interrupt Controller (NVIC): automatically saves a large subset of the context when handling interrupts</a:t>
            </a:r>
          </a:p>
          <a:p>
            <a:r>
              <a:rPr lang="en-US" dirty="0" smtClean="0"/>
              <a:t>Thumb (16-32-bit) instruction set: denser code than ARM (32-bit-only) instruction set</a:t>
            </a:r>
          </a:p>
          <a:p>
            <a:r>
              <a:rPr lang="en-US" dirty="0" smtClean="0"/>
              <a:t>Many more features</a:t>
            </a:r>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spTree>
    <p:extLst>
      <p:ext uri="{BB962C8B-B14F-4D97-AF65-F5344CB8AC3E}">
        <p14:creationId xmlns:p14="http://schemas.microsoft.com/office/powerpoint/2010/main" val="24292053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36</a:t>
            </a:fld>
            <a:endParaRPr lang="en-US" dirty="0"/>
          </a:p>
        </p:txBody>
      </p:sp>
      <p:sp>
        <p:nvSpPr>
          <p:cNvPr id="3" name="TextBox 2"/>
          <p:cNvSpPr txBox="1"/>
          <p:nvPr/>
        </p:nvSpPr>
        <p:spPr>
          <a:xfrm>
            <a:off x="1306286" y="587829"/>
            <a:ext cx="6765570" cy="769441"/>
          </a:xfrm>
          <a:prstGeom prst="rect">
            <a:avLst/>
          </a:prstGeom>
          <a:noFill/>
        </p:spPr>
        <p:txBody>
          <a:bodyPr wrap="none" rtlCol="0">
            <a:spAutoFit/>
          </a:bodyPr>
          <a:lstStyle/>
          <a:p>
            <a:r>
              <a:rPr lang="en-US" sz="4400" dirty="0" smtClean="0">
                <a:latin typeface="+mj-lt"/>
              </a:rPr>
              <a:t>Cortex-M4 States and Modes</a:t>
            </a:r>
            <a:endParaRPr lang="en-US" sz="4400" dirty="0">
              <a:latin typeface="+mj-lt"/>
            </a:endParaRPr>
          </a:p>
        </p:txBody>
      </p:sp>
      <p:sp>
        <p:nvSpPr>
          <p:cNvPr id="7" name="TextBox 6"/>
          <p:cNvSpPr txBox="1"/>
          <p:nvPr/>
        </p:nvSpPr>
        <p:spPr>
          <a:xfrm>
            <a:off x="1306285" y="1491342"/>
            <a:ext cx="9441227" cy="5324535"/>
          </a:xfrm>
          <a:prstGeom prst="rect">
            <a:avLst/>
          </a:prstGeom>
          <a:noFill/>
        </p:spPr>
        <p:txBody>
          <a:bodyPr wrap="square" rtlCol="0">
            <a:spAutoFit/>
          </a:bodyPr>
          <a:lstStyle/>
          <a:p>
            <a:r>
              <a:rPr lang="en-US" sz="2400" dirty="0" smtClean="0"/>
              <a:t>The processor is always in one of two possible operation states, and one of two possible operation modes. Additionally, it can be in one of two access levels which controls which registers and instructions are accessible.</a:t>
            </a:r>
          </a:p>
          <a:p>
            <a:endParaRPr lang="en-US" sz="2400" b="1" dirty="0" smtClean="0"/>
          </a:p>
          <a:p>
            <a:r>
              <a:rPr lang="en-US" sz="2400" b="1" dirty="0" smtClean="0"/>
              <a:t>Operation States</a:t>
            </a:r>
          </a:p>
          <a:p>
            <a:pPr marL="285750" indent="-285750">
              <a:buFont typeface="Arial" panose="020B0604020202020204" pitchFamily="34" charset="0"/>
              <a:buChar char="•"/>
            </a:pPr>
            <a:r>
              <a:rPr lang="en-US" dirty="0" smtClean="0"/>
              <a:t>Debug state: the processor is halted by the debugger after hitting a breakpoint.</a:t>
            </a:r>
          </a:p>
          <a:p>
            <a:pPr marL="285750" indent="-285750">
              <a:buFont typeface="Arial" panose="020B0604020202020204" pitchFamily="34" charset="0"/>
              <a:buChar char="•"/>
            </a:pPr>
            <a:r>
              <a:rPr lang="en-US" dirty="0" smtClean="0"/>
              <a:t>Thumb state: the processor is executing instructions.  It only executes Thumb (16-32-bit) instructions. Other ARM processors can execute ARM  (32-bit) instructions.</a:t>
            </a:r>
            <a:endParaRPr lang="en-US" sz="1400" dirty="0" smtClean="0"/>
          </a:p>
          <a:p>
            <a:pPr lvl="0"/>
            <a:r>
              <a:rPr lang="en-US" sz="2400" b="1" dirty="0">
                <a:solidFill>
                  <a:prstClr val="black"/>
                </a:solidFill>
              </a:rPr>
              <a:t>Operation </a:t>
            </a:r>
            <a:r>
              <a:rPr lang="en-US" sz="2400" b="1" dirty="0" smtClean="0">
                <a:solidFill>
                  <a:prstClr val="black"/>
                </a:solidFill>
              </a:rPr>
              <a:t>Modes</a:t>
            </a:r>
            <a:endParaRPr lang="en-US" sz="2400" b="1" dirty="0">
              <a:solidFill>
                <a:prstClr val="black"/>
              </a:solidFill>
            </a:endParaRPr>
          </a:p>
          <a:p>
            <a:pPr marL="285750" lvl="0" indent="-285750">
              <a:buFont typeface="Arial" panose="020B0604020202020204" pitchFamily="34" charset="0"/>
              <a:buChar char="•"/>
            </a:pPr>
            <a:r>
              <a:rPr lang="en-US" dirty="0" smtClean="0">
                <a:solidFill>
                  <a:prstClr val="black"/>
                </a:solidFill>
              </a:rPr>
              <a:t>Handler mode: This mode is entered when an interrupt is triggered.</a:t>
            </a:r>
            <a:endParaRPr lang="en-US" dirty="0">
              <a:solidFill>
                <a:prstClr val="black"/>
              </a:solidFill>
            </a:endParaRPr>
          </a:p>
          <a:p>
            <a:pPr marL="285750" lvl="0" indent="-285750">
              <a:buFont typeface="Arial" panose="020B0604020202020204" pitchFamily="34" charset="0"/>
              <a:buChar char="•"/>
            </a:pPr>
            <a:r>
              <a:rPr lang="en-US" dirty="0" smtClean="0">
                <a:solidFill>
                  <a:prstClr val="black"/>
                </a:solidFill>
              </a:rPr>
              <a:t>Thread mode: this mode is entered on reset and upon returning from an interrupt handler.</a:t>
            </a:r>
            <a:endParaRPr lang="en-US" sz="1400" dirty="0">
              <a:solidFill>
                <a:prstClr val="black"/>
              </a:solidFill>
            </a:endParaRPr>
          </a:p>
          <a:p>
            <a:pPr lvl="0"/>
            <a:r>
              <a:rPr lang="en-US" sz="2400" b="1" dirty="0" smtClean="0">
                <a:solidFill>
                  <a:prstClr val="black"/>
                </a:solidFill>
              </a:rPr>
              <a:t>Access Levels</a:t>
            </a:r>
            <a:endParaRPr lang="en-US" sz="2400" b="1" dirty="0">
              <a:solidFill>
                <a:prstClr val="black"/>
              </a:solidFill>
            </a:endParaRPr>
          </a:p>
          <a:p>
            <a:pPr marL="285750" lvl="0" indent="-285750">
              <a:buFont typeface="Arial" panose="020B0604020202020204" pitchFamily="34" charset="0"/>
              <a:buChar char="•"/>
            </a:pPr>
            <a:r>
              <a:rPr lang="en-US" dirty="0" smtClean="0">
                <a:solidFill>
                  <a:prstClr val="black"/>
                </a:solidFill>
              </a:rPr>
              <a:t>Privileged level: </a:t>
            </a:r>
            <a:r>
              <a:rPr lang="en-US" dirty="0">
                <a:solidFill>
                  <a:prstClr val="black"/>
                </a:solidFill>
              </a:rPr>
              <a:t>This </a:t>
            </a:r>
            <a:r>
              <a:rPr lang="en-US" dirty="0" smtClean="0">
                <a:solidFill>
                  <a:prstClr val="black"/>
                </a:solidFill>
              </a:rPr>
              <a:t>level is always entered on reset and whenever Handler mode is entered.</a:t>
            </a:r>
            <a:endParaRPr lang="en-US" dirty="0">
              <a:solidFill>
                <a:prstClr val="black"/>
              </a:solidFill>
            </a:endParaRPr>
          </a:p>
          <a:p>
            <a:pPr marL="285750" lvl="0" indent="-285750">
              <a:buFont typeface="Arial" panose="020B0604020202020204" pitchFamily="34" charset="0"/>
              <a:buChar char="•"/>
            </a:pPr>
            <a:r>
              <a:rPr lang="en-US" dirty="0" smtClean="0">
                <a:solidFill>
                  <a:prstClr val="black"/>
                </a:solidFill>
              </a:rPr>
              <a:t>Unprivileged level: this level may be entered when in privileged level however the only way to enter privileged level from unprivileged is by triggering an interrupt.</a:t>
            </a:r>
            <a:endParaRPr lang="en-US" dirty="0">
              <a:solidFill>
                <a:prstClr val="black"/>
              </a:solidFill>
            </a:endParaRPr>
          </a:p>
          <a:p>
            <a:pPr lvl="0"/>
            <a:endParaRPr lang="en-US" sz="1400" dirty="0" smtClean="0">
              <a:solidFill>
                <a:prstClr val="black"/>
              </a:solidFill>
            </a:endParaRPr>
          </a:p>
          <a:p>
            <a:endParaRPr lang="en-US" sz="1400" dirty="0"/>
          </a:p>
        </p:txBody>
      </p:sp>
    </p:spTree>
    <p:extLst>
      <p:ext uri="{BB962C8B-B14F-4D97-AF65-F5344CB8AC3E}">
        <p14:creationId xmlns:p14="http://schemas.microsoft.com/office/powerpoint/2010/main" val="3382854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37</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pic>
        <p:nvPicPr>
          <p:cNvPr id="2" name="Picture 1"/>
          <p:cNvPicPr>
            <a:picLocks noChangeAspect="1"/>
          </p:cNvPicPr>
          <p:nvPr/>
        </p:nvPicPr>
        <p:blipFill>
          <a:blip r:embed="rId3"/>
          <a:stretch>
            <a:fillRect/>
          </a:stretch>
        </p:blipFill>
        <p:spPr>
          <a:xfrm>
            <a:off x="2554771" y="1038246"/>
            <a:ext cx="6638925" cy="5591175"/>
          </a:xfrm>
          <a:prstGeom prst="rect">
            <a:avLst/>
          </a:prstGeom>
        </p:spPr>
      </p:pic>
      <p:sp>
        <p:nvSpPr>
          <p:cNvPr id="7" name="TextBox 6"/>
          <p:cNvSpPr txBox="1"/>
          <p:nvPr/>
        </p:nvSpPr>
        <p:spPr>
          <a:xfrm>
            <a:off x="8610600" y="1395344"/>
            <a:ext cx="3093437" cy="1600438"/>
          </a:xfrm>
          <a:prstGeom prst="rect">
            <a:avLst/>
          </a:prstGeom>
          <a:noFill/>
        </p:spPr>
        <p:txBody>
          <a:bodyPr wrap="square" rtlCol="0">
            <a:spAutoFit/>
          </a:bodyPr>
          <a:lstStyle/>
          <a:p>
            <a:pPr lvl="0"/>
            <a:endParaRPr lang="en-US" sz="1400" dirty="0" smtClean="0">
              <a:solidFill>
                <a:prstClr val="black"/>
              </a:solidFill>
            </a:endParaRPr>
          </a:p>
          <a:p>
            <a:r>
              <a:rPr lang="en-US" sz="1400" dirty="0"/>
              <a:t>Source: </a:t>
            </a:r>
            <a:r>
              <a:rPr lang="en-US" sz="1400" dirty="0"/>
              <a:t>https://www.st.com/resource/en/programming_manual/dm00046982-stm32-cortex-m4-mcus-and-mpus-programming-manual-stmicroelectronics.pdf</a:t>
            </a:r>
            <a:endParaRPr lang="en-US" sz="1400" dirty="0"/>
          </a:p>
        </p:txBody>
      </p:sp>
    </p:spTree>
    <p:extLst>
      <p:ext uri="{BB962C8B-B14F-4D97-AF65-F5344CB8AC3E}">
        <p14:creationId xmlns:p14="http://schemas.microsoft.com/office/powerpoint/2010/main" val="1039158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38</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sp>
        <p:nvSpPr>
          <p:cNvPr id="5" name="TextBox 4"/>
          <p:cNvSpPr txBox="1"/>
          <p:nvPr/>
        </p:nvSpPr>
        <p:spPr>
          <a:xfrm>
            <a:off x="1447685" y="1470992"/>
            <a:ext cx="10147968" cy="4493538"/>
          </a:xfrm>
          <a:prstGeom prst="rect">
            <a:avLst/>
          </a:prstGeom>
          <a:noFill/>
        </p:spPr>
        <p:txBody>
          <a:bodyPr wrap="square" rtlCol="0">
            <a:spAutoFit/>
          </a:bodyPr>
          <a:lstStyle/>
          <a:p>
            <a:r>
              <a:rPr lang="en-US" sz="2400" dirty="0" smtClean="0"/>
              <a:t>General Purpose registers (R0-R12)</a:t>
            </a:r>
          </a:p>
          <a:p>
            <a:pPr marL="342900" indent="-342900">
              <a:buFont typeface="Arial" panose="020B0604020202020204" pitchFamily="34" charset="0"/>
              <a:buChar char="•"/>
            </a:pPr>
            <a:r>
              <a:rPr lang="en-US" sz="2000" dirty="0" smtClean="0"/>
              <a:t>Accessible in Thread and Handler mode and privileged and unprivileged level</a:t>
            </a:r>
          </a:p>
          <a:p>
            <a:pPr marL="342900" indent="-342900">
              <a:buFont typeface="Arial" panose="020B0604020202020204" pitchFamily="34" charset="0"/>
              <a:buChar char="•"/>
            </a:pPr>
            <a:endParaRPr lang="en-US" sz="2000" dirty="0" smtClean="0"/>
          </a:p>
          <a:p>
            <a:r>
              <a:rPr lang="en-US" sz="2400" dirty="0" smtClean="0"/>
              <a:t>Stack Pointer (SP)</a:t>
            </a:r>
            <a:endParaRPr lang="en-US" sz="2400" dirty="0"/>
          </a:p>
          <a:p>
            <a:pPr marL="342900" indent="-342900">
              <a:buFont typeface="Arial" panose="020B0604020202020204" pitchFamily="34" charset="0"/>
              <a:buChar char="•"/>
            </a:pPr>
            <a:r>
              <a:rPr lang="en-US" sz="2000" dirty="0" smtClean="0"/>
              <a:t>MSP, SP_main: accessible only in privileged level, so always accessible in Handler mode, only accessible in privileged Thread mode</a:t>
            </a:r>
          </a:p>
          <a:p>
            <a:pPr marL="342900" indent="-342900">
              <a:buFont typeface="Arial" panose="020B0604020202020204" pitchFamily="34" charset="0"/>
              <a:buChar char="•"/>
            </a:pPr>
            <a:r>
              <a:rPr lang="en-US" sz="2000" dirty="0" smtClean="0"/>
              <a:t>PSP, SP_process: accessible in either privileged or unprivileged level. This is the stack pointer used when in unprivileged Thread mode.</a:t>
            </a:r>
          </a:p>
          <a:p>
            <a:pPr marL="342900" indent="-342900">
              <a:buFont typeface="Arial" panose="020B0604020202020204" pitchFamily="34" charset="0"/>
              <a:buChar char="•"/>
            </a:pPr>
            <a:r>
              <a:rPr lang="en-US" sz="2000" dirty="0" smtClean="0"/>
              <a:t>Unless your application is a multi-user system you probably don’t need to run in unprivileged thread mode and thus don’t need to use SP_process. </a:t>
            </a:r>
          </a:p>
          <a:p>
            <a:pPr marL="342900" indent="-342900">
              <a:buFont typeface="Arial" panose="020B0604020202020204" pitchFamily="34" charset="0"/>
              <a:buChar char="•"/>
            </a:pPr>
            <a:r>
              <a:rPr lang="en-US" sz="2000" dirty="0" smtClean="0"/>
              <a:t>For our applications we will only run at privileged level using the main stack pointer. This means handlers and application threads will all use the main stack pointer.</a:t>
            </a:r>
            <a:endParaRPr lang="en-US" sz="2000" dirty="0"/>
          </a:p>
          <a:p>
            <a:pPr marL="342900" indent="-342900">
              <a:buFont typeface="Arial" panose="020B0604020202020204" pitchFamily="34" charset="0"/>
              <a:buChar char="•"/>
            </a:pPr>
            <a:endParaRPr lang="en-US" sz="2000" dirty="0"/>
          </a:p>
          <a:p>
            <a:endParaRPr lang="en-US" dirty="0"/>
          </a:p>
        </p:txBody>
      </p:sp>
    </p:spTree>
    <p:extLst>
      <p:ext uri="{BB962C8B-B14F-4D97-AF65-F5344CB8AC3E}">
        <p14:creationId xmlns:p14="http://schemas.microsoft.com/office/powerpoint/2010/main" val="1457065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39</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sp>
        <p:nvSpPr>
          <p:cNvPr id="7" name="TextBox 6"/>
          <p:cNvSpPr txBox="1"/>
          <p:nvPr/>
        </p:nvSpPr>
        <p:spPr>
          <a:xfrm>
            <a:off x="8610600" y="1395344"/>
            <a:ext cx="3093437" cy="1600438"/>
          </a:xfrm>
          <a:prstGeom prst="rect">
            <a:avLst/>
          </a:prstGeom>
          <a:noFill/>
        </p:spPr>
        <p:txBody>
          <a:bodyPr wrap="square" rtlCol="0">
            <a:spAutoFit/>
          </a:bodyPr>
          <a:lstStyle/>
          <a:p>
            <a:pPr lvl="0"/>
            <a:endParaRPr lang="en-US" sz="1400" dirty="0" smtClean="0">
              <a:solidFill>
                <a:prstClr val="black"/>
              </a:solidFill>
            </a:endParaRPr>
          </a:p>
          <a:p>
            <a:r>
              <a:rPr lang="en-US" sz="1400" dirty="0"/>
              <a:t>Source: </a:t>
            </a:r>
            <a:r>
              <a:rPr lang="en-US" sz="1400" dirty="0"/>
              <a:t>https://www.st.com/resource/en/programming_manual/dm00046982-stm32-cortex-m4-mcus-and-mpus-programming-manual-stmicroelectronics.pdf</a:t>
            </a:r>
            <a:endParaRPr lang="en-US" sz="1400" dirty="0"/>
          </a:p>
        </p:txBody>
      </p:sp>
      <p:pic>
        <p:nvPicPr>
          <p:cNvPr id="5" name="Picture 4"/>
          <p:cNvPicPr>
            <a:picLocks noChangeAspect="1"/>
          </p:cNvPicPr>
          <p:nvPr/>
        </p:nvPicPr>
        <p:blipFill>
          <a:blip r:embed="rId3"/>
          <a:stretch>
            <a:fillRect/>
          </a:stretch>
        </p:blipFill>
        <p:spPr>
          <a:xfrm>
            <a:off x="1079844" y="1296021"/>
            <a:ext cx="7519599" cy="3832570"/>
          </a:xfrm>
          <a:prstGeom prst="rect">
            <a:avLst/>
          </a:prstGeom>
        </p:spPr>
      </p:pic>
      <p:sp>
        <p:nvSpPr>
          <p:cNvPr id="8" name="TextBox 7"/>
          <p:cNvSpPr txBox="1"/>
          <p:nvPr/>
        </p:nvSpPr>
        <p:spPr>
          <a:xfrm>
            <a:off x="1073306" y="5459895"/>
            <a:ext cx="9492342" cy="400110"/>
          </a:xfrm>
          <a:prstGeom prst="rect">
            <a:avLst/>
          </a:prstGeom>
          <a:noFill/>
        </p:spPr>
        <p:txBody>
          <a:bodyPr wrap="none" rtlCol="0">
            <a:spAutoFit/>
          </a:bodyPr>
          <a:lstStyle/>
          <a:p>
            <a:r>
              <a:rPr lang="en-US" sz="2000" dirty="0" smtClean="0"/>
              <a:t>PSR reset value: 0x01000000 which means thumb state, no interrupts active, no flags set</a:t>
            </a:r>
            <a:endParaRPr lang="en-US" sz="2000" dirty="0"/>
          </a:p>
        </p:txBody>
      </p:sp>
    </p:spTree>
    <p:extLst>
      <p:ext uri="{BB962C8B-B14F-4D97-AF65-F5344CB8AC3E}">
        <p14:creationId xmlns:p14="http://schemas.microsoft.com/office/powerpoint/2010/main" val="280732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a:xfrm>
            <a:off x="838200" y="1476830"/>
            <a:ext cx="6774455" cy="4351338"/>
          </a:xfrm>
        </p:spPr>
        <p:txBody>
          <a:bodyPr>
            <a:normAutofit fontScale="92500"/>
          </a:bodyPr>
          <a:lstStyle/>
          <a:p>
            <a:r>
              <a:rPr lang="en-US" dirty="0" smtClean="0"/>
              <a:t>Required</a:t>
            </a:r>
          </a:p>
          <a:p>
            <a:pPr lvl="1"/>
            <a:r>
              <a:rPr lang="en-US" dirty="0"/>
              <a:t>MicroC/OS-II The Real-Time Kernel, Second Edition, 2002, Jean J. Labrosse. The PDF is available online: </a:t>
            </a:r>
            <a:r>
              <a:rPr lang="en-US" dirty="0" smtClean="0">
                <a:hlinkClick r:id="rId2"/>
              </a:rPr>
              <a:t> https://doc.micrium.com/download/attachments/10753158/100-uC-OS-II-002.pdf</a:t>
            </a:r>
            <a:endParaRPr lang="en-US" dirty="0" smtClean="0"/>
          </a:p>
          <a:p>
            <a:pPr lvl="1"/>
            <a:r>
              <a:rPr lang="en-US" dirty="0" smtClean="0"/>
              <a:t>The </a:t>
            </a:r>
            <a:r>
              <a:rPr lang="en-US" dirty="0"/>
              <a:t>Definitive Guide to ARM Cortex-M3 and Cortex-M4 Processors 3rd ed., Joseph Yiu, Elsevier, </a:t>
            </a:r>
            <a:r>
              <a:rPr lang="en-US" dirty="0" smtClean="0"/>
              <a:t>2014.</a:t>
            </a:r>
          </a:p>
          <a:p>
            <a:r>
              <a:rPr lang="en-US" dirty="0" smtClean="0"/>
              <a:t>Useful for reference</a:t>
            </a:r>
          </a:p>
          <a:p>
            <a:pPr lvl="1"/>
            <a:r>
              <a:rPr lang="en-US" dirty="0" smtClean="0"/>
              <a:t>An Embedded Software Primer, David E. Simon, Addison-Wesley 1999</a:t>
            </a:r>
          </a:p>
          <a:p>
            <a:pPr lvl="1"/>
            <a:r>
              <a:rPr lang="en-US" dirty="0" smtClean="0"/>
              <a:t>Modern Operating Systems Fourth Edition, Andrew S. Tanenbaum, Herbert Bos, Prentice Hall, 2014</a:t>
            </a:r>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655" y="615950"/>
            <a:ext cx="1758270" cy="21494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2655" y="3408096"/>
            <a:ext cx="1553116" cy="194139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9153" y="3408096"/>
            <a:ext cx="1522053" cy="194139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1250" y="599424"/>
            <a:ext cx="1742650" cy="2167475"/>
          </a:xfrm>
          <a:prstGeom prst="rect">
            <a:avLst/>
          </a:prstGeom>
        </p:spPr>
      </p:pic>
    </p:spTree>
    <p:extLst>
      <p:ext uri="{BB962C8B-B14F-4D97-AF65-F5344CB8AC3E}">
        <p14:creationId xmlns:p14="http://schemas.microsoft.com/office/powerpoint/2010/main" val="1544237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40</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sp>
        <p:nvSpPr>
          <p:cNvPr id="5" name="TextBox 4"/>
          <p:cNvSpPr txBox="1"/>
          <p:nvPr/>
        </p:nvSpPr>
        <p:spPr>
          <a:xfrm>
            <a:off x="1447685" y="1470992"/>
            <a:ext cx="10147968" cy="5539978"/>
          </a:xfrm>
          <a:prstGeom prst="rect">
            <a:avLst/>
          </a:prstGeom>
          <a:noFill/>
        </p:spPr>
        <p:txBody>
          <a:bodyPr wrap="square" rtlCol="0">
            <a:spAutoFit/>
          </a:bodyPr>
          <a:lstStyle/>
          <a:p>
            <a:r>
              <a:rPr lang="en-US" sz="2400" dirty="0" smtClean="0"/>
              <a:t>Exception Mask Registers (PRIMASK, FAULTMASK, BASEPRI)</a:t>
            </a:r>
          </a:p>
          <a:p>
            <a:pPr marL="342900" indent="-342900">
              <a:buFont typeface="Arial" panose="020B0604020202020204" pitchFamily="34" charset="0"/>
              <a:buChar char="•"/>
            </a:pPr>
            <a:r>
              <a:rPr lang="en-US" sz="2000" dirty="0"/>
              <a:t>P</a:t>
            </a:r>
            <a:r>
              <a:rPr lang="en-US" sz="2000" dirty="0" smtClean="0"/>
              <a:t>rivileged level required to access</a:t>
            </a:r>
          </a:p>
          <a:p>
            <a:endParaRPr lang="en-US" sz="2000" dirty="0" smtClean="0"/>
          </a:p>
          <a:p>
            <a:r>
              <a:rPr lang="en-US" sz="2400" dirty="0" smtClean="0"/>
              <a:t>Priority Mask (PRIMASK)</a:t>
            </a:r>
          </a:p>
          <a:p>
            <a:pPr marL="342900" indent="-342900">
              <a:buFont typeface="Arial" panose="020B0604020202020204" pitchFamily="34" charset="0"/>
              <a:buChar char="•"/>
            </a:pPr>
            <a:r>
              <a:rPr lang="en-US" sz="2000" dirty="0" smtClean="0"/>
              <a:t>1-bit: 0 means no effect, 1 means all exceptions with configurable priority are prevented. Processor faults are still enabled, eg bad memory address.</a:t>
            </a:r>
          </a:p>
          <a:p>
            <a:pPr marL="342900" indent="-342900">
              <a:buFont typeface="Arial" panose="020B0604020202020204" pitchFamily="34" charset="0"/>
              <a:buChar char="•"/>
            </a:pPr>
            <a:endParaRPr lang="en-US" sz="2000" dirty="0" smtClean="0"/>
          </a:p>
          <a:p>
            <a:r>
              <a:rPr lang="en-US" sz="2400" dirty="0" smtClean="0"/>
              <a:t>Fault Mask (FAULTMASK</a:t>
            </a:r>
            <a:r>
              <a:rPr lang="en-US" sz="2400" dirty="0"/>
              <a:t>)</a:t>
            </a:r>
          </a:p>
          <a:p>
            <a:pPr marL="342900" indent="-342900">
              <a:buFont typeface="Arial" panose="020B0604020202020204" pitchFamily="34" charset="0"/>
              <a:buChar char="•"/>
            </a:pPr>
            <a:r>
              <a:rPr lang="en-US" sz="2000" dirty="0" smtClean="0"/>
              <a:t>1-bit: 0 </a:t>
            </a:r>
            <a:r>
              <a:rPr lang="en-US" sz="2000" dirty="0"/>
              <a:t>means no effect, 1 means all exceptions </a:t>
            </a:r>
            <a:r>
              <a:rPr lang="en-US" sz="2000" dirty="0" smtClean="0"/>
              <a:t>except for non-maskable interrupt (NMI) are </a:t>
            </a:r>
            <a:r>
              <a:rPr lang="en-US" sz="2000" dirty="0"/>
              <a:t>prevented.</a:t>
            </a:r>
          </a:p>
          <a:p>
            <a:pPr marL="342900" indent="-342900">
              <a:buFont typeface="Arial" panose="020B0604020202020204" pitchFamily="34" charset="0"/>
              <a:buChar char="•"/>
            </a:pPr>
            <a:endParaRPr lang="en-US" sz="2000" dirty="0"/>
          </a:p>
          <a:p>
            <a:r>
              <a:rPr lang="en-US" sz="2400" dirty="0" smtClean="0"/>
              <a:t>Base Priority Mask (BASEPRI)</a:t>
            </a:r>
            <a:endParaRPr lang="en-US" sz="2400" dirty="0"/>
          </a:p>
          <a:p>
            <a:pPr marL="342900" indent="-342900">
              <a:buFont typeface="Arial" panose="020B0604020202020204" pitchFamily="34" charset="0"/>
              <a:buChar char="•"/>
            </a:pPr>
            <a:r>
              <a:rPr lang="en-US" sz="2000" dirty="0" smtClean="0"/>
              <a:t>8-bits. 0x00 </a:t>
            </a:r>
            <a:r>
              <a:rPr lang="en-US" sz="2000" dirty="0"/>
              <a:t>means no effect, </a:t>
            </a:r>
            <a:r>
              <a:rPr lang="en-US" sz="2000" dirty="0" smtClean="0"/>
              <a:t>otherwise the processor does not process any exception with a priority value greater than or equal to BASEPRI.</a:t>
            </a:r>
            <a:endParaRPr lang="en-US" sz="2000" dirty="0"/>
          </a:p>
          <a:p>
            <a:pPr marL="342900" indent="-342900">
              <a:buFont typeface="Arial" panose="020B0604020202020204" pitchFamily="34" charset="0"/>
              <a:buChar char="•"/>
            </a:pPr>
            <a:endParaRPr lang="en-US" sz="2000" dirty="0"/>
          </a:p>
          <a:p>
            <a:endParaRPr lang="en-US" sz="2000" dirty="0"/>
          </a:p>
          <a:p>
            <a:endParaRPr lang="en-US" dirty="0"/>
          </a:p>
        </p:txBody>
      </p:sp>
    </p:spTree>
    <p:extLst>
      <p:ext uri="{BB962C8B-B14F-4D97-AF65-F5344CB8AC3E}">
        <p14:creationId xmlns:p14="http://schemas.microsoft.com/office/powerpoint/2010/main" val="2115994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41</a:t>
            </a:fld>
            <a:endParaRPr lang="en-US" dirty="0"/>
          </a:p>
        </p:txBody>
      </p:sp>
      <p:sp>
        <p:nvSpPr>
          <p:cNvPr id="3" name="TextBox 2"/>
          <p:cNvSpPr txBox="1"/>
          <p:nvPr/>
        </p:nvSpPr>
        <p:spPr>
          <a:xfrm>
            <a:off x="1306285" y="360859"/>
            <a:ext cx="5942268" cy="769441"/>
          </a:xfrm>
          <a:prstGeom prst="rect">
            <a:avLst/>
          </a:prstGeom>
          <a:noFill/>
        </p:spPr>
        <p:txBody>
          <a:bodyPr wrap="none" rtlCol="0">
            <a:spAutoFit/>
          </a:bodyPr>
          <a:lstStyle/>
          <a:p>
            <a:r>
              <a:rPr lang="en-US" sz="4400" dirty="0" smtClean="0">
                <a:latin typeface="+mj-lt"/>
              </a:rPr>
              <a:t>Cortex-M4 Core Registers</a:t>
            </a:r>
            <a:endParaRPr lang="en-US" sz="4400" dirty="0">
              <a:latin typeface="+mj-lt"/>
            </a:endParaRPr>
          </a:p>
        </p:txBody>
      </p:sp>
      <p:pic>
        <p:nvPicPr>
          <p:cNvPr id="2" name="Picture 1"/>
          <p:cNvPicPr>
            <a:picLocks noChangeAspect="1"/>
          </p:cNvPicPr>
          <p:nvPr/>
        </p:nvPicPr>
        <p:blipFill>
          <a:blip r:embed="rId3"/>
          <a:stretch>
            <a:fillRect/>
          </a:stretch>
        </p:blipFill>
        <p:spPr>
          <a:xfrm>
            <a:off x="1306285" y="1993005"/>
            <a:ext cx="8818375" cy="4545907"/>
          </a:xfrm>
          <a:prstGeom prst="rect">
            <a:avLst/>
          </a:prstGeom>
        </p:spPr>
      </p:pic>
      <p:sp>
        <p:nvSpPr>
          <p:cNvPr id="4" name="TextBox 3"/>
          <p:cNvSpPr txBox="1"/>
          <p:nvPr/>
        </p:nvSpPr>
        <p:spPr>
          <a:xfrm>
            <a:off x="1306285" y="1164193"/>
            <a:ext cx="4056752" cy="769441"/>
          </a:xfrm>
          <a:prstGeom prst="rect">
            <a:avLst/>
          </a:prstGeom>
          <a:noFill/>
        </p:spPr>
        <p:txBody>
          <a:bodyPr wrap="none" rtlCol="0">
            <a:spAutoFit/>
          </a:bodyPr>
          <a:lstStyle/>
          <a:p>
            <a:r>
              <a:rPr lang="en-US" sz="2400" dirty="0" smtClean="0"/>
              <a:t>Control Register (CONTROL)</a:t>
            </a:r>
          </a:p>
          <a:p>
            <a:pPr marL="342900" indent="-342900">
              <a:buFont typeface="Arial" panose="020B0604020202020204" pitchFamily="34" charset="0"/>
              <a:buChar char="•"/>
            </a:pPr>
            <a:r>
              <a:rPr lang="en-US" sz="2000" dirty="0" smtClean="0"/>
              <a:t>Privileged level required to access</a:t>
            </a:r>
            <a:endParaRPr lang="en-US" sz="2000" dirty="0"/>
          </a:p>
        </p:txBody>
      </p:sp>
    </p:spTree>
    <p:extLst>
      <p:ext uri="{BB962C8B-B14F-4D97-AF65-F5344CB8AC3E}">
        <p14:creationId xmlns:p14="http://schemas.microsoft.com/office/powerpoint/2010/main" val="2845191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42</a:t>
            </a:fld>
            <a:endParaRPr lang="en-US" dirty="0"/>
          </a:p>
        </p:txBody>
      </p:sp>
      <p:sp>
        <p:nvSpPr>
          <p:cNvPr id="3" name="TextBox 2"/>
          <p:cNvSpPr txBox="1"/>
          <p:nvPr/>
        </p:nvSpPr>
        <p:spPr>
          <a:xfrm>
            <a:off x="1306285" y="360859"/>
            <a:ext cx="7020576" cy="769441"/>
          </a:xfrm>
          <a:prstGeom prst="rect">
            <a:avLst/>
          </a:prstGeom>
          <a:noFill/>
        </p:spPr>
        <p:txBody>
          <a:bodyPr wrap="none" rtlCol="0">
            <a:spAutoFit/>
          </a:bodyPr>
          <a:lstStyle/>
          <a:p>
            <a:r>
              <a:rPr lang="en-US" sz="4400" dirty="0" smtClean="0">
                <a:latin typeface="+mj-lt"/>
              </a:rPr>
              <a:t>ARMv7-M Assembly Language</a:t>
            </a:r>
            <a:endParaRPr lang="en-US" sz="4400" dirty="0">
              <a:latin typeface="+mj-lt"/>
            </a:endParaRPr>
          </a:p>
        </p:txBody>
      </p:sp>
      <p:sp>
        <p:nvSpPr>
          <p:cNvPr id="5" name="TextBox 4"/>
          <p:cNvSpPr txBox="1"/>
          <p:nvPr/>
        </p:nvSpPr>
        <p:spPr>
          <a:xfrm>
            <a:off x="1447685" y="1470992"/>
            <a:ext cx="10147968" cy="3508653"/>
          </a:xfrm>
          <a:prstGeom prst="rect">
            <a:avLst/>
          </a:prstGeom>
          <a:noFill/>
        </p:spPr>
        <p:txBody>
          <a:bodyPr wrap="square" rtlCol="0">
            <a:spAutoFit/>
          </a:bodyPr>
          <a:lstStyle/>
          <a:p>
            <a:r>
              <a:rPr lang="en-US" sz="2400" dirty="0" smtClean="0"/>
              <a:t>Review of a subset of instructions</a:t>
            </a:r>
          </a:p>
          <a:p>
            <a:endParaRPr lang="en-US" sz="2000" dirty="0" smtClean="0"/>
          </a:p>
          <a:p>
            <a:pPr marL="342900" indent="-342900">
              <a:buFont typeface="Arial" panose="020B0604020202020204" pitchFamily="34" charset="0"/>
              <a:buChar char="•"/>
            </a:pPr>
            <a:r>
              <a:rPr lang="en-US" sz="2000" dirty="0" smtClean="0"/>
              <a:t>Moving data within the processor</a:t>
            </a:r>
          </a:p>
          <a:p>
            <a:pPr marL="342900" indent="-342900">
              <a:buFont typeface="Arial" panose="020B0604020202020204" pitchFamily="34" charset="0"/>
              <a:buChar char="•"/>
            </a:pPr>
            <a:r>
              <a:rPr lang="en-US" sz="2000" dirty="0" smtClean="0"/>
              <a:t>Moving data to/from memory</a:t>
            </a:r>
            <a:endParaRPr lang="en-US" sz="2000" dirty="0"/>
          </a:p>
          <a:p>
            <a:pPr marL="342900" indent="-342900">
              <a:buFont typeface="Arial" panose="020B0604020202020204" pitchFamily="34" charset="0"/>
              <a:buChar char="•"/>
            </a:pPr>
            <a:r>
              <a:rPr lang="en-US" sz="2000" dirty="0"/>
              <a:t>Stack </a:t>
            </a:r>
            <a:r>
              <a:rPr lang="en-US" sz="2000" dirty="0" smtClean="0"/>
              <a:t>operations</a:t>
            </a:r>
          </a:p>
          <a:p>
            <a:pPr marL="342900" indent="-342900">
              <a:buFont typeface="Arial" panose="020B0604020202020204" pitchFamily="34" charset="0"/>
              <a:buChar char="•"/>
            </a:pPr>
            <a:r>
              <a:rPr lang="en-US" sz="2000" dirty="0" smtClean="0"/>
              <a:t>Arithmetic operations</a:t>
            </a:r>
            <a:endParaRPr lang="en-US" sz="2000" dirty="0"/>
          </a:p>
          <a:p>
            <a:pPr marL="342900" indent="-342900">
              <a:buFont typeface="Arial" panose="020B0604020202020204" pitchFamily="34" charset="0"/>
              <a:buChar char="•"/>
            </a:pPr>
            <a:r>
              <a:rPr lang="en-US" sz="2000" dirty="0" smtClean="0"/>
              <a:t>Branch instructions</a:t>
            </a:r>
          </a:p>
          <a:p>
            <a:pPr marL="342900" indent="-342900">
              <a:buFont typeface="Arial" panose="020B0604020202020204" pitchFamily="34" charset="0"/>
              <a:buChar char="•"/>
            </a:pPr>
            <a:r>
              <a:rPr lang="en-US" sz="2000" dirty="0" smtClean="0"/>
              <a:t>Conditional execution suffixes</a:t>
            </a:r>
          </a:p>
          <a:p>
            <a:endParaRPr lang="en-US" sz="2000" dirty="0"/>
          </a:p>
          <a:p>
            <a:endParaRPr lang="en-US" sz="2000" dirty="0"/>
          </a:p>
          <a:p>
            <a:endParaRPr lang="en-US" dirty="0"/>
          </a:p>
        </p:txBody>
      </p:sp>
    </p:spTree>
    <p:extLst>
      <p:ext uri="{BB962C8B-B14F-4D97-AF65-F5344CB8AC3E}">
        <p14:creationId xmlns:p14="http://schemas.microsoft.com/office/powerpoint/2010/main" val="2494066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43</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p>
        </p:txBody>
      </p:sp>
      <p:sp>
        <p:nvSpPr>
          <p:cNvPr id="5" name="TextBox 4"/>
          <p:cNvSpPr txBox="1"/>
          <p:nvPr/>
        </p:nvSpPr>
        <p:spPr>
          <a:xfrm>
            <a:off x="1447685" y="1470992"/>
            <a:ext cx="10147968" cy="3200876"/>
          </a:xfrm>
          <a:prstGeom prst="rect">
            <a:avLst/>
          </a:prstGeom>
          <a:noFill/>
        </p:spPr>
        <p:txBody>
          <a:bodyPr wrap="square" rtlCol="0">
            <a:spAutoFit/>
          </a:bodyPr>
          <a:lstStyle/>
          <a:p>
            <a:r>
              <a:rPr lang="en-US" sz="2400" dirty="0" smtClean="0"/>
              <a:t>Moving data within the processor</a:t>
            </a:r>
          </a:p>
          <a:p>
            <a:endParaRPr lang="en-US" sz="2000" dirty="0" smtClean="0"/>
          </a:p>
          <a:p>
            <a:r>
              <a:rPr lang="en-US" sz="2000" dirty="0" smtClean="0"/>
              <a:t>MOV   </a:t>
            </a:r>
            <a:r>
              <a:rPr lang="en-US" sz="2000" i="1" dirty="0" smtClean="0"/>
              <a:t>destination</a:t>
            </a:r>
            <a:r>
              <a:rPr lang="en-US" sz="2000" dirty="0" smtClean="0"/>
              <a:t>, </a:t>
            </a:r>
            <a:r>
              <a:rPr lang="en-US" sz="2000" i="1" dirty="0" smtClean="0"/>
              <a:t>source      </a:t>
            </a:r>
            <a:r>
              <a:rPr lang="en-US" sz="2000" dirty="0" smtClean="0"/>
              <a:t>; copy source to destination</a:t>
            </a:r>
            <a:endParaRPr lang="en-US" sz="2000" i="1" dirty="0" smtClean="0"/>
          </a:p>
          <a:p>
            <a:endParaRPr lang="en-US" sz="2000" dirty="0"/>
          </a:p>
          <a:p>
            <a:r>
              <a:rPr lang="en-US" sz="2000" dirty="0" smtClean="0"/>
              <a:t>MOV   R0, R1   ; copy R1 to R0</a:t>
            </a:r>
          </a:p>
          <a:p>
            <a:r>
              <a:rPr lang="en-US" sz="2000" dirty="0" smtClean="0"/>
              <a:t>MOVS R0, R1   ; copy R1 to R0, update APSR flags</a:t>
            </a:r>
          </a:p>
          <a:p>
            <a:endParaRPr lang="en-US" sz="2000" dirty="0"/>
          </a:p>
          <a:p>
            <a:r>
              <a:rPr lang="en-US" sz="2000" dirty="0" smtClean="0"/>
              <a:t>MOV    R7, #1  ; copy the value 1 to R7</a:t>
            </a:r>
            <a:endParaRPr lang="en-US" sz="2000" dirty="0"/>
          </a:p>
          <a:p>
            <a:endParaRPr lang="en-US" sz="2000" dirty="0"/>
          </a:p>
          <a:p>
            <a:endParaRPr lang="en-US" dirty="0"/>
          </a:p>
        </p:txBody>
      </p:sp>
    </p:spTree>
    <p:extLst>
      <p:ext uri="{BB962C8B-B14F-4D97-AF65-F5344CB8AC3E}">
        <p14:creationId xmlns:p14="http://schemas.microsoft.com/office/powerpoint/2010/main" val="3404612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44</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p>
        </p:txBody>
      </p:sp>
      <p:sp>
        <p:nvSpPr>
          <p:cNvPr id="5" name="TextBox 4"/>
          <p:cNvSpPr txBox="1"/>
          <p:nvPr/>
        </p:nvSpPr>
        <p:spPr>
          <a:xfrm>
            <a:off x="1447685" y="1470992"/>
            <a:ext cx="10147968" cy="4431983"/>
          </a:xfrm>
          <a:prstGeom prst="rect">
            <a:avLst/>
          </a:prstGeom>
          <a:noFill/>
        </p:spPr>
        <p:txBody>
          <a:bodyPr wrap="square" rtlCol="0">
            <a:spAutoFit/>
          </a:bodyPr>
          <a:lstStyle/>
          <a:p>
            <a:r>
              <a:rPr lang="en-US" sz="2400" dirty="0" smtClean="0"/>
              <a:t>Moving data to/from memory</a:t>
            </a:r>
          </a:p>
          <a:p>
            <a:endParaRPr lang="en-US" sz="2000" dirty="0" smtClean="0"/>
          </a:p>
          <a:p>
            <a:r>
              <a:rPr lang="en-US" sz="2000" dirty="0" smtClean="0"/>
              <a:t>LDR  </a:t>
            </a:r>
            <a:r>
              <a:rPr lang="en-US" sz="2000" i="1" dirty="0" smtClean="0"/>
              <a:t>register</a:t>
            </a:r>
            <a:r>
              <a:rPr lang="en-US" sz="2000" dirty="0" smtClean="0"/>
              <a:t>, </a:t>
            </a:r>
            <a:r>
              <a:rPr lang="en-US" sz="2000" i="1" dirty="0" smtClean="0"/>
              <a:t>memory           </a:t>
            </a:r>
            <a:r>
              <a:rPr lang="en-US" sz="2000" dirty="0" smtClean="0"/>
              <a:t>; load register contents from memory</a:t>
            </a:r>
          </a:p>
          <a:p>
            <a:r>
              <a:rPr lang="en-US" sz="2000" dirty="0" smtClean="0"/>
              <a:t>STR  </a:t>
            </a:r>
            <a:r>
              <a:rPr lang="en-US" sz="2000" i="1" dirty="0" smtClean="0"/>
              <a:t>register, memory            </a:t>
            </a:r>
            <a:r>
              <a:rPr lang="en-US" sz="2000" dirty="0" smtClean="0"/>
              <a:t>; store register contents to memory</a:t>
            </a:r>
          </a:p>
          <a:p>
            <a:endParaRPr lang="en-US" sz="2000" dirty="0"/>
          </a:p>
          <a:p>
            <a:r>
              <a:rPr lang="en-US" sz="2000" dirty="0" smtClean="0"/>
              <a:t>LDR     R0, [R1]     ; copy memory contents to R0, address is given by R1</a:t>
            </a:r>
          </a:p>
          <a:p>
            <a:r>
              <a:rPr lang="en-US" sz="2000" dirty="0" smtClean="0"/>
              <a:t>STR     R0, [R1]     ; copy R0 to memory, address is given by R1</a:t>
            </a:r>
          </a:p>
          <a:p>
            <a:endParaRPr lang="en-US" sz="2000" dirty="0"/>
          </a:p>
          <a:p>
            <a:r>
              <a:rPr lang="en-US" sz="2000" dirty="0" smtClean="0"/>
              <a:t>LDR     R0, [R1, #4]   ; address is R1+4 (pre-index), R1 is not updated</a:t>
            </a:r>
          </a:p>
          <a:p>
            <a:r>
              <a:rPr lang="en-US" sz="2000" dirty="0" smtClean="0"/>
              <a:t>LDR     R0, [R1, #4]!  ; address is R1+4 (pre-index), R1 is updated to R1+4 (write back)</a:t>
            </a:r>
          </a:p>
          <a:p>
            <a:r>
              <a:rPr lang="en-US" sz="2000" dirty="0" smtClean="0"/>
              <a:t>LDR     R0, [R1], #4   ; address is R1, then R1 is updated to R1+4 after memory access (post-index)</a:t>
            </a:r>
          </a:p>
          <a:p>
            <a:endParaRPr lang="en-US" sz="2000" dirty="0"/>
          </a:p>
          <a:p>
            <a:endParaRPr lang="en-US" sz="2000" dirty="0"/>
          </a:p>
          <a:p>
            <a:endParaRPr lang="en-US" dirty="0"/>
          </a:p>
        </p:txBody>
      </p:sp>
    </p:spTree>
    <p:extLst>
      <p:ext uri="{BB962C8B-B14F-4D97-AF65-F5344CB8AC3E}">
        <p14:creationId xmlns:p14="http://schemas.microsoft.com/office/powerpoint/2010/main" val="337586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45</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pPr lvl="0"/>
            <a:r>
              <a:rPr lang="en-US" sz="4400" dirty="0">
                <a:solidFill>
                  <a:prstClr val="black"/>
                </a:solidFill>
                <a:latin typeface="Calibri Light" panose="020F0302020204030204"/>
              </a:rPr>
              <a:t>ARMv7-M Assembly Language</a:t>
            </a:r>
          </a:p>
        </p:txBody>
      </p:sp>
      <p:sp>
        <p:nvSpPr>
          <p:cNvPr id="5" name="TextBox 4"/>
          <p:cNvSpPr txBox="1"/>
          <p:nvPr/>
        </p:nvSpPr>
        <p:spPr>
          <a:xfrm>
            <a:off x="1447685" y="1470992"/>
            <a:ext cx="10147968" cy="4739759"/>
          </a:xfrm>
          <a:prstGeom prst="rect">
            <a:avLst/>
          </a:prstGeom>
          <a:noFill/>
        </p:spPr>
        <p:txBody>
          <a:bodyPr wrap="square" rtlCol="0">
            <a:spAutoFit/>
          </a:bodyPr>
          <a:lstStyle/>
          <a:p>
            <a:r>
              <a:rPr lang="en-US" sz="2400" dirty="0" smtClean="0"/>
              <a:t>Stack operations</a:t>
            </a:r>
          </a:p>
          <a:p>
            <a:endParaRPr lang="en-US" sz="2000" dirty="0" smtClean="0"/>
          </a:p>
          <a:p>
            <a:r>
              <a:rPr lang="en-US" sz="2000" dirty="0"/>
              <a:t>PUSH   </a:t>
            </a:r>
            <a:r>
              <a:rPr lang="en-US" sz="2000" dirty="0" smtClean="0"/>
              <a:t>{</a:t>
            </a:r>
            <a:r>
              <a:rPr lang="en-US" sz="2000" i="1" dirty="0" smtClean="0"/>
              <a:t>register list</a:t>
            </a:r>
            <a:r>
              <a:rPr lang="en-US" sz="2000" dirty="0" smtClean="0"/>
              <a:t>}</a:t>
            </a:r>
            <a:r>
              <a:rPr lang="en-US" sz="2000" i="1" dirty="0" smtClean="0"/>
              <a:t>               </a:t>
            </a:r>
            <a:r>
              <a:rPr lang="en-US" sz="2000" dirty="0"/>
              <a:t>; push the list of registers to memory using </a:t>
            </a:r>
            <a:r>
              <a:rPr lang="en-US" sz="2000" dirty="0" smtClean="0"/>
              <a:t>SP, SP is updated</a:t>
            </a:r>
            <a:endParaRPr lang="en-US" sz="2000" dirty="0"/>
          </a:p>
          <a:p>
            <a:r>
              <a:rPr lang="en-US" sz="2000" dirty="0" smtClean="0"/>
              <a:t>POP     </a:t>
            </a:r>
            <a:r>
              <a:rPr lang="en-US" sz="2000" dirty="0"/>
              <a:t>{</a:t>
            </a:r>
            <a:r>
              <a:rPr lang="en-US" sz="2000" i="1" dirty="0" smtClean="0"/>
              <a:t>register list</a:t>
            </a:r>
            <a:r>
              <a:rPr lang="en-US" sz="2000" dirty="0" smtClean="0"/>
              <a:t>}</a:t>
            </a:r>
            <a:r>
              <a:rPr lang="en-US" sz="2000" i="1" dirty="0" smtClean="0"/>
              <a:t>               </a:t>
            </a:r>
            <a:r>
              <a:rPr lang="en-US" sz="2000" dirty="0"/>
              <a:t>; </a:t>
            </a:r>
            <a:r>
              <a:rPr lang="en-US" sz="2000" dirty="0" smtClean="0"/>
              <a:t>pop the </a:t>
            </a:r>
            <a:r>
              <a:rPr lang="en-US" sz="2000" dirty="0"/>
              <a:t>list of registers </a:t>
            </a:r>
            <a:r>
              <a:rPr lang="en-US" sz="2000" dirty="0" smtClean="0"/>
              <a:t>from </a:t>
            </a:r>
            <a:r>
              <a:rPr lang="en-US" sz="2000" dirty="0"/>
              <a:t>memory using </a:t>
            </a:r>
            <a:r>
              <a:rPr lang="en-US" sz="2000" dirty="0" smtClean="0"/>
              <a:t>SP, SP is updated</a:t>
            </a:r>
            <a:endParaRPr lang="en-US" sz="2000" dirty="0"/>
          </a:p>
          <a:p>
            <a:endParaRPr lang="en-US" sz="2000" dirty="0"/>
          </a:p>
          <a:p>
            <a:r>
              <a:rPr lang="en-US" sz="2000" dirty="0" smtClean="0"/>
              <a:t>PUSH   {R0-R4,R12}                ; push the given registers to memory using SP, SP is updated</a:t>
            </a:r>
          </a:p>
          <a:p>
            <a:r>
              <a:rPr lang="en-US" sz="2000" dirty="0" smtClean="0"/>
              <a:t>POP     {R0-R4,R12}                ; pop the given registers from memory using SP, SP is updated</a:t>
            </a:r>
          </a:p>
          <a:p>
            <a:endParaRPr lang="en-US" sz="2000" dirty="0"/>
          </a:p>
          <a:p>
            <a:r>
              <a:rPr lang="en-US" sz="2000" dirty="0" smtClean="0"/>
              <a:t>STMFD SP!,  {R0-R4,R12}        ; equivalent to the above PUSH</a:t>
            </a:r>
          </a:p>
          <a:p>
            <a:r>
              <a:rPr lang="en-US" sz="2000" dirty="0" smtClean="0"/>
              <a:t>LDMFD SP!, </a:t>
            </a:r>
            <a:r>
              <a:rPr lang="en-US" sz="2000" dirty="0"/>
              <a:t>{R0-R4,R12}        ; equivalent to the above </a:t>
            </a:r>
            <a:r>
              <a:rPr lang="en-US" sz="2000" dirty="0" smtClean="0"/>
              <a:t>POP</a:t>
            </a:r>
            <a:endParaRPr lang="en-US" sz="2000" dirty="0"/>
          </a:p>
          <a:p>
            <a:endParaRPr lang="en-US" sz="2000" dirty="0" smtClean="0"/>
          </a:p>
          <a:p>
            <a:pPr marL="342900" indent="-342900">
              <a:buFont typeface="Arial" panose="020B0604020202020204" pitchFamily="34" charset="0"/>
              <a:buChar char="•"/>
            </a:pPr>
            <a:r>
              <a:rPr lang="en-US" sz="2000" b="1" dirty="0" smtClean="0"/>
              <a:t>Full Descending </a:t>
            </a:r>
            <a:r>
              <a:rPr lang="en-US" sz="2000" dirty="0" smtClean="0"/>
              <a:t>stack convention </a:t>
            </a:r>
            <a:r>
              <a:rPr lang="en-US" sz="2000" dirty="0"/>
              <a:t>is the ARM </a:t>
            </a:r>
            <a:r>
              <a:rPr lang="en-US" sz="2000" dirty="0" smtClean="0"/>
              <a:t>default.</a:t>
            </a:r>
            <a:endParaRPr lang="en-US" sz="2000" dirty="0"/>
          </a:p>
          <a:p>
            <a:pPr marL="342900" indent="-342900">
              <a:buFont typeface="Arial" panose="020B0604020202020204" pitchFamily="34" charset="0"/>
              <a:buChar char="•"/>
            </a:pPr>
            <a:r>
              <a:rPr lang="en-US" sz="2000" dirty="0" smtClean="0"/>
              <a:t>Registers are stored such that higher register numbers are placed in higher memory addresses</a:t>
            </a:r>
            <a:endParaRPr lang="en-US" sz="2000" dirty="0"/>
          </a:p>
          <a:p>
            <a:endParaRPr lang="en-US" dirty="0"/>
          </a:p>
        </p:txBody>
      </p:sp>
    </p:spTree>
    <p:extLst>
      <p:ext uri="{BB962C8B-B14F-4D97-AF65-F5344CB8AC3E}">
        <p14:creationId xmlns:p14="http://schemas.microsoft.com/office/powerpoint/2010/main" val="2071228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STM </a:t>
            </a:r>
            <a:r>
              <a:rPr lang="en-US" dirty="0"/>
              <a:t>and LDM instructions for stack </a:t>
            </a:r>
            <a:r>
              <a:rPr lang="en-US" dirty="0" smtClean="0"/>
              <a:t>operations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FD </a:t>
            </a:r>
            <a:r>
              <a:rPr lang="en-US" dirty="0">
                <a:solidFill>
                  <a:srgbClr val="FF0000"/>
                </a:solidFill>
              </a:rPr>
              <a:t>= Full Descending </a:t>
            </a:r>
            <a:endParaRPr lang="en-US" dirty="0" smtClean="0">
              <a:solidFill>
                <a:srgbClr val="FF0000"/>
              </a:solidFill>
            </a:endParaRPr>
          </a:p>
          <a:p>
            <a:pPr lvl="1"/>
            <a:r>
              <a:rPr lang="en-US" dirty="0" smtClean="0"/>
              <a:t>STMFD/LDMFD </a:t>
            </a:r>
            <a:r>
              <a:rPr lang="en-US" dirty="0"/>
              <a:t>= </a:t>
            </a:r>
            <a:r>
              <a:rPr lang="en-US" dirty="0" smtClean="0"/>
              <a:t>STMDB/LDMIA (DB = decrement before, IA = increment after)</a:t>
            </a:r>
            <a:endParaRPr lang="en-US" dirty="0"/>
          </a:p>
          <a:p>
            <a:r>
              <a:rPr lang="en-US" dirty="0" smtClean="0"/>
              <a:t>ED </a:t>
            </a:r>
            <a:r>
              <a:rPr lang="en-US" dirty="0"/>
              <a:t>= Empty Descending </a:t>
            </a:r>
            <a:endParaRPr lang="en-US" dirty="0" smtClean="0"/>
          </a:p>
          <a:p>
            <a:pPr lvl="1"/>
            <a:r>
              <a:rPr lang="en-US" dirty="0" smtClean="0"/>
              <a:t>STMED/LDMED </a:t>
            </a:r>
            <a:r>
              <a:rPr lang="en-US" dirty="0"/>
              <a:t>= </a:t>
            </a:r>
            <a:r>
              <a:rPr lang="en-US" dirty="0" smtClean="0"/>
              <a:t>STMDA/LDMIB</a:t>
            </a:r>
            <a:endParaRPr lang="en-US" dirty="0"/>
          </a:p>
          <a:p>
            <a:r>
              <a:rPr lang="en-US" dirty="0"/>
              <a:t>FA = Full Ascending </a:t>
            </a:r>
            <a:endParaRPr lang="en-US" dirty="0" smtClean="0"/>
          </a:p>
          <a:p>
            <a:pPr lvl="1"/>
            <a:r>
              <a:rPr lang="en-US" dirty="0" smtClean="0"/>
              <a:t>STMFA/LDMFA </a:t>
            </a:r>
            <a:r>
              <a:rPr lang="en-US" dirty="0"/>
              <a:t>= </a:t>
            </a:r>
            <a:r>
              <a:rPr lang="en-US" dirty="0" smtClean="0"/>
              <a:t>STMIB/LDMDA</a:t>
            </a:r>
            <a:endParaRPr lang="en-US" dirty="0"/>
          </a:p>
          <a:p>
            <a:r>
              <a:rPr lang="en-US" dirty="0"/>
              <a:t>EA = Empty Ascending </a:t>
            </a:r>
            <a:endParaRPr lang="en-US" dirty="0" smtClean="0"/>
          </a:p>
          <a:p>
            <a:pPr lvl="1"/>
            <a:r>
              <a:rPr lang="en-US" dirty="0" smtClean="0"/>
              <a:t>STMEA/LDMEA </a:t>
            </a:r>
            <a:r>
              <a:rPr lang="en-US" dirty="0"/>
              <a:t>= </a:t>
            </a:r>
            <a:r>
              <a:rPr lang="en-US" dirty="0" smtClean="0"/>
              <a:t>STMIA/LDMDB</a:t>
            </a:r>
            <a:endParaRPr lang="en-US" dirty="0"/>
          </a:p>
          <a:p>
            <a:r>
              <a:rPr lang="en-US" dirty="0" smtClean="0">
                <a:solidFill>
                  <a:srgbClr val="FF0000"/>
                </a:solidFill>
              </a:rPr>
              <a:t>In practice anything other than full </a:t>
            </a:r>
            <a:r>
              <a:rPr lang="en-US" dirty="0">
                <a:solidFill>
                  <a:srgbClr val="FF0000"/>
                </a:solidFill>
              </a:rPr>
              <a:t>descending </a:t>
            </a:r>
            <a:r>
              <a:rPr lang="en-US" dirty="0" smtClean="0">
                <a:solidFill>
                  <a:srgbClr val="FF0000"/>
                </a:solidFill>
              </a:rPr>
              <a:t>convention is </a:t>
            </a:r>
            <a:r>
              <a:rPr lang="en-US" dirty="0">
                <a:solidFill>
                  <a:srgbClr val="FF0000"/>
                </a:solidFill>
              </a:rPr>
              <a:t>rare!</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46</a:t>
            </a:fld>
            <a:endParaRPr lang="en-US" dirty="0"/>
          </a:p>
        </p:txBody>
      </p:sp>
    </p:spTree>
    <p:extLst>
      <p:ext uri="{BB962C8B-B14F-4D97-AF65-F5344CB8AC3E}">
        <p14:creationId xmlns:p14="http://schemas.microsoft.com/office/powerpoint/2010/main" val="2888524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47</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r>
              <a:rPr lang="en-US" sz="4400" dirty="0" smtClean="0">
                <a:latin typeface="+mj-lt"/>
              </a:rPr>
              <a:t>Cortex-M4 Assembly Language</a:t>
            </a:r>
            <a:endParaRPr lang="en-US" sz="4400" dirty="0">
              <a:latin typeface="+mj-lt"/>
            </a:endParaRPr>
          </a:p>
        </p:txBody>
      </p:sp>
      <p:sp>
        <p:nvSpPr>
          <p:cNvPr id="5" name="TextBox 4"/>
          <p:cNvSpPr txBox="1"/>
          <p:nvPr/>
        </p:nvSpPr>
        <p:spPr>
          <a:xfrm>
            <a:off x="1447685" y="1470992"/>
            <a:ext cx="10147968" cy="2185214"/>
          </a:xfrm>
          <a:prstGeom prst="rect">
            <a:avLst/>
          </a:prstGeom>
          <a:noFill/>
        </p:spPr>
        <p:txBody>
          <a:bodyPr wrap="square" rtlCol="0">
            <a:spAutoFit/>
          </a:bodyPr>
          <a:lstStyle/>
          <a:p>
            <a:r>
              <a:rPr lang="en-US" sz="2400" dirty="0" smtClean="0"/>
              <a:t>Arithmetic operations  (add, subtract, multiply, divide) </a:t>
            </a:r>
          </a:p>
          <a:p>
            <a:endParaRPr lang="en-US" sz="2000" dirty="0" smtClean="0"/>
          </a:p>
          <a:p>
            <a:r>
              <a:rPr lang="en-US" sz="2000" dirty="0" smtClean="0"/>
              <a:t>ADD     </a:t>
            </a:r>
            <a:r>
              <a:rPr lang="en-US" sz="2000" i="1" dirty="0" smtClean="0"/>
              <a:t>destination</a:t>
            </a:r>
            <a:r>
              <a:rPr lang="en-US" sz="2000" dirty="0" smtClean="0"/>
              <a:t>, </a:t>
            </a:r>
            <a:r>
              <a:rPr lang="en-US" sz="2000" i="1" dirty="0" smtClean="0"/>
              <a:t>operand1</a:t>
            </a:r>
            <a:r>
              <a:rPr lang="en-US" sz="2000" dirty="0" smtClean="0"/>
              <a:t>, </a:t>
            </a:r>
            <a:r>
              <a:rPr lang="en-US" sz="2000" i="1" dirty="0" smtClean="0"/>
              <a:t>operand2</a:t>
            </a:r>
          </a:p>
          <a:p>
            <a:endParaRPr lang="en-US" dirty="0" smtClean="0"/>
          </a:p>
          <a:p>
            <a:r>
              <a:rPr lang="en-US" dirty="0" smtClean="0"/>
              <a:t>ADD      R0, R0, R1    ; R0 = R0 + R1</a:t>
            </a:r>
          </a:p>
          <a:p>
            <a:r>
              <a:rPr lang="en-US" dirty="0" smtClean="0"/>
              <a:t>ADD      R0, R1, #25  ; R0 = R1 + 25</a:t>
            </a:r>
          </a:p>
          <a:p>
            <a:r>
              <a:rPr lang="en-US" dirty="0" smtClean="0"/>
              <a:t>ADDS    R0, R1, #25  ; R0 = R1 + 25, then update APSR flags</a:t>
            </a:r>
            <a:endParaRPr lang="en-US" dirty="0"/>
          </a:p>
        </p:txBody>
      </p:sp>
    </p:spTree>
    <p:extLst>
      <p:ext uri="{BB962C8B-B14F-4D97-AF65-F5344CB8AC3E}">
        <p14:creationId xmlns:p14="http://schemas.microsoft.com/office/powerpoint/2010/main" val="3505151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E463A4-CC55-4EB3-8549-8876C08BF813}" type="slidenum">
              <a:rPr lang="en-US" smtClean="0"/>
              <a:t>48</a:t>
            </a:fld>
            <a:endParaRPr lang="en-US" dirty="0"/>
          </a:p>
        </p:txBody>
      </p:sp>
      <p:sp>
        <p:nvSpPr>
          <p:cNvPr id="3" name="TextBox 2"/>
          <p:cNvSpPr txBox="1"/>
          <p:nvPr/>
        </p:nvSpPr>
        <p:spPr>
          <a:xfrm>
            <a:off x="1306285" y="360859"/>
            <a:ext cx="7155870" cy="769441"/>
          </a:xfrm>
          <a:prstGeom prst="rect">
            <a:avLst/>
          </a:prstGeom>
          <a:noFill/>
        </p:spPr>
        <p:txBody>
          <a:bodyPr wrap="none" rtlCol="0">
            <a:spAutoFit/>
          </a:bodyPr>
          <a:lstStyle/>
          <a:p>
            <a:r>
              <a:rPr lang="en-US" sz="4400" dirty="0" smtClean="0">
                <a:latin typeface="+mj-lt"/>
              </a:rPr>
              <a:t>Cortex-M4 Assembly Language</a:t>
            </a:r>
            <a:endParaRPr lang="en-US" sz="4400" dirty="0">
              <a:latin typeface="+mj-lt"/>
            </a:endParaRPr>
          </a:p>
        </p:txBody>
      </p:sp>
      <p:sp>
        <p:nvSpPr>
          <p:cNvPr id="5" name="TextBox 4"/>
          <p:cNvSpPr txBox="1"/>
          <p:nvPr/>
        </p:nvSpPr>
        <p:spPr>
          <a:xfrm>
            <a:off x="1447685" y="1470992"/>
            <a:ext cx="10147968" cy="3539430"/>
          </a:xfrm>
          <a:prstGeom prst="rect">
            <a:avLst/>
          </a:prstGeom>
          <a:noFill/>
        </p:spPr>
        <p:txBody>
          <a:bodyPr wrap="square" rtlCol="0">
            <a:spAutoFit/>
          </a:bodyPr>
          <a:lstStyle/>
          <a:p>
            <a:r>
              <a:rPr lang="en-US" sz="2400" dirty="0" smtClean="0"/>
              <a:t>Branch instructions</a:t>
            </a:r>
          </a:p>
          <a:p>
            <a:endParaRPr lang="en-US" sz="2000" dirty="0" smtClean="0"/>
          </a:p>
          <a:p>
            <a:r>
              <a:rPr lang="en-US" sz="2000" dirty="0" smtClean="0"/>
              <a:t>B: simple branch</a:t>
            </a:r>
          </a:p>
          <a:p>
            <a:pPr marL="342900" indent="-342900">
              <a:buFont typeface="Arial" panose="020B0604020202020204" pitchFamily="34" charset="0"/>
              <a:buChar char="•"/>
            </a:pPr>
            <a:r>
              <a:rPr lang="en-US" sz="2000" dirty="0" smtClean="0"/>
              <a:t>B  </a:t>
            </a:r>
            <a:r>
              <a:rPr lang="en-US" sz="2000" dirty="0"/>
              <a:t>M</a:t>
            </a:r>
            <a:r>
              <a:rPr lang="en-US" sz="2000" dirty="0" smtClean="0"/>
              <a:t>yLabel</a:t>
            </a:r>
          </a:p>
          <a:p>
            <a:endParaRPr lang="en-US" sz="2000" dirty="0"/>
          </a:p>
          <a:p>
            <a:r>
              <a:rPr lang="en-US" sz="2000" dirty="0" smtClean="0"/>
              <a:t>BL: branch and link for procedure calls, return address is stored in LR</a:t>
            </a:r>
          </a:p>
          <a:p>
            <a:pPr marL="342900" indent="-342900">
              <a:buFont typeface="Arial" panose="020B0604020202020204" pitchFamily="34" charset="0"/>
              <a:buChar char="•"/>
            </a:pPr>
            <a:r>
              <a:rPr lang="en-US" sz="2000" dirty="0" smtClean="0"/>
              <a:t>BL  MyProcedure</a:t>
            </a:r>
          </a:p>
          <a:p>
            <a:endParaRPr lang="en-US" sz="2000" dirty="0"/>
          </a:p>
          <a:p>
            <a:r>
              <a:rPr lang="en-US" sz="2000" dirty="0" smtClean="0"/>
              <a:t>BX: branch and exchange updates PSR, used for return from procedure/ISR</a:t>
            </a:r>
          </a:p>
          <a:p>
            <a:pPr marL="342900" indent="-342900">
              <a:buFont typeface="Arial" panose="020B0604020202020204" pitchFamily="34" charset="0"/>
              <a:buChar char="•"/>
            </a:pPr>
            <a:r>
              <a:rPr lang="en-US" sz="2000" dirty="0" smtClean="0"/>
              <a:t>BX  LR</a:t>
            </a:r>
          </a:p>
          <a:p>
            <a:endParaRPr lang="en-US" sz="2000" dirty="0"/>
          </a:p>
        </p:txBody>
      </p:sp>
    </p:spTree>
    <p:extLst>
      <p:ext uri="{BB962C8B-B14F-4D97-AF65-F5344CB8AC3E}">
        <p14:creationId xmlns:p14="http://schemas.microsoft.com/office/powerpoint/2010/main" val="9919057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TextBox 5"/>
          <p:cNvSpPr txBox="1"/>
          <p:nvPr/>
        </p:nvSpPr>
        <p:spPr>
          <a:xfrm rot="16200000">
            <a:off x="-570953" y="3129919"/>
            <a:ext cx="4560986" cy="584775"/>
          </a:xfrm>
          <a:prstGeom prst="rect">
            <a:avLst/>
          </a:prstGeom>
          <a:noFill/>
        </p:spPr>
        <p:txBody>
          <a:bodyPr wrap="square" rtlCol="0">
            <a:spAutoFit/>
          </a:bodyPr>
          <a:lstStyle/>
          <a:p>
            <a:r>
              <a:rPr lang="en-US" sz="3200" dirty="0" smtClean="0"/>
              <a:t>Conditional Mnemonics</a:t>
            </a:r>
            <a:endParaRPr lang="en-US" sz="3200" dirty="0"/>
          </a:p>
        </p:txBody>
      </p:sp>
      <p:sp>
        <p:nvSpPr>
          <p:cNvPr id="7" name="Slide Number Placeholder 6"/>
          <p:cNvSpPr>
            <a:spLocks noGrp="1"/>
          </p:cNvSpPr>
          <p:nvPr>
            <p:ph type="sldNum" sz="quarter" idx="12"/>
          </p:nvPr>
        </p:nvSpPr>
        <p:spPr/>
        <p:txBody>
          <a:bodyPr/>
          <a:lstStyle/>
          <a:p>
            <a:fld id="{F9E463A4-CC55-4EB3-8549-8876C08BF813}" type="slidenum">
              <a:rPr lang="en-US" smtClean="0"/>
              <a:t>49</a:t>
            </a:fld>
            <a:endParaRPr lang="en-US" dirty="0"/>
          </a:p>
        </p:txBody>
      </p:sp>
      <p:pic>
        <p:nvPicPr>
          <p:cNvPr id="4" name="Picture 3"/>
          <p:cNvPicPr>
            <a:picLocks noChangeAspect="1"/>
          </p:cNvPicPr>
          <p:nvPr/>
        </p:nvPicPr>
        <p:blipFill>
          <a:blip r:embed="rId3"/>
          <a:stretch>
            <a:fillRect/>
          </a:stretch>
        </p:blipFill>
        <p:spPr>
          <a:xfrm>
            <a:off x="2695575" y="185738"/>
            <a:ext cx="6613525" cy="6307858"/>
          </a:xfrm>
          <a:prstGeom prst="rect">
            <a:avLst/>
          </a:prstGeom>
        </p:spPr>
      </p:pic>
    </p:spTree>
    <p:extLst>
      <p:ext uri="{BB962C8B-B14F-4D97-AF65-F5344CB8AC3E}">
        <p14:creationId xmlns:p14="http://schemas.microsoft.com/office/powerpoint/2010/main" val="471886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ahead</a:t>
            </a:r>
            <a:endParaRPr lang="en-US" dirty="0"/>
          </a:p>
        </p:txBody>
      </p:sp>
      <p:sp>
        <p:nvSpPr>
          <p:cNvPr id="3" name="Content Placeholder 2"/>
          <p:cNvSpPr>
            <a:spLocks noGrp="1"/>
          </p:cNvSpPr>
          <p:nvPr>
            <p:ph idx="1"/>
          </p:nvPr>
        </p:nvSpPr>
        <p:spPr/>
        <p:txBody>
          <a:bodyPr/>
          <a:lstStyle/>
          <a:p>
            <a:r>
              <a:rPr lang="en-US" dirty="0" smtClean="0"/>
              <a:t>Assignments are due Sundays</a:t>
            </a:r>
          </a:p>
          <a:p>
            <a:r>
              <a:rPr lang="en-US" dirty="0" smtClean="0"/>
              <a:t>1/24/2021 </a:t>
            </a:r>
            <a:r>
              <a:rPr lang="en-US" dirty="0" smtClean="0"/>
              <a:t>11:59 PM Assignment 1 due</a:t>
            </a:r>
          </a:p>
          <a:p>
            <a:r>
              <a:rPr lang="en-US" dirty="0" smtClean="0"/>
              <a:t>We have two holidays:</a:t>
            </a:r>
          </a:p>
          <a:p>
            <a:pPr lvl="1"/>
            <a:r>
              <a:rPr lang="en-US" dirty="0" smtClean="0"/>
              <a:t>January </a:t>
            </a:r>
            <a:r>
              <a:rPr lang="en-US" dirty="0" smtClean="0"/>
              <a:t>18</a:t>
            </a:r>
            <a:r>
              <a:rPr lang="en-US" dirty="0" smtClean="0"/>
              <a:t> </a:t>
            </a:r>
            <a:r>
              <a:rPr lang="en-US" dirty="0" smtClean="0"/>
              <a:t>no class</a:t>
            </a:r>
          </a:p>
          <a:p>
            <a:pPr lvl="1"/>
            <a:r>
              <a:rPr lang="en-US" dirty="0" smtClean="0"/>
              <a:t>February </a:t>
            </a:r>
            <a:r>
              <a:rPr lang="en-US" dirty="0" smtClean="0"/>
              <a:t>15 – we wil</a:t>
            </a:r>
            <a:r>
              <a:rPr lang="en-US" dirty="0" smtClean="0"/>
              <a:t>l have a class – attendance not compulsory – will be recorded – allows us to finish the course one week earlier.</a:t>
            </a:r>
            <a:endParaRPr lang="en-US" dirty="0" smtClean="0"/>
          </a:p>
          <a:p>
            <a:r>
              <a:rPr lang="en-US" dirty="0" smtClean="0"/>
              <a:t>Please make sure your Canvas settings are configured to receive email announcements and discussions for this course</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a:t>
            </a:fld>
            <a:endParaRPr lang="en-US" dirty="0"/>
          </a:p>
        </p:txBody>
      </p:sp>
    </p:spTree>
    <p:extLst>
      <p:ext uri="{BB962C8B-B14F-4D97-AF65-F5344CB8AC3E}">
        <p14:creationId xmlns:p14="http://schemas.microsoft.com/office/powerpoint/2010/main" val="1702240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semantics</a:t>
            </a:r>
            <a:endParaRPr lang="en-US" dirty="0"/>
          </a:p>
        </p:txBody>
      </p:sp>
      <p:sp>
        <p:nvSpPr>
          <p:cNvPr id="3" name="Content Placeholder 2"/>
          <p:cNvSpPr>
            <a:spLocks noGrp="1"/>
          </p:cNvSpPr>
          <p:nvPr>
            <p:ph idx="1"/>
          </p:nvPr>
        </p:nvSpPr>
        <p:spPr/>
        <p:txBody>
          <a:bodyPr/>
          <a:lstStyle/>
          <a:p>
            <a:r>
              <a:rPr lang="en-US" dirty="0" smtClean="0"/>
              <a:t>On entry to an exception the hardware is in Thumb state, Handler Mode, privileged level.</a:t>
            </a:r>
          </a:p>
          <a:p>
            <a:r>
              <a:rPr lang="en-US" dirty="0" smtClean="0"/>
              <a:t>The following 8 registers are stacked using SP:</a:t>
            </a:r>
          </a:p>
          <a:p>
            <a:r>
              <a:rPr lang="en-US" b="1" dirty="0" smtClean="0">
                <a:solidFill>
                  <a:srgbClr val="0070C0"/>
                </a:solidFill>
              </a:rPr>
              <a:t>R0-R3, R12, LR, PC, PSR</a:t>
            </a:r>
          </a:p>
          <a:p>
            <a:r>
              <a:rPr lang="en-US" dirty="0" smtClean="0"/>
              <a:t>Lazy stacking: if FPU is active, the FPU registers are also stacked</a:t>
            </a:r>
          </a:p>
          <a:p>
            <a:r>
              <a:rPr lang="en-US" dirty="0" smtClean="0"/>
              <a:t>Return from exception is done by</a:t>
            </a:r>
          </a:p>
          <a:p>
            <a:pPr lvl="1"/>
            <a:r>
              <a:rPr lang="en-US" dirty="0" smtClean="0"/>
              <a:t>BX   EXC_RETURN</a:t>
            </a:r>
          </a:p>
          <a:p>
            <a:pPr lvl="1"/>
            <a:r>
              <a:rPr lang="en-US" dirty="0" smtClean="0"/>
              <a:t>EXC_RETURN is the value loaded into LR on entry to the exception</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50</a:t>
            </a:fld>
            <a:endParaRPr lang="en-US" dirty="0"/>
          </a:p>
        </p:txBody>
      </p:sp>
    </p:spTree>
    <p:extLst>
      <p:ext uri="{BB962C8B-B14F-4D97-AF65-F5344CB8AC3E}">
        <p14:creationId xmlns:p14="http://schemas.microsoft.com/office/powerpoint/2010/main" val="2703520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semantics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51</a:t>
            </a:fld>
            <a:endParaRPr lang="en-US" dirty="0"/>
          </a:p>
        </p:txBody>
      </p:sp>
      <p:pic>
        <p:nvPicPr>
          <p:cNvPr id="5" name="Picture 4"/>
          <p:cNvPicPr>
            <a:picLocks noChangeAspect="1"/>
          </p:cNvPicPr>
          <p:nvPr/>
        </p:nvPicPr>
        <p:blipFill>
          <a:blip r:embed="rId2"/>
          <a:stretch>
            <a:fillRect/>
          </a:stretch>
        </p:blipFill>
        <p:spPr>
          <a:xfrm>
            <a:off x="838200" y="1585912"/>
            <a:ext cx="9432183" cy="4770438"/>
          </a:xfrm>
          <a:prstGeom prst="rect">
            <a:avLst/>
          </a:prstGeom>
        </p:spPr>
      </p:pic>
    </p:spTree>
    <p:extLst>
      <p:ext uri="{BB962C8B-B14F-4D97-AF65-F5344CB8AC3E}">
        <p14:creationId xmlns:p14="http://schemas.microsoft.com/office/powerpoint/2010/main" val="34419164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461"/>
          </a:xfrm>
        </p:spPr>
        <p:txBody>
          <a:bodyPr>
            <a:normAutofit fontScale="90000"/>
          </a:bodyPr>
          <a:lstStyle/>
          <a:p>
            <a:pPr algn="ctr"/>
            <a:r>
              <a:rPr lang="en-US" dirty="0" smtClean="0"/>
              <a:t>ARM procedure call standard</a:t>
            </a:r>
            <a:endParaRPr lang="en-US" dirty="0"/>
          </a:p>
        </p:txBody>
      </p:sp>
      <p:pic>
        <p:nvPicPr>
          <p:cNvPr id="4" name="Content Placeholder 3"/>
          <p:cNvPicPr>
            <a:picLocks noGrp="1" noChangeAspect="1"/>
          </p:cNvPicPr>
          <p:nvPr>
            <p:ph idx="1"/>
          </p:nvPr>
        </p:nvPicPr>
        <p:blipFill>
          <a:blip r:embed="rId3"/>
          <a:stretch>
            <a:fillRect/>
          </a:stretch>
        </p:blipFill>
        <p:spPr>
          <a:xfrm>
            <a:off x="2445744" y="957111"/>
            <a:ext cx="7601075" cy="5506291"/>
          </a:xfrm>
          <a:prstGeom prst="rect">
            <a:avLst/>
          </a:prstGeom>
        </p:spPr>
      </p:pic>
      <p:sp>
        <p:nvSpPr>
          <p:cNvPr id="5" name="Slide Number Placeholder 4"/>
          <p:cNvSpPr>
            <a:spLocks noGrp="1"/>
          </p:cNvSpPr>
          <p:nvPr>
            <p:ph type="sldNum" sz="quarter" idx="12"/>
          </p:nvPr>
        </p:nvSpPr>
        <p:spPr/>
        <p:txBody>
          <a:bodyPr/>
          <a:lstStyle/>
          <a:p>
            <a:fld id="{F9E463A4-CC55-4EB3-8549-8876C08BF813}" type="slidenum">
              <a:rPr lang="en-US" smtClean="0"/>
              <a:t>52</a:t>
            </a:fld>
            <a:endParaRPr lang="en-US" dirty="0"/>
          </a:p>
        </p:txBody>
      </p:sp>
    </p:spTree>
    <p:extLst>
      <p:ext uri="{BB962C8B-B14F-4D97-AF65-F5344CB8AC3E}">
        <p14:creationId xmlns:p14="http://schemas.microsoft.com/office/powerpoint/2010/main" val="34247418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Cortex-M4 </a:t>
            </a:r>
            <a:r>
              <a:rPr lang="en-US" dirty="0"/>
              <a:t>exception handling in uDebugger </a:t>
            </a:r>
            <a:r>
              <a:rPr lang="en-US" dirty="0" smtClean="0"/>
              <a:t>homework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Download uDebugger.zip</a:t>
            </a:r>
          </a:p>
          <a:p>
            <a:r>
              <a:rPr lang="en-US" dirty="0" smtClean="0"/>
              <a:t>Unzip</a:t>
            </a:r>
          </a:p>
          <a:p>
            <a:r>
              <a:rPr lang="en-US" dirty="0" smtClean="0"/>
              <a:t>Load the workspace into EWARM</a:t>
            </a:r>
          </a:p>
          <a:p>
            <a:r>
              <a:rPr lang="en-US" dirty="0" smtClean="0"/>
              <a:t>Start up Tera Term with baud rate 38400</a:t>
            </a:r>
          </a:p>
          <a:p>
            <a:r>
              <a:rPr lang="en-US" dirty="0" smtClean="0"/>
              <a:t>Run the project – notice the “Fail” message in serial terminal</a:t>
            </a:r>
          </a:p>
          <a:p>
            <a:r>
              <a:rPr lang="en-US" dirty="0" smtClean="0"/>
              <a:t>Refer to the following memory map to find an invalid address to substitute in GenerateFault() in main.c</a:t>
            </a:r>
          </a:p>
          <a:p>
            <a:r>
              <a:rPr lang="en-US" dirty="0" smtClean="0"/>
              <a:t>Explore the </a:t>
            </a:r>
            <a:r>
              <a:rPr lang="en-US" dirty="0"/>
              <a:t>exception </a:t>
            </a:r>
            <a:r>
              <a:rPr lang="en-US" dirty="0" smtClean="0"/>
              <a:t>handler HardFaultIrqHandler in startup.s</a:t>
            </a:r>
          </a:p>
          <a:p>
            <a:r>
              <a:rPr lang="en-US" dirty="0" smtClean="0"/>
              <a:t>Your assignment for next week is to fill in missing code as specified in the assignment instructions.</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53</a:t>
            </a:fld>
            <a:endParaRPr lang="en-US" dirty="0"/>
          </a:p>
        </p:txBody>
      </p:sp>
    </p:spTree>
    <p:extLst>
      <p:ext uri="{BB962C8B-B14F-4D97-AF65-F5344CB8AC3E}">
        <p14:creationId xmlns:p14="http://schemas.microsoft.com/office/powerpoint/2010/main" val="3997971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Map (detail)</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54</a:t>
            </a:fld>
            <a:endParaRPr lang="en-US" dirty="0"/>
          </a:p>
        </p:txBody>
      </p:sp>
      <p:sp>
        <p:nvSpPr>
          <p:cNvPr id="7" name="TextBox 6"/>
          <p:cNvSpPr txBox="1"/>
          <p:nvPr/>
        </p:nvSpPr>
        <p:spPr>
          <a:xfrm>
            <a:off x="1860708" y="6033184"/>
            <a:ext cx="7614595" cy="307777"/>
          </a:xfrm>
          <a:prstGeom prst="rect">
            <a:avLst/>
          </a:prstGeom>
          <a:noFill/>
        </p:spPr>
        <p:txBody>
          <a:bodyPr wrap="square" rtlCol="0">
            <a:spAutoFit/>
          </a:bodyPr>
          <a:lstStyle/>
          <a:p>
            <a:r>
              <a:rPr lang="en-US" sz="1400" dirty="0"/>
              <a:t>Source: </a:t>
            </a:r>
            <a:r>
              <a:rPr lang="en-US" sz="1400" dirty="0"/>
              <a:t>https://www.st.com/resource/en/datasheet/stm32l475vg.pdf</a:t>
            </a:r>
            <a:endParaRPr lang="en-US" sz="1400" dirty="0"/>
          </a:p>
        </p:txBody>
      </p:sp>
      <p:pic>
        <p:nvPicPr>
          <p:cNvPr id="8" name="Picture 7"/>
          <p:cNvPicPr>
            <a:picLocks noChangeAspect="1"/>
          </p:cNvPicPr>
          <p:nvPr/>
        </p:nvPicPr>
        <p:blipFill>
          <a:blip r:embed="rId3"/>
          <a:stretch>
            <a:fillRect/>
          </a:stretch>
        </p:blipFill>
        <p:spPr>
          <a:xfrm>
            <a:off x="3000375" y="1740318"/>
            <a:ext cx="3095625" cy="3762375"/>
          </a:xfrm>
          <a:prstGeom prst="rect">
            <a:avLst/>
          </a:prstGeom>
        </p:spPr>
      </p:pic>
      <p:sp>
        <p:nvSpPr>
          <p:cNvPr id="9" name="Rectangle 8"/>
          <p:cNvSpPr/>
          <p:nvPr/>
        </p:nvSpPr>
        <p:spPr>
          <a:xfrm>
            <a:off x="4921804" y="3853980"/>
            <a:ext cx="865305" cy="202519"/>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55312" y="3770573"/>
            <a:ext cx="4910575" cy="369332"/>
          </a:xfrm>
          <a:prstGeom prst="rect">
            <a:avLst/>
          </a:prstGeom>
          <a:noFill/>
        </p:spPr>
        <p:txBody>
          <a:bodyPr wrap="none" rtlCol="0">
            <a:spAutoFit/>
          </a:bodyPr>
          <a:lstStyle/>
          <a:p>
            <a:r>
              <a:rPr lang="en-US" dirty="0" smtClean="0"/>
              <a:t>SRAM1: 96 Kbytes located at address 0x2000 0000</a:t>
            </a:r>
            <a:endParaRPr lang="en-US" dirty="0"/>
          </a:p>
        </p:txBody>
      </p:sp>
    </p:spTree>
    <p:extLst>
      <p:ext uri="{BB962C8B-B14F-4D97-AF65-F5344CB8AC3E}">
        <p14:creationId xmlns:p14="http://schemas.microsoft.com/office/powerpoint/2010/main" val="150149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Handy page of reference links on Canvas</a:t>
            </a:r>
            <a:endParaRPr lang="en-US" dirty="0"/>
          </a:p>
        </p:txBody>
      </p:sp>
      <p:sp>
        <p:nvSpPr>
          <p:cNvPr id="3" name="Content Placeholder 2"/>
          <p:cNvSpPr>
            <a:spLocks noGrp="1"/>
          </p:cNvSpPr>
          <p:nvPr>
            <p:ph idx="1"/>
          </p:nvPr>
        </p:nvSpPr>
        <p:spPr>
          <a:xfrm>
            <a:off x="838200" y="1551305"/>
            <a:ext cx="10515600" cy="4351338"/>
          </a:xfrm>
        </p:spPr>
        <p:txBody>
          <a:bodyPr>
            <a:normAutofit/>
          </a:bodyPr>
          <a:lstStyle/>
          <a:p>
            <a:pPr marL="457200" lvl="1" indent="0">
              <a:buNone/>
            </a:pPr>
            <a:endParaRPr lang="en-US" altLang="en-US" b="0" dirty="0" smtClean="0">
              <a:latin typeface="Arial" panose="020B0604020202020204" pitchFamily="34" charset="0"/>
              <a:hlinkClick r:id="rId3"/>
            </a:endParaRPr>
          </a:p>
          <a:p>
            <a:pPr marL="457200" lvl="1" indent="0">
              <a:buNone/>
            </a:pPr>
            <a:r>
              <a:rPr lang="en-US" altLang="en-US" dirty="0">
                <a:latin typeface="Arial" panose="020B0604020202020204" pitchFamily="34" charset="0"/>
                <a:hlinkClick r:id="rId4"/>
              </a:rPr>
              <a:t>https://</a:t>
            </a:r>
            <a:r>
              <a:rPr lang="en-US" altLang="en-US" dirty="0" smtClean="0">
                <a:latin typeface="Arial" panose="020B0604020202020204" pitchFamily="34" charset="0"/>
                <a:hlinkClick r:id="rId4"/>
              </a:rPr>
              <a:t>canvas.uw.edu/courses/1424641/pages/embsys-320-resources</a:t>
            </a:r>
            <a:endParaRPr lang="en-US" altLang="en-US" dirty="0" smtClean="0">
              <a:latin typeface="Arial" panose="020B0604020202020204" pitchFamily="34" charset="0"/>
            </a:endParaRPr>
          </a:p>
          <a:p>
            <a:r>
              <a:rPr lang="en-US" dirty="0" smtClean="0"/>
              <a:t>Contains </a:t>
            </a:r>
            <a:endParaRPr lang="en-US" dirty="0" smtClean="0"/>
          </a:p>
          <a:p>
            <a:pPr lvl="1"/>
            <a:r>
              <a:rPr lang="en-US" dirty="0"/>
              <a:t>L</a:t>
            </a:r>
            <a:r>
              <a:rPr lang="en-US" dirty="0" smtClean="0"/>
              <a:t>inks to the reference documents for this course</a:t>
            </a:r>
          </a:p>
          <a:p>
            <a:pPr lvl="1"/>
            <a:r>
              <a:rPr lang="en-US" dirty="0" smtClean="0"/>
              <a:t>Link to the version of IAR EWARM for this course:</a:t>
            </a:r>
          </a:p>
          <a:p>
            <a:pPr lvl="2"/>
            <a:r>
              <a:rPr lang="en-US" dirty="0">
                <a:hlinkClick r:id="rId5"/>
              </a:rPr>
              <a:t>https://</a:t>
            </a:r>
            <a:r>
              <a:rPr lang="en-US" dirty="0" smtClean="0">
                <a:hlinkClick r:id="rId5"/>
              </a:rPr>
              <a:t>1drv.ms/u/s!Ahm13wmWGad-jCcuCl4eTXwHQ5iQ?e=6eFvZy</a:t>
            </a:r>
            <a:endParaRPr lang="en-US" dirty="0" smtClean="0"/>
          </a:p>
          <a:p>
            <a:pPr lvl="2"/>
            <a:r>
              <a:rPr lang="en-US" dirty="0" smtClean="0"/>
              <a:t>Use that link if you need to (re)install IAR EWARM</a:t>
            </a:r>
          </a:p>
          <a:p>
            <a:pPr lvl="2"/>
            <a:r>
              <a:rPr lang="en-US" dirty="0" smtClean="0"/>
              <a:t>Reason </a:t>
            </a:r>
            <a:r>
              <a:rPr lang="en-US" dirty="0" smtClean="0"/>
              <a:t>to use that link: if you get a newer version from IAR, your projects will not load into my older version. </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a:t>
            </a:fld>
            <a:endParaRPr lang="en-US" dirty="0"/>
          </a:p>
        </p:txBody>
      </p:sp>
    </p:spTree>
    <p:extLst>
      <p:ext uri="{BB962C8B-B14F-4D97-AF65-F5344CB8AC3E}">
        <p14:creationId xmlns:p14="http://schemas.microsoft.com/office/powerpoint/2010/main" val="3032433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EMBSYS </a:t>
            </a:r>
            <a:r>
              <a:rPr lang="en-US" dirty="0" smtClean="0"/>
              <a:t>320 </a:t>
            </a:r>
            <a:r>
              <a:rPr lang="en-US" dirty="0" smtClean="0"/>
              <a:t>Goals</a:t>
            </a:r>
            <a:endParaRPr lang="en-US" dirty="0"/>
          </a:p>
        </p:txBody>
      </p:sp>
      <p:sp>
        <p:nvSpPr>
          <p:cNvPr id="3" name="Content Placeholder 2"/>
          <p:cNvSpPr>
            <a:spLocks noGrp="1"/>
          </p:cNvSpPr>
          <p:nvPr>
            <p:ph idx="1"/>
          </p:nvPr>
        </p:nvSpPr>
        <p:spPr>
          <a:xfrm>
            <a:off x="838200" y="1551305"/>
            <a:ext cx="10515600" cy="4351338"/>
          </a:xfrm>
        </p:spPr>
        <p:txBody>
          <a:bodyPr>
            <a:normAutofit lnSpcReduction="10000"/>
          </a:bodyPr>
          <a:lstStyle/>
          <a:p>
            <a:pPr>
              <a:buFontTx/>
              <a:buChar char="•"/>
            </a:pPr>
            <a:r>
              <a:rPr lang="en-US" altLang="en-US" b="0" dirty="0" smtClean="0">
                <a:latin typeface="Arial" panose="020B0604020202020204" pitchFamily="34" charset="0"/>
              </a:rPr>
              <a:t>Embedded Operating Systems</a:t>
            </a:r>
          </a:p>
          <a:p>
            <a:pPr lvl="1">
              <a:buFontTx/>
              <a:buChar char="•"/>
            </a:pPr>
            <a:r>
              <a:rPr lang="en-US" altLang="en-US" b="0" dirty="0" smtClean="0">
                <a:latin typeface="Arial" panose="020B0604020202020204" pitchFamily="34" charset="0"/>
              </a:rPr>
              <a:t> Port MicroC/OS-II to the </a:t>
            </a:r>
            <a:r>
              <a:rPr lang="en-US" altLang="en-US" dirty="0" smtClean="0">
                <a:latin typeface="Arial" panose="020B0604020202020204" pitchFamily="34" charset="0"/>
              </a:rPr>
              <a:t>STM32L4 Discovery </a:t>
            </a:r>
            <a:r>
              <a:rPr lang="en-US" altLang="en-US" dirty="0" smtClean="0">
                <a:latin typeface="Arial" panose="020B0604020202020204" pitchFamily="34" charset="0"/>
              </a:rPr>
              <a:t>development </a:t>
            </a:r>
            <a:r>
              <a:rPr lang="en-US" altLang="en-US" b="0" dirty="0" smtClean="0">
                <a:latin typeface="Arial" panose="020B0604020202020204" pitchFamily="34" charset="0"/>
              </a:rPr>
              <a:t>board</a:t>
            </a:r>
          </a:p>
          <a:p>
            <a:pPr lvl="1">
              <a:buFontTx/>
              <a:buChar char="•"/>
            </a:pPr>
            <a:r>
              <a:rPr lang="en-US" altLang="en-US" b="0" dirty="0" smtClean="0">
                <a:latin typeface="Arial" panose="020B0604020202020204" pitchFamily="34" charset="0"/>
              </a:rPr>
              <a:t> Program a multitasking system</a:t>
            </a:r>
          </a:p>
          <a:p>
            <a:pPr lvl="1">
              <a:buFontTx/>
              <a:buChar char="•"/>
            </a:pPr>
            <a:r>
              <a:rPr lang="en-US" altLang="en-US" b="0" dirty="0" smtClean="0">
                <a:latin typeface="Arial" panose="020B0604020202020204" pitchFamily="34" charset="0"/>
              </a:rPr>
              <a:t> Develop event-driven systems</a:t>
            </a:r>
          </a:p>
          <a:p>
            <a:pPr lvl="1">
              <a:buFontTx/>
              <a:buChar char="•"/>
            </a:pPr>
            <a:r>
              <a:rPr lang="en-US" altLang="en-US" dirty="0" smtClean="0">
                <a:latin typeface="Arial" panose="020B0604020202020204" pitchFamily="34" charset="0"/>
              </a:rPr>
              <a:t> Develop hardware/software APIs</a:t>
            </a:r>
            <a:endParaRPr lang="en-US" altLang="en-US" b="0" dirty="0" smtClean="0">
              <a:latin typeface="Arial" panose="020B0604020202020204" pitchFamily="34" charset="0"/>
            </a:endParaRPr>
          </a:p>
          <a:p>
            <a:pPr>
              <a:buFontTx/>
              <a:buChar char="•"/>
            </a:pPr>
            <a:r>
              <a:rPr lang="en-US" altLang="en-US" b="0" dirty="0" smtClean="0">
                <a:latin typeface="Arial" panose="020B0604020202020204" pitchFamily="34" charset="0"/>
              </a:rPr>
              <a:t> Device Drivers</a:t>
            </a:r>
          </a:p>
          <a:p>
            <a:pPr lvl="1">
              <a:buFontTx/>
              <a:buChar char="•"/>
            </a:pPr>
            <a:r>
              <a:rPr lang="en-US" altLang="en-US" dirty="0">
                <a:latin typeface="Arial" panose="020B0604020202020204" pitchFamily="34" charset="0"/>
              </a:rPr>
              <a:t>Understand and use a standard device driver API </a:t>
            </a:r>
            <a:endParaRPr lang="en-US" altLang="en-US" dirty="0" smtClean="0">
              <a:latin typeface="Arial" panose="020B0604020202020204" pitchFamily="34" charset="0"/>
            </a:endParaRPr>
          </a:p>
          <a:p>
            <a:pPr lvl="1">
              <a:buFontTx/>
              <a:buChar char="•"/>
            </a:pPr>
            <a:r>
              <a:rPr lang="en-US" altLang="en-US" b="0" dirty="0" smtClean="0">
                <a:latin typeface="Arial" panose="020B0604020202020204" pitchFamily="34" charset="0"/>
              </a:rPr>
              <a:t>Add a driver to </a:t>
            </a:r>
            <a:r>
              <a:rPr lang="en-US" altLang="en-US" b="0" dirty="0" smtClean="0">
                <a:latin typeface="Arial" panose="020B0604020202020204" pitchFamily="34" charset="0"/>
              </a:rPr>
              <a:t>a device driver </a:t>
            </a:r>
            <a:r>
              <a:rPr lang="en-US" altLang="en-US" b="0" dirty="0" smtClean="0">
                <a:latin typeface="Arial" panose="020B0604020202020204" pitchFamily="34" charset="0"/>
              </a:rPr>
              <a:t>framework</a:t>
            </a:r>
            <a:endParaRPr lang="en-US" altLang="en-US" b="0" dirty="0" smtClean="0">
              <a:latin typeface="Arial" panose="020B0604020202020204" pitchFamily="34" charset="0"/>
            </a:endParaRPr>
          </a:p>
          <a:p>
            <a:pPr>
              <a:buFontTx/>
              <a:buChar char="•"/>
            </a:pPr>
            <a:r>
              <a:rPr lang="en-US" altLang="en-US" b="0" dirty="0" smtClean="0">
                <a:latin typeface="Arial" panose="020B0604020202020204" pitchFamily="34" charset="0"/>
              </a:rPr>
              <a:t> Course Project</a:t>
            </a:r>
          </a:p>
          <a:p>
            <a:pPr lvl="1">
              <a:buFontTx/>
              <a:buChar char="•"/>
            </a:pPr>
            <a:r>
              <a:rPr lang="en-US" altLang="en-US" b="0" dirty="0" smtClean="0">
                <a:latin typeface="Arial" panose="020B0604020202020204" pitchFamily="34" charset="0"/>
              </a:rPr>
              <a:t>Put it all together to document, design, develop, test and debug an MP3 player.</a:t>
            </a:r>
          </a:p>
          <a:p>
            <a:pPr lvl="1">
              <a:buFontTx/>
              <a:buChar char="•"/>
            </a:pPr>
            <a:endParaRPr lang="en-US" altLang="en-US" b="0" dirty="0" smtClean="0">
              <a:latin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7</a:t>
            </a:fld>
            <a:endParaRPr lang="en-US" dirty="0"/>
          </a:p>
        </p:txBody>
      </p:sp>
    </p:spTree>
    <p:extLst>
      <p:ext uri="{BB962C8B-B14F-4D97-AF65-F5344CB8AC3E}">
        <p14:creationId xmlns:p14="http://schemas.microsoft.com/office/powerpoint/2010/main" val="1851092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 Overview</a:t>
            </a:r>
            <a:endParaRPr lang="en-US" dirty="0"/>
          </a:p>
        </p:txBody>
      </p:sp>
      <p:sp>
        <p:nvSpPr>
          <p:cNvPr id="3" name="Content Placeholder 2"/>
          <p:cNvSpPr>
            <a:spLocks noGrp="1"/>
          </p:cNvSpPr>
          <p:nvPr>
            <p:ph idx="1"/>
          </p:nvPr>
        </p:nvSpPr>
        <p:spPr>
          <a:xfrm>
            <a:off x="838200" y="1472928"/>
            <a:ext cx="10515600" cy="4351338"/>
          </a:xfrm>
        </p:spPr>
        <p:txBody>
          <a:bodyPr>
            <a:normAutofit fontScale="92500" lnSpcReduction="20000"/>
          </a:bodyPr>
          <a:lstStyle/>
          <a:p>
            <a:r>
              <a:rPr lang="en-US" dirty="0" smtClean="0"/>
              <a:t>Embedded Operating System Concepts Part 1 (Labrosse Chapter 2)</a:t>
            </a:r>
          </a:p>
          <a:p>
            <a:pPr lvl="1"/>
            <a:r>
              <a:rPr lang="en-US" dirty="0" smtClean="0"/>
              <a:t>Foreground/Background Systems</a:t>
            </a:r>
          </a:p>
          <a:p>
            <a:pPr lvl="1"/>
            <a:r>
              <a:rPr lang="en-US" dirty="0"/>
              <a:t>Shared resources</a:t>
            </a:r>
          </a:p>
          <a:p>
            <a:pPr lvl="1"/>
            <a:r>
              <a:rPr lang="en-US" dirty="0" smtClean="0"/>
              <a:t>Critical sections</a:t>
            </a:r>
          </a:p>
          <a:p>
            <a:pPr lvl="1"/>
            <a:r>
              <a:rPr lang="en-US" dirty="0" smtClean="0"/>
              <a:t>Multitasking</a:t>
            </a:r>
          </a:p>
          <a:p>
            <a:pPr lvl="1"/>
            <a:r>
              <a:rPr lang="en-US" dirty="0" smtClean="0"/>
              <a:t>Tasks</a:t>
            </a:r>
          </a:p>
          <a:p>
            <a:pPr lvl="1"/>
            <a:r>
              <a:rPr lang="en-US" dirty="0" smtClean="0"/>
              <a:t>Context switching</a:t>
            </a:r>
            <a:endParaRPr lang="en-US" dirty="0"/>
          </a:p>
          <a:p>
            <a:r>
              <a:rPr lang="en-US" dirty="0" smtClean="0"/>
              <a:t>ARM Review (Yiu Chapters 4, 8)</a:t>
            </a:r>
          </a:p>
          <a:p>
            <a:pPr lvl="1"/>
            <a:r>
              <a:rPr lang="en-US" dirty="0" smtClean="0"/>
              <a:t>States and Modes</a:t>
            </a:r>
          </a:p>
          <a:p>
            <a:pPr lvl="1"/>
            <a:r>
              <a:rPr lang="en-US" dirty="0"/>
              <a:t>R</a:t>
            </a:r>
            <a:r>
              <a:rPr lang="en-US" dirty="0" smtClean="0"/>
              <a:t>egisters</a:t>
            </a:r>
          </a:p>
          <a:p>
            <a:pPr lvl="1"/>
            <a:r>
              <a:rPr lang="en-US" dirty="0" smtClean="0"/>
              <a:t>Assembly language instructions</a:t>
            </a:r>
          </a:p>
          <a:p>
            <a:pPr lvl="1"/>
            <a:r>
              <a:rPr lang="en-US" dirty="0" smtClean="0"/>
              <a:t>Interrupt semantics</a:t>
            </a:r>
          </a:p>
          <a:p>
            <a:r>
              <a:rPr lang="en-US" dirty="0" smtClean="0"/>
              <a:t>Assignment 1 – uDebugger tool (due in 1 week)</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8</a:t>
            </a:fld>
            <a:endParaRPr lang="en-US" dirty="0"/>
          </a:p>
        </p:txBody>
      </p:sp>
    </p:spTree>
    <p:extLst>
      <p:ext uri="{BB962C8B-B14F-4D97-AF65-F5344CB8AC3E}">
        <p14:creationId xmlns:p14="http://schemas.microsoft.com/office/powerpoint/2010/main" val="3862655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operating system </a:t>
            </a:r>
            <a:r>
              <a:rPr lang="en-US" dirty="0" smtClean="0"/>
              <a:t>concepts</a:t>
            </a:r>
            <a:endParaRPr lang="en-US" dirty="0"/>
          </a:p>
        </p:txBody>
      </p:sp>
      <p:sp>
        <p:nvSpPr>
          <p:cNvPr id="3" name="Content Placeholder 2"/>
          <p:cNvSpPr>
            <a:spLocks noGrp="1"/>
          </p:cNvSpPr>
          <p:nvPr>
            <p:ph idx="1"/>
          </p:nvPr>
        </p:nvSpPr>
        <p:spPr>
          <a:xfrm>
            <a:off x="838200" y="1459897"/>
            <a:ext cx="10515600" cy="4351338"/>
          </a:xfrm>
        </p:spPr>
        <p:txBody>
          <a:bodyPr>
            <a:normAutofit/>
          </a:bodyPr>
          <a:lstStyle/>
          <a:p>
            <a:r>
              <a:rPr lang="en-US" dirty="0" smtClean="0"/>
              <a:t>What is an operating system (OS)?</a:t>
            </a:r>
          </a:p>
          <a:p>
            <a:pPr lvl="1"/>
            <a:r>
              <a:rPr lang="en-US" dirty="0" smtClean="0"/>
              <a:t>Fundamentally it provides a layer of software abstraction above the hardware</a:t>
            </a:r>
          </a:p>
          <a:p>
            <a:pPr lvl="1"/>
            <a:r>
              <a:rPr lang="en-US" dirty="0" smtClean="0"/>
              <a:t>i.e. provides a set of software interfaces </a:t>
            </a:r>
            <a:r>
              <a:rPr lang="en-US" dirty="0"/>
              <a:t>between applications and the </a:t>
            </a:r>
            <a:r>
              <a:rPr lang="en-US" dirty="0" smtClean="0"/>
              <a:t>hardware</a:t>
            </a:r>
          </a:p>
          <a:p>
            <a:pPr lvl="1"/>
            <a:endParaRPr lang="en-US" dirty="0"/>
          </a:p>
          <a:p>
            <a:pPr marL="457200" lvl="1" indent="0">
              <a:buNone/>
            </a:pPr>
            <a:endParaRPr lang="en-US" dirty="0" smtClean="0"/>
          </a:p>
          <a:p>
            <a:pPr marL="457200" lvl="1" indent="0">
              <a:buNone/>
            </a:pPr>
            <a:endParaRPr lang="en-US" dirty="0"/>
          </a:p>
          <a:p>
            <a:pPr lvl="1"/>
            <a:endParaRPr lang="en-US" dirty="0" smtClean="0"/>
          </a:p>
          <a:p>
            <a:pPr marL="457200" lvl="1" indent="0">
              <a:buNone/>
            </a:pPr>
            <a:endParaRPr lang="en-US" dirty="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9</a:t>
            </a:fld>
            <a:endParaRPr lang="en-US" dirty="0"/>
          </a:p>
        </p:txBody>
      </p:sp>
      <p:pic>
        <p:nvPicPr>
          <p:cNvPr id="11" name="Picture 10"/>
          <p:cNvPicPr>
            <a:picLocks noChangeAspect="1"/>
          </p:cNvPicPr>
          <p:nvPr/>
        </p:nvPicPr>
        <p:blipFill>
          <a:blip r:embed="rId2"/>
          <a:stretch>
            <a:fillRect/>
          </a:stretch>
        </p:blipFill>
        <p:spPr>
          <a:xfrm>
            <a:off x="4362000" y="3072484"/>
            <a:ext cx="3468000" cy="2652000"/>
          </a:xfrm>
          <a:prstGeom prst="rect">
            <a:avLst/>
          </a:prstGeom>
        </p:spPr>
      </p:pic>
    </p:spTree>
    <p:extLst>
      <p:ext uri="{BB962C8B-B14F-4D97-AF65-F5344CB8AC3E}">
        <p14:creationId xmlns:p14="http://schemas.microsoft.com/office/powerpoint/2010/main" val="4088900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51604</TotalTime>
  <Words>3847</Words>
  <Application>Microsoft Office PowerPoint</Application>
  <PresentationFormat>Widescreen</PresentationFormat>
  <Paragraphs>582</Paragraphs>
  <Slides>54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Consolas</vt:lpstr>
      <vt:lpstr>Courier New</vt:lpstr>
      <vt:lpstr>Office Theme</vt:lpstr>
      <vt:lpstr>EMBSYS 320 Programming with Embedded &amp; Real-Time Operating Systems</vt:lpstr>
      <vt:lpstr>Introductions</vt:lpstr>
      <vt:lpstr>Course requirements</vt:lpstr>
      <vt:lpstr>Textbooks</vt:lpstr>
      <vt:lpstr>Looking ahead</vt:lpstr>
      <vt:lpstr>Handy page of reference links on Canvas</vt:lpstr>
      <vt:lpstr>EMBSYS 320 Goals</vt:lpstr>
      <vt:lpstr>Week 1 Overview</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Embedded operating system concepts</vt:lpstr>
      <vt:lpstr>Quiz and break</vt:lpstr>
      <vt:lpstr>ARM Cortex-M4 review</vt:lpstr>
      <vt:lpstr>STM32 Discovery Kit</vt:lpstr>
      <vt:lpstr>ARM Cortex-M4 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STM and LDM instructions for stack operations</vt:lpstr>
      <vt:lpstr>PowerPoint Presentation</vt:lpstr>
      <vt:lpstr>PowerPoint Presentation</vt:lpstr>
      <vt:lpstr> </vt:lpstr>
      <vt:lpstr>Exception semantics</vt:lpstr>
      <vt:lpstr>Exception semantics</vt:lpstr>
      <vt:lpstr>ARM procedure call standard</vt:lpstr>
      <vt:lpstr>Review Cortex-M4 exception handling in uDebugger homework </vt:lpstr>
      <vt:lpstr>Memory Map (detail)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nick</cp:lastModifiedBy>
  <cp:revision>475</cp:revision>
  <dcterms:created xsi:type="dcterms:W3CDTF">2015-01-03T00:17:11Z</dcterms:created>
  <dcterms:modified xsi:type="dcterms:W3CDTF">2021-01-10T20:42:10Z</dcterms:modified>
</cp:coreProperties>
</file>