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41"/>
  </p:notesMasterIdLst>
  <p:sldIdLst>
    <p:sldId id="256" r:id="rId2"/>
    <p:sldId id="259" r:id="rId3"/>
    <p:sldId id="263" r:id="rId4"/>
    <p:sldId id="264" r:id="rId5"/>
    <p:sldId id="292" r:id="rId6"/>
    <p:sldId id="295" r:id="rId7"/>
    <p:sldId id="297" r:id="rId8"/>
    <p:sldId id="273" r:id="rId9"/>
    <p:sldId id="281" r:id="rId10"/>
    <p:sldId id="303" r:id="rId11"/>
    <p:sldId id="304" r:id="rId12"/>
    <p:sldId id="282" r:id="rId13"/>
    <p:sldId id="301" r:id="rId14"/>
    <p:sldId id="299" r:id="rId15"/>
    <p:sldId id="300" r:id="rId16"/>
    <p:sldId id="305" r:id="rId17"/>
    <p:sldId id="306" r:id="rId18"/>
    <p:sldId id="283" r:id="rId19"/>
    <p:sldId id="307" r:id="rId20"/>
    <p:sldId id="268" r:id="rId21"/>
    <p:sldId id="288" r:id="rId22"/>
    <p:sldId id="309" r:id="rId23"/>
    <p:sldId id="270" r:id="rId24"/>
    <p:sldId id="290" r:id="rId25"/>
    <p:sldId id="291" r:id="rId26"/>
    <p:sldId id="271" r:id="rId27"/>
    <p:sldId id="294" r:id="rId28"/>
    <p:sldId id="293" r:id="rId29"/>
    <p:sldId id="311" r:id="rId30"/>
    <p:sldId id="312" r:id="rId31"/>
    <p:sldId id="302" r:id="rId32"/>
    <p:sldId id="310" r:id="rId33"/>
    <p:sldId id="274" r:id="rId34"/>
    <p:sldId id="284" r:id="rId35"/>
    <p:sldId id="285" r:id="rId36"/>
    <p:sldId id="286" r:id="rId37"/>
    <p:sldId id="287" r:id="rId38"/>
    <p:sldId id="308" r:id="rId39"/>
    <p:sldId id="313" r:id="rId40"/>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137CC2-D435-4CEC-A096-C852740224EC}" v="18" dt="2024-12-01T15:35:45.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1"/>
    <p:restoredTop sz="78329"/>
  </p:normalViewPr>
  <p:slideViewPr>
    <p:cSldViewPr snapToGrid="0">
      <p:cViewPr>
        <p:scale>
          <a:sx n="81" d="100"/>
          <a:sy n="81" d="100"/>
        </p:scale>
        <p:origin x="792" y="4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DA398F-8FEA-469C-BBFF-E86701F7BE96}"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4C549929-5658-4C51-B305-2EF88DA6741C}">
      <dgm:prSet/>
      <dgm:spPr/>
      <dgm:t>
        <a:bodyPr/>
        <a:lstStyle/>
        <a:p>
          <a:r>
            <a:rPr lang="en-GB" b="1"/>
            <a:t>Introduction</a:t>
          </a:r>
          <a:endParaRPr lang="en-US"/>
        </a:p>
      </dgm:t>
    </dgm:pt>
    <dgm:pt modelId="{6BB3D658-7FF7-42A3-A0F2-10B359E00D49}" type="parTrans" cxnId="{C68324AA-B9DD-4F03-BB69-2628F63817EE}">
      <dgm:prSet/>
      <dgm:spPr/>
      <dgm:t>
        <a:bodyPr/>
        <a:lstStyle/>
        <a:p>
          <a:endParaRPr lang="en-US"/>
        </a:p>
      </dgm:t>
    </dgm:pt>
    <dgm:pt modelId="{EE26A4F4-943F-4BE4-9191-CCB1C9821A18}" type="sibTrans" cxnId="{C68324AA-B9DD-4F03-BB69-2628F63817EE}">
      <dgm:prSet/>
      <dgm:spPr/>
      <dgm:t>
        <a:bodyPr/>
        <a:lstStyle/>
        <a:p>
          <a:endParaRPr lang="en-US"/>
        </a:p>
      </dgm:t>
    </dgm:pt>
    <dgm:pt modelId="{2D48C129-1A32-44B8-A006-625881E83395}">
      <dgm:prSet/>
      <dgm:spPr/>
      <dgm:t>
        <a:bodyPr/>
        <a:lstStyle/>
        <a:p>
          <a:r>
            <a:rPr lang="en-GB" b="1" dirty="0"/>
            <a:t>Problem description</a:t>
          </a:r>
          <a:endParaRPr lang="en-US" dirty="0"/>
        </a:p>
      </dgm:t>
    </dgm:pt>
    <dgm:pt modelId="{1E487908-0CDB-4F88-B2D6-E5AEA0E212AE}" type="parTrans" cxnId="{6E3AA52E-37C2-4A58-8949-A28D7FEF76C8}">
      <dgm:prSet/>
      <dgm:spPr/>
      <dgm:t>
        <a:bodyPr/>
        <a:lstStyle/>
        <a:p>
          <a:endParaRPr lang="en-US"/>
        </a:p>
      </dgm:t>
    </dgm:pt>
    <dgm:pt modelId="{FF8AA28D-7299-4BFF-A673-08F514AFE1E4}" type="sibTrans" cxnId="{6E3AA52E-37C2-4A58-8949-A28D7FEF76C8}">
      <dgm:prSet/>
      <dgm:spPr/>
      <dgm:t>
        <a:bodyPr/>
        <a:lstStyle/>
        <a:p>
          <a:endParaRPr lang="en-US"/>
        </a:p>
      </dgm:t>
    </dgm:pt>
    <dgm:pt modelId="{1FC9B4BB-3CF7-4692-A3C0-C125C03626DB}">
      <dgm:prSet/>
      <dgm:spPr/>
      <dgm:t>
        <a:bodyPr/>
        <a:lstStyle/>
        <a:p>
          <a:r>
            <a:rPr lang="en-GB" b="1" dirty="0"/>
            <a:t>Methodology</a:t>
          </a:r>
          <a:endParaRPr lang="en-US" dirty="0"/>
        </a:p>
      </dgm:t>
    </dgm:pt>
    <dgm:pt modelId="{37B52AAD-87AA-4C67-AFFA-F3C6A1BCFABD}" type="parTrans" cxnId="{C0F772FE-BEEB-40D6-8DE4-A2CF01B2780B}">
      <dgm:prSet/>
      <dgm:spPr/>
      <dgm:t>
        <a:bodyPr/>
        <a:lstStyle/>
        <a:p>
          <a:endParaRPr lang="en-US"/>
        </a:p>
      </dgm:t>
    </dgm:pt>
    <dgm:pt modelId="{9A9719F6-8CA8-49D7-B08C-68DC22365F34}" type="sibTrans" cxnId="{C0F772FE-BEEB-40D6-8DE4-A2CF01B2780B}">
      <dgm:prSet/>
      <dgm:spPr/>
      <dgm:t>
        <a:bodyPr/>
        <a:lstStyle/>
        <a:p>
          <a:endParaRPr lang="en-US"/>
        </a:p>
      </dgm:t>
    </dgm:pt>
    <dgm:pt modelId="{531C790F-CACF-438F-B607-50178603DE4B}">
      <dgm:prSet/>
      <dgm:spPr/>
      <dgm:t>
        <a:bodyPr/>
        <a:lstStyle/>
        <a:p>
          <a:r>
            <a:rPr lang="en-GB" b="1" dirty="0"/>
            <a:t>Computational results</a:t>
          </a:r>
          <a:endParaRPr lang="en-US" dirty="0"/>
        </a:p>
      </dgm:t>
    </dgm:pt>
    <dgm:pt modelId="{154E484C-BE5E-4906-8B02-71167D34F4D9}" type="parTrans" cxnId="{76F2DFBD-4995-4BA2-A3E4-23AF142F0CB0}">
      <dgm:prSet/>
      <dgm:spPr/>
      <dgm:t>
        <a:bodyPr/>
        <a:lstStyle/>
        <a:p>
          <a:endParaRPr lang="en-US"/>
        </a:p>
      </dgm:t>
    </dgm:pt>
    <dgm:pt modelId="{25D98F5A-8470-4DD0-BA46-21ADAA1307CD}" type="sibTrans" cxnId="{76F2DFBD-4995-4BA2-A3E4-23AF142F0CB0}">
      <dgm:prSet/>
      <dgm:spPr/>
      <dgm:t>
        <a:bodyPr/>
        <a:lstStyle/>
        <a:p>
          <a:endParaRPr lang="en-US"/>
        </a:p>
      </dgm:t>
    </dgm:pt>
    <dgm:pt modelId="{47D6B75F-E03D-4EAA-989F-6E4C619C593D}">
      <dgm:prSet/>
      <dgm:spPr/>
      <dgm:t>
        <a:bodyPr/>
        <a:lstStyle/>
        <a:p>
          <a:r>
            <a:rPr lang="en-GB" b="1"/>
            <a:t>Conclusion</a:t>
          </a:r>
          <a:endParaRPr lang="en-US"/>
        </a:p>
      </dgm:t>
    </dgm:pt>
    <dgm:pt modelId="{EB77FEAB-2884-4125-8645-A91CB370DB4E}" type="parTrans" cxnId="{96526420-4EE3-4C58-96EF-54016EB747A0}">
      <dgm:prSet/>
      <dgm:spPr/>
      <dgm:t>
        <a:bodyPr/>
        <a:lstStyle/>
        <a:p>
          <a:endParaRPr lang="en-US"/>
        </a:p>
      </dgm:t>
    </dgm:pt>
    <dgm:pt modelId="{35B843EC-BE1B-489A-9A7F-C55063D29DBB}" type="sibTrans" cxnId="{96526420-4EE3-4C58-96EF-54016EB747A0}">
      <dgm:prSet/>
      <dgm:spPr/>
      <dgm:t>
        <a:bodyPr/>
        <a:lstStyle/>
        <a:p>
          <a:endParaRPr lang="en-US"/>
        </a:p>
      </dgm:t>
    </dgm:pt>
    <dgm:pt modelId="{CA7EF585-BAD7-4235-A97C-80B452E2801B}" type="pres">
      <dgm:prSet presAssocID="{1EDA398F-8FEA-469C-BBFF-E86701F7BE96}" presName="root" presStyleCnt="0">
        <dgm:presLayoutVars>
          <dgm:dir/>
          <dgm:resizeHandles val="exact"/>
        </dgm:presLayoutVars>
      </dgm:prSet>
      <dgm:spPr/>
    </dgm:pt>
    <dgm:pt modelId="{351DE5E2-5520-4128-9A5A-AA516FF6972D}" type="pres">
      <dgm:prSet presAssocID="{4C549929-5658-4C51-B305-2EF88DA6741C}" presName="compNode" presStyleCnt="0"/>
      <dgm:spPr/>
    </dgm:pt>
    <dgm:pt modelId="{B6A47F57-217D-42E0-91B7-5B57BD473F52}" type="pres">
      <dgm:prSet presAssocID="{4C549929-5658-4C51-B305-2EF88DA6741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77A6C58B-EA47-404D-88C9-7651EFA3EC1B}" type="pres">
      <dgm:prSet presAssocID="{4C549929-5658-4C51-B305-2EF88DA6741C}" presName="spaceRect" presStyleCnt="0"/>
      <dgm:spPr/>
    </dgm:pt>
    <dgm:pt modelId="{66749F07-4C34-494B-BD18-B988DE17F6FD}" type="pres">
      <dgm:prSet presAssocID="{4C549929-5658-4C51-B305-2EF88DA6741C}" presName="textRect" presStyleLbl="revTx" presStyleIdx="0" presStyleCnt="5">
        <dgm:presLayoutVars>
          <dgm:chMax val="1"/>
          <dgm:chPref val="1"/>
        </dgm:presLayoutVars>
      </dgm:prSet>
      <dgm:spPr/>
    </dgm:pt>
    <dgm:pt modelId="{65D4A569-5C20-47E0-8D52-E092038936C7}" type="pres">
      <dgm:prSet presAssocID="{EE26A4F4-943F-4BE4-9191-CCB1C9821A18}" presName="sibTrans" presStyleCnt="0"/>
      <dgm:spPr/>
    </dgm:pt>
    <dgm:pt modelId="{8C8247A5-3FDE-4D04-BB2F-711E2ABF779F}" type="pres">
      <dgm:prSet presAssocID="{2D48C129-1A32-44B8-A006-625881E83395}" presName="compNode" presStyleCnt="0"/>
      <dgm:spPr/>
    </dgm:pt>
    <dgm:pt modelId="{524C955A-59DC-428C-B941-9A3E23148E79}" type="pres">
      <dgm:prSet presAssocID="{2D48C129-1A32-44B8-A006-625881E8339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nostic"/>
        </a:ext>
      </dgm:extLst>
    </dgm:pt>
    <dgm:pt modelId="{42998A59-734A-4510-9C89-9BA5B1B87382}" type="pres">
      <dgm:prSet presAssocID="{2D48C129-1A32-44B8-A006-625881E83395}" presName="spaceRect" presStyleCnt="0"/>
      <dgm:spPr/>
    </dgm:pt>
    <dgm:pt modelId="{1E0AF69F-3613-475E-87F9-CEC5E97F827F}" type="pres">
      <dgm:prSet presAssocID="{2D48C129-1A32-44B8-A006-625881E83395}" presName="textRect" presStyleLbl="revTx" presStyleIdx="1" presStyleCnt="5">
        <dgm:presLayoutVars>
          <dgm:chMax val="1"/>
          <dgm:chPref val="1"/>
        </dgm:presLayoutVars>
      </dgm:prSet>
      <dgm:spPr/>
    </dgm:pt>
    <dgm:pt modelId="{BB189963-FB97-4465-AB53-433934172A33}" type="pres">
      <dgm:prSet presAssocID="{FF8AA28D-7299-4BFF-A673-08F514AFE1E4}" presName="sibTrans" presStyleCnt="0"/>
      <dgm:spPr/>
    </dgm:pt>
    <dgm:pt modelId="{2D0BDC94-EFC9-4AFF-90A8-38D09B9E0F15}" type="pres">
      <dgm:prSet presAssocID="{1FC9B4BB-3CF7-4692-A3C0-C125C03626DB}" presName="compNode" presStyleCnt="0"/>
      <dgm:spPr/>
    </dgm:pt>
    <dgm:pt modelId="{17CE9F07-C982-44CE-A720-1486DB108937}" type="pres">
      <dgm:prSet presAssocID="{1FC9B4BB-3CF7-4692-A3C0-C125C03626D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Enrolment"/>
        </a:ext>
      </dgm:extLst>
    </dgm:pt>
    <dgm:pt modelId="{CAF5209E-5C5E-4408-BB30-C6A6EF430F8B}" type="pres">
      <dgm:prSet presAssocID="{1FC9B4BB-3CF7-4692-A3C0-C125C03626DB}" presName="spaceRect" presStyleCnt="0"/>
      <dgm:spPr/>
    </dgm:pt>
    <dgm:pt modelId="{F267988F-C67B-40BD-9C77-D9396AADC56F}" type="pres">
      <dgm:prSet presAssocID="{1FC9B4BB-3CF7-4692-A3C0-C125C03626DB}" presName="textRect" presStyleLbl="revTx" presStyleIdx="2" presStyleCnt="5">
        <dgm:presLayoutVars>
          <dgm:chMax val="1"/>
          <dgm:chPref val="1"/>
        </dgm:presLayoutVars>
      </dgm:prSet>
      <dgm:spPr/>
    </dgm:pt>
    <dgm:pt modelId="{A1D50455-C841-4E84-BD7B-A5D515D2F92B}" type="pres">
      <dgm:prSet presAssocID="{9A9719F6-8CA8-49D7-B08C-68DC22365F34}" presName="sibTrans" presStyleCnt="0"/>
      <dgm:spPr/>
    </dgm:pt>
    <dgm:pt modelId="{354729FA-8AA5-4C06-9E50-839C5432083F}" type="pres">
      <dgm:prSet presAssocID="{531C790F-CACF-438F-B607-50178603DE4B}" presName="compNode" presStyleCnt="0"/>
      <dgm:spPr/>
    </dgm:pt>
    <dgm:pt modelId="{97948158-411E-4059-B0EF-4C27FC82C0CC}" type="pres">
      <dgm:prSet presAssocID="{531C790F-CACF-438F-B607-50178603DE4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mo"/>
        </a:ext>
      </dgm:extLst>
    </dgm:pt>
    <dgm:pt modelId="{18B80486-0713-4953-9C54-7F631F75C6AD}" type="pres">
      <dgm:prSet presAssocID="{531C790F-CACF-438F-B607-50178603DE4B}" presName="spaceRect" presStyleCnt="0"/>
      <dgm:spPr/>
    </dgm:pt>
    <dgm:pt modelId="{447DB6E2-7BAC-4CCD-9B7D-84C5628C652E}" type="pres">
      <dgm:prSet presAssocID="{531C790F-CACF-438F-B607-50178603DE4B}" presName="textRect" presStyleLbl="revTx" presStyleIdx="3" presStyleCnt="5">
        <dgm:presLayoutVars>
          <dgm:chMax val="1"/>
          <dgm:chPref val="1"/>
        </dgm:presLayoutVars>
      </dgm:prSet>
      <dgm:spPr/>
    </dgm:pt>
    <dgm:pt modelId="{68FBC031-4188-42EF-961C-C5E799045585}" type="pres">
      <dgm:prSet presAssocID="{25D98F5A-8470-4DD0-BA46-21ADAA1307CD}" presName="sibTrans" presStyleCnt="0"/>
      <dgm:spPr/>
    </dgm:pt>
    <dgm:pt modelId="{4FE32893-21EB-404F-AE7F-ADEC8BB45A6E}" type="pres">
      <dgm:prSet presAssocID="{47D6B75F-E03D-4EAA-989F-6E4C619C593D}" presName="compNode" presStyleCnt="0"/>
      <dgm:spPr/>
    </dgm:pt>
    <dgm:pt modelId="{3EC4631F-BDE7-4D66-B32E-FC4AA5C74B8D}" type="pres">
      <dgm:prSet presAssocID="{47D6B75F-E03D-4EAA-989F-6E4C619C593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
        </a:ext>
      </dgm:extLst>
    </dgm:pt>
    <dgm:pt modelId="{6FD890E1-9C61-4179-8387-0662869B70CB}" type="pres">
      <dgm:prSet presAssocID="{47D6B75F-E03D-4EAA-989F-6E4C619C593D}" presName="spaceRect" presStyleCnt="0"/>
      <dgm:spPr/>
    </dgm:pt>
    <dgm:pt modelId="{635A028A-FD7D-446D-90E0-96F36F0F6F34}" type="pres">
      <dgm:prSet presAssocID="{47D6B75F-E03D-4EAA-989F-6E4C619C593D}" presName="textRect" presStyleLbl="revTx" presStyleIdx="4" presStyleCnt="5">
        <dgm:presLayoutVars>
          <dgm:chMax val="1"/>
          <dgm:chPref val="1"/>
        </dgm:presLayoutVars>
      </dgm:prSet>
      <dgm:spPr/>
    </dgm:pt>
  </dgm:ptLst>
  <dgm:cxnLst>
    <dgm:cxn modelId="{85715304-8745-4454-A24B-EB9A2BDD2140}" type="presOf" srcId="{531C790F-CACF-438F-B607-50178603DE4B}" destId="{447DB6E2-7BAC-4CCD-9B7D-84C5628C652E}" srcOrd="0" destOrd="0" presId="urn:microsoft.com/office/officeart/2018/2/layout/IconLabelList"/>
    <dgm:cxn modelId="{D3C8E704-6E27-4AFA-840B-868444F42A45}" type="presOf" srcId="{1EDA398F-8FEA-469C-BBFF-E86701F7BE96}" destId="{CA7EF585-BAD7-4235-A97C-80B452E2801B}" srcOrd="0" destOrd="0" presId="urn:microsoft.com/office/officeart/2018/2/layout/IconLabelList"/>
    <dgm:cxn modelId="{1D23F80E-E8D9-4BE0-83B4-3817A684F766}" type="presOf" srcId="{4C549929-5658-4C51-B305-2EF88DA6741C}" destId="{66749F07-4C34-494B-BD18-B988DE17F6FD}" srcOrd="0" destOrd="0" presId="urn:microsoft.com/office/officeart/2018/2/layout/IconLabelList"/>
    <dgm:cxn modelId="{96526420-4EE3-4C58-96EF-54016EB747A0}" srcId="{1EDA398F-8FEA-469C-BBFF-E86701F7BE96}" destId="{47D6B75F-E03D-4EAA-989F-6E4C619C593D}" srcOrd="4" destOrd="0" parTransId="{EB77FEAB-2884-4125-8645-A91CB370DB4E}" sibTransId="{35B843EC-BE1B-489A-9A7F-C55063D29DBB}"/>
    <dgm:cxn modelId="{6E3AA52E-37C2-4A58-8949-A28D7FEF76C8}" srcId="{1EDA398F-8FEA-469C-BBFF-E86701F7BE96}" destId="{2D48C129-1A32-44B8-A006-625881E83395}" srcOrd="1" destOrd="0" parTransId="{1E487908-0CDB-4F88-B2D6-E5AEA0E212AE}" sibTransId="{FF8AA28D-7299-4BFF-A673-08F514AFE1E4}"/>
    <dgm:cxn modelId="{875D844F-E5D1-4FA6-9144-ECB1CF900ACF}" type="presOf" srcId="{1FC9B4BB-3CF7-4692-A3C0-C125C03626DB}" destId="{F267988F-C67B-40BD-9C77-D9396AADC56F}" srcOrd="0" destOrd="0" presId="urn:microsoft.com/office/officeart/2018/2/layout/IconLabelList"/>
    <dgm:cxn modelId="{F17CDF69-492A-4BD1-8C1D-49ABAFB9F618}" type="presOf" srcId="{47D6B75F-E03D-4EAA-989F-6E4C619C593D}" destId="{635A028A-FD7D-446D-90E0-96F36F0F6F34}" srcOrd="0" destOrd="0" presId="urn:microsoft.com/office/officeart/2018/2/layout/IconLabelList"/>
    <dgm:cxn modelId="{39A75876-3911-44BC-AE78-B9EB38221B7C}" type="presOf" srcId="{2D48C129-1A32-44B8-A006-625881E83395}" destId="{1E0AF69F-3613-475E-87F9-CEC5E97F827F}" srcOrd="0" destOrd="0" presId="urn:microsoft.com/office/officeart/2018/2/layout/IconLabelList"/>
    <dgm:cxn modelId="{C68324AA-B9DD-4F03-BB69-2628F63817EE}" srcId="{1EDA398F-8FEA-469C-BBFF-E86701F7BE96}" destId="{4C549929-5658-4C51-B305-2EF88DA6741C}" srcOrd="0" destOrd="0" parTransId="{6BB3D658-7FF7-42A3-A0F2-10B359E00D49}" sibTransId="{EE26A4F4-943F-4BE4-9191-CCB1C9821A18}"/>
    <dgm:cxn modelId="{76F2DFBD-4995-4BA2-A3E4-23AF142F0CB0}" srcId="{1EDA398F-8FEA-469C-BBFF-E86701F7BE96}" destId="{531C790F-CACF-438F-B607-50178603DE4B}" srcOrd="3" destOrd="0" parTransId="{154E484C-BE5E-4906-8B02-71167D34F4D9}" sibTransId="{25D98F5A-8470-4DD0-BA46-21ADAA1307CD}"/>
    <dgm:cxn modelId="{C0F772FE-BEEB-40D6-8DE4-A2CF01B2780B}" srcId="{1EDA398F-8FEA-469C-BBFF-E86701F7BE96}" destId="{1FC9B4BB-3CF7-4692-A3C0-C125C03626DB}" srcOrd="2" destOrd="0" parTransId="{37B52AAD-87AA-4C67-AFFA-F3C6A1BCFABD}" sibTransId="{9A9719F6-8CA8-49D7-B08C-68DC22365F34}"/>
    <dgm:cxn modelId="{16C11B58-CD7E-484F-A5E3-D4BE559D83FC}" type="presParOf" srcId="{CA7EF585-BAD7-4235-A97C-80B452E2801B}" destId="{351DE5E2-5520-4128-9A5A-AA516FF6972D}" srcOrd="0" destOrd="0" presId="urn:microsoft.com/office/officeart/2018/2/layout/IconLabelList"/>
    <dgm:cxn modelId="{6D6463A7-3EA1-4F7E-836B-604FF0B3B3DA}" type="presParOf" srcId="{351DE5E2-5520-4128-9A5A-AA516FF6972D}" destId="{B6A47F57-217D-42E0-91B7-5B57BD473F52}" srcOrd="0" destOrd="0" presId="urn:microsoft.com/office/officeart/2018/2/layout/IconLabelList"/>
    <dgm:cxn modelId="{572C5DCD-1D85-436D-A1F3-7A3FDB9D870D}" type="presParOf" srcId="{351DE5E2-5520-4128-9A5A-AA516FF6972D}" destId="{77A6C58B-EA47-404D-88C9-7651EFA3EC1B}" srcOrd="1" destOrd="0" presId="urn:microsoft.com/office/officeart/2018/2/layout/IconLabelList"/>
    <dgm:cxn modelId="{4BAF9145-9E0C-4AE7-84FD-1B11735806A5}" type="presParOf" srcId="{351DE5E2-5520-4128-9A5A-AA516FF6972D}" destId="{66749F07-4C34-494B-BD18-B988DE17F6FD}" srcOrd="2" destOrd="0" presId="urn:microsoft.com/office/officeart/2018/2/layout/IconLabelList"/>
    <dgm:cxn modelId="{7BB7874B-003C-4164-953C-5AD36D8C5E88}" type="presParOf" srcId="{CA7EF585-BAD7-4235-A97C-80B452E2801B}" destId="{65D4A569-5C20-47E0-8D52-E092038936C7}" srcOrd="1" destOrd="0" presId="urn:microsoft.com/office/officeart/2018/2/layout/IconLabelList"/>
    <dgm:cxn modelId="{DF052520-9E3C-4F86-83B2-62788B4C09A7}" type="presParOf" srcId="{CA7EF585-BAD7-4235-A97C-80B452E2801B}" destId="{8C8247A5-3FDE-4D04-BB2F-711E2ABF779F}" srcOrd="2" destOrd="0" presId="urn:microsoft.com/office/officeart/2018/2/layout/IconLabelList"/>
    <dgm:cxn modelId="{27CBA552-803D-495E-B72E-9CC6324B36BF}" type="presParOf" srcId="{8C8247A5-3FDE-4D04-BB2F-711E2ABF779F}" destId="{524C955A-59DC-428C-B941-9A3E23148E79}" srcOrd="0" destOrd="0" presId="urn:microsoft.com/office/officeart/2018/2/layout/IconLabelList"/>
    <dgm:cxn modelId="{549D25E9-453C-4B11-A942-5E4282B2D20F}" type="presParOf" srcId="{8C8247A5-3FDE-4D04-BB2F-711E2ABF779F}" destId="{42998A59-734A-4510-9C89-9BA5B1B87382}" srcOrd="1" destOrd="0" presId="urn:microsoft.com/office/officeart/2018/2/layout/IconLabelList"/>
    <dgm:cxn modelId="{6A23E62B-9108-4551-B623-7038BF32AA2E}" type="presParOf" srcId="{8C8247A5-3FDE-4D04-BB2F-711E2ABF779F}" destId="{1E0AF69F-3613-475E-87F9-CEC5E97F827F}" srcOrd="2" destOrd="0" presId="urn:microsoft.com/office/officeart/2018/2/layout/IconLabelList"/>
    <dgm:cxn modelId="{F8EEE588-0EC0-4E48-8EF1-49540AEC6CCD}" type="presParOf" srcId="{CA7EF585-BAD7-4235-A97C-80B452E2801B}" destId="{BB189963-FB97-4465-AB53-433934172A33}" srcOrd="3" destOrd="0" presId="urn:microsoft.com/office/officeart/2018/2/layout/IconLabelList"/>
    <dgm:cxn modelId="{42CD7EF0-3D54-4B91-B064-A689A45E37E3}" type="presParOf" srcId="{CA7EF585-BAD7-4235-A97C-80B452E2801B}" destId="{2D0BDC94-EFC9-4AFF-90A8-38D09B9E0F15}" srcOrd="4" destOrd="0" presId="urn:microsoft.com/office/officeart/2018/2/layout/IconLabelList"/>
    <dgm:cxn modelId="{50335A56-2715-4B23-B02D-B9616CB81CCB}" type="presParOf" srcId="{2D0BDC94-EFC9-4AFF-90A8-38D09B9E0F15}" destId="{17CE9F07-C982-44CE-A720-1486DB108937}" srcOrd="0" destOrd="0" presId="urn:microsoft.com/office/officeart/2018/2/layout/IconLabelList"/>
    <dgm:cxn modelId="{626F284C-2F30-4ACB-A341-EFC2292C86CB}" type="presParOf" srcId="{2D0BDC94-EFC9-4AFF-90A8-38D09B9E0F15}" destId="{CAF5209E-5C5E-4408-BB30-C6A6EF430F8B}" srcOrd="1" destOrd="0" presId="urn:microsoft.com/office/officeart/2018/2/layout/IconLabelList"/>
    <dgm:cxn modelId="{8BC3BA6B-4AB2-4AB4-A670-DAFCB76AE7AE}" type="presParOf" srcId="{2D0BDC94-EFC9-4AFF-90A8-38D09B9E0F15}" destId="{F267988F-C67B-40BD-9C77-D9396AADC56F}" srcOrd="2" destOrd="0" presId="urn:microsoft.com/office/officeart/2018/2/layout/IconLabelList"/>
    <dgm:cxn modelId="{B0DBB903-1CF4-4D11-A5DC-D913FF4DAD69}" type="presParOf" srcId="{CA7EF585-BAD7-4235-A97C-80B452E2801B}" destId="{A1D50455-C841-4E84-BD7B-A5D515D2F92B}" srcOrd="5" destOrd="0" presId="urn:microsoft.com/office/officeart/2018/2/layout/IconLabelList"/>
    <dgm:cxn modelId="{A7090832-515A-459B-9F95-B2B367F87992}" type="presParOf" srcId="{CA7EF585-BAD7-4235-A97C-80B452E2801B}" destId="{354729FA-8AA5-4C06-9E50-839C5432083F}" srcOrd="6" destOrd="0" presId="urn:microsoft.com/office/officeart/2018/2/layout/IconLabelList"/>
    <dgm:cxn modelId="{CC41D82B-026E-4591-917D-7A0A66BD9CE4}" type="presParOf" srcId="{354729FA-8AA5-4C06-9E50-839C5432083F}" destId="{97948158-411E-4059-B0EF-4C27FC82C0CC}" srcOrd="0" destOrd="0" presId="urn:microsoft.com/office/officeart/2018/2/layout/IconLabelList"/>
    <dgm:cxn modelId="{1ACDD648-3474-49DF-BFA5-EE14D303E2E6}" type="presParOf" srcId="{354729FA-8AA5-4C06-9E50-839C5432083F}" destId="{18B80486-0713-4953-9C54-7F631F75C6AD}" srcOrd="1" destOrd="0" presId="urn:microsoft.com/office/officeart/2018/2/layout/IconLabelList"/>
    <dgm:cxn modelId="{50CA954E-77B0-4FBF-BADA-050B407E848E}" type="presParOf" srcId="{354729FA-8AA5-4C06-9E50-839C5432083F}" destId="{447DB6E2-7BAC-4CCD-9B7D-84C5628C652E}" srcOrd="2" destOrd="0" presId="urn:microsoft.com/office/officeart/2018/2/layout/IconLabelList"/>
    <dgm:cxn modelId="{114440D2-954F-453E-B325-647F52E9229F}" type="presParOf" srcId="{CA7EF585-BAD7-4235-A97C-80B452E2801B}" destId="{68FBC031-4188-42EF-961C-C5E799045585}" srcOrd="7" destOrd="0" presId="urn:microsoft.com/office/officeart/2018/2/layout/IconLabelList"/>
    <dgm:cxn modelId="{00AECABC-9A02-4022-B361-5AD0C2D7BE9C}" type="presParOf" srcId="{CA7EF585-BAD7-4235-A97C-80B452E2801B}" destId="{4FE32893-21EB-404F-AE7F-ADEC8BB45A6E}" srcOrd="8" destOrd="0" presId="urn:microsoft.com/office/officeart/2018/2/layout/IconLabelList"/>
    <dgm:cxn modelId="{0D511F02-9425-4F61-B94D-3B6400728DF2}" type="presParOf" srcId="{4FE32893-21EB-404F-AE7F-ADEC8BB45A6E}" destId="{3EC4631F-BDE7-4D66-B32E-FC4AA5C74B8D}" srcOrd="0" destOrd="0" presId="urn:microsoft.com/office/officeart/2018/2/layout/IconLabelList"/>
    <dgm:cxn modelId="{2B0E15B3-B464-4531-84AE-47814279E49F}" type="presParOf" srcId="{4FE32893-21EB-404F-AE7F-ADEC8BB45A6E}" destId="{6FD890E1-9C61-4179-8387-0662869B70CB}" srcOrd="1" destOrd="0" presId="urn:microsoft.com/office/officeart/2018/2/layout/IconLabelList"/>
    <dgm:cxn modelId="{D154512E-E30F-4F06-8927-CF5C908B886E}" type="presParOf" srcId="{4FE32893-21EB-404F-AE7F-ADEC8BB45A6E}" destId="{635A028A-FD7D-446D-90E0-96F36F0F6F3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A47F57-217D-42E0-91B7-5B57BD473F52}">
      <dsp:nvSpPr>
        <dsp:cNvPr id="0" name=""/>
        <dsp:cNvSpPr/>
      </dsp:nvSpPr>
      <dsp:spPr>
        <a:xfrm>
          <a:off x="622800" y="127623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749F07-4C34-494B-BD18-B988DE17F6FD}">
      <dsp:nvSpPr>
        <dsp:cNvPr id="0" name=""/>
        <dsp:cNvSpPr/>
      </dsp:nvSpPr>
      <dsp:spPr>
        <a:xfrm>
          <a:off x="127800" y="235631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GB" sz="2000" b="1" kern="1200"/>
            <a:t>Introduction</a:t>
          </a:r>
          <a:endParaRPr lang="en-US" sz="2000" kern="1200"/>
        </a:p>
      </dsp:txBody>
      <dsp:txXfrm>
        <a:off x="127800" y="2356311"/>
        <a:ext cx="1800000" cy="720000"/>
      </dsp:txXfrm>
    </dsp:sp>
    <dsp:sp modelId="{524C955A-59DC-428C-B941-9A3E23148E79}">
      <dsp:nvSpPr>
        <dsp:cNvPr id="0" name=""/>
        <dsp:cNvSpPr/>
      </dsp:nvSpPr>
      <dsp:spPr>
        <a:xfrm>
          <a:off x="2737800" y="127623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0AF69F-3613-475E-87F9-CEC5E97F827F}">
      <dsp:nvSpPr>
        <dsp:cNvPr id="0" name=""/>
        <dsp:cNvSpPr/>
      </dsp:nvSpPr>
      <dsp:spPr>
        <a:xfrm>
          <a:off x="2242800" y="235631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GB" sz="2000" b="1" kern="1200" dirty="0"/>
            <a:t>Problem description</a:t>
          </a:r>
          <a:endParaRPr lang="en-US" sz="2000" kern="1200" dirty="0"/>
        </a:p>
      </dsp:txBody>
      <dsp:txXfrm>
        <a:off x="2242800" y="2356311"/>
        <a:ext cx="1800000" cy="720000"/>
      </dsp:txXfrm>
    </dsp:sp>
    <dsp:sp modelId="{17CE9F07-C982-44CE-A720-1486DB108937}">
      <dsp:nvSpPr>
        <dsp:cNvPr id="0" name=""/>
        <dsp:cNvSpPr/>
      </dsp:nvSpPr>
      <dsp:spPr>
        <a:xfrm>
          <a:off x="4852800" y="127623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67988F-C67B-40BD-9C77-D9396AADC56F}">
      <dsp:nvSpPr>
        <dsp:cNvPr id="0" name=""/>
        <dsp:cNvSpPr/>
      </dsp:nvSpPr>
      <dsp:spPr>
        <a:xfrm>
          <a:off x="4357800" y="235631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GB" sz="2000" b="1" kern="1200" dirty="0"/>
            <a:t>Methodology</a:t>
          </a:r>
          <a:endParaRPr lang="en-US" sz="2000" kern="1200" dirty="0"/>
        </a:p>
      </dsp:txBody>
      <dsp:txXfrm>
        <a:off x="4357800" y="2356311"/>
        <a:ext cx="1800000" cy="720000"/>
      </dsp:txXfrm>
    </dsp:sp>
    <dsp:sp modelId="{97948158-411E-4059-B0EF-4C27FC82C0CC}">
      <dsp:nvSpPr>
        <dsp:cNvPr id="0" name=""/>
        <dsp:cNvSpPr/>
      </dsp:nvSpPr>
      <dsp:spPr>
        <a:xfrm>
          <a:off x="6967800" y="127623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7DB6E2-7BAC-4CCD-9B7D-84C5628C652E}">
      <dsp:nvSpPr>
        <dsp:cNvPr id="0" name=""/>
        <dsp:cNvSpPr/>
      </dsp:nvSpPr>
      <dsp:spPr>
        <a:xfrm>
          <a:off x="6472800" y="235631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GB" sz="2000" b="1" kern="1200" dirty="0"/>
            <a:t>Computational results</a:t>
          </a:r>
          <a:endParaRPr lang="en-US" sz="2000" kern="1200" dirty="0"/>
        </a:p>
      </dsp:txBody>
      <dsp:txXfrm>
        <a:off x="6472800" y="2356311"/>
        <a:ext cx="1800000" cy="720000"/>
      </dsp:txXfrm>
    </dsp:sp>
    <dsp:sp modelId="{3EC4631F-BDE7-4D66-B32E-FC4AA5C74B8D}">
      <dsp:nvSpPr>
        <dsp:cNvPr id="0" name=""/>
        <dsp:cNvSpPr/>
      </dsp:nvSpPr>
      <dsp:spPr>
        <a:xfrm>
          <a:off x="9082800" y="127623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5A028A-FD7D-446D-90E0-96F36F0F6F34}">
      <dsp:nvSpPr>
        <dsp:cNvPr id="0" name=""/>
        <dsp:cNvSpPr/>
      </dsp:nvSpPr>
      <dsp:spPr>
        <a:xfrm>
          <a:off x="8587800" y="235631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GB" sz="2000" b="1" kern="1200"/>
            <a:t>Conclusion</a:t>
          </a:r>
          <a:endParaRPr lang="en-US" sz="2000" kern="1200"/>
        </a:p>
      </dsp:txBody>
      <dsp:txXfrm>
        <a:off x="8587800" y="2356311"/>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A6F14-77DB-E649-9F2A-63C1D017D18B}" type="datetimeFigureOut">
              <a:rPr lang="en-FR" smtClean="0"/>
              <a:t>01/12/2024</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75EB6-C37C-DE4E-A7C7-4A8657728A7F}" type="slidenum">
              <a:rPr lang="en-FR" smtClean="0"/>
              <a:t>‹#›</a:t>
            </a:fld>
            <a:endParaRPr lang="en-FR"/>
          </a:p>
        </p:txBody>
      </p:sp>
    </p:spTree>
    <p:extLst>
      <p:ext uri="{BB962C8B-B14F-4D97-AF65-F5344CB8AC3E}">
        <p14:creationId xmlns:p14="http://schemas.microsoft.com/office/powerpoint/2010/main" val="3676925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all, today I am going to present the work I have dine during my maters thesis at LU in the UK to complete my MSc in BA under the supervision of Ahmed </a:t>
            </a:r>
            <a:r>
              <a:rPr lang="en-GB" dirty="0" err="1"/>
              <a:t>Kheiri</a:t>
            </a:r>
            <a:endParaRPr lang="en-FR" dirty="0"/>
          </a:p>
        </p:txBody>
      </p:sp>
      <p:sp>
        <p:nvSpPr>
          <p:cNvPr id="4" name="Slide Number Placeholder 3"/>
          <p:cNvSpPr>
            <a:spLocks noGrp="1"/>
          </p:cNvSpPr>
          <p:nvPr>
            <p:ph type="sldNum" sz="quarter" idx="5"/>
          </p:nvPr>
        </p:nvSpPr>
        <p:spPr/>
        <p:txBody>
          <a:bodyPr/>
          <a:lstStyle/>
          <a:p>
            <a:fld id="{91075EB6-C37C-DE4E-A7C7-4A8657728A7F}" type="slidenum">
              <a:rPr lang="en-FR" smtClean="0"/>
              <a:t>0</a:t>
            </a:fld>
            <a:endParaRPr lang="en-FR"/>
          </a:p>
        </p:txBody>
      </p:sp>
    </p:spTree>
    <p:extLst>
      <p:ext uri="{BB962C8B-B14F-4D97-AF65-F5344CB8AC3E}">
        <p14:creationId xmlns:p14="http://schemas.microsoft.com/office/powerpoint/2010/main" val="1712545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rgbClr val="000000"/>
                </a:solidFill>
                <a:effectLst/>
                <a:latin typeface="Helvetica" pitchFamily="2" charset="0"/>
              </a:rPr>
              <a:t>In Figure 4, the median distributions for different scenarios are plotted. The analysis reveals that values of c too close to 1 do not, on average, converge to the minimum-cost solution.</a:t>
            </a:r>
          </a:p>
          <a:p>
            <a:r>
              <a:rPr lang="en-GB" dirty="0">
                <a:solidFill>
                  <a:srgbClr val="000000"/>
                </a:solidFill>
                <a:effectLst/>
                <a:latin typeface="Helvetica" pitchFamily="2" charset="0"/>
              </a:rPr>
              <a:t>In contrast, lower values of c tend to guide the tree search more effectively during the first days of simulations. This is crucial because it helps avoid excessive expansion of the search tree, which can lead to inefficient and time-consuming MCTS processes.</a:t>
            </a:r>
          </a:p>
        </p:txBody>
      </p:sp>
      <p:sp>
        <p:nvSpPr>
          <p:cNvPr id="4" name="Slide Number Placeholder 3"/>
          <p:cNvSpPr>
            <a:spLocks noGrp="1"/>
          </p:cNvSpPr>
          <p:nvPr>
            <p:ph type="sldNum" sz="quarter" idx="5"/>
          </p:nvPr>
        </p:nvSpPr>
        <p:spPr/>
        <p:txBody>
          <a:bodyPr/>
          <a:lstStyle/>
          <a:p>
            <a:fld id="{91075EB6-C37C-DE4E-A7C7-4A8657728A7F}" type="slidenum">
              <a:rPr lang="en-FR" smtClean="0"/>
              <a:t>13</a:t>
            </a:fld>
            <a:endParaRPr lang="en-FR"/>
          </a:p>
        </p:txBody>
      </p:sp>
    </p:spTree>
    <p:extLst>
      <p:ext uri="{BB962C8B-B14F-4D97-AF65-F5344CB8AC3E}">
        <p14:creationId xmlns:p14="http://schemas.microsoft.com/office/powerpoint/2010/main" val="2786364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rgbClr val="000000"/>
                </a:solidFill>
                <a:effectLst/>
                <a:latin typeface="Helvetica" pitchFamily="2" charset="0"/>
              </a:rPr>
              <a:t>These conclusions apply to smaller instances. However, for instance I4, as shown in Figure 5, having c = 0 with a greedy selection policy proves inefficient. The search tree diverges from the minimum simulated cost, resulting in the tree search failing to find a solution within 10 minutes. Based on the median comparison, c = 1 emerges as a more optimal parameter for guiding the tree search in this case.</a:t>
            </a:r>
          </a:p>
          <a:p>
            <a:endParaRPr lang="en-FR" dirty="0"/>
          </a:p>
        </p:txBody>
      </p:sp>
      <p:sp>
        <p:nvSpPr>
          <p:cNvPr id="4" name="Slide Number Placeholder 3"/>
          <p:cNvSpPr>
            <a:spLocks noGrp="1"/>
          </p:cNvSpPr>
          <p:nvPr>
            <p:ph type="sldNum" sz="quarter" idx="5"/>
          </p:nvPr>
        </p:nvSpPr>
        <p:spPr/>
        <p:txBody>
          <a:bodyPr/>
          <a:lstStyle/>
          <a:p>
            <a:fld id="{91075EB6-C37C-DE4E-A7C7-4A8657728A7F}" type="slidenum">
              <a:rPr lang="en-FR" smtClean="0"/>
              <a:t>14</a:t>
            </a:fld>
            <a:endParaRPr lang="en-FR"/>
          </a:p>
        </p:txBody>
      </p:sp>
    </p:spTree>
    <p:extLst>
      <p:ext uri="{BB962C8B-B14F-4D97-AF65-F5344CB8AC3E}">
        <p14:creationId xmlns:p14="http://schemas.microsoft.com/office/powerpoint/2010/main" val="1117102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rgbClr val="000000"/>
                </a:solidFill>
                <a:effectLst/>
                <a:latin typeface="Helvetica" pitchFamily="2" charset="0"/>
              </a:rPr>
              <a:t>In our implementation for instance I4, we parallelised the MCTS across five cores. The parameters were selected to illustrate the effects of parallelisation in a stochastic environment. The parallelisation was applied during the simulation phase of the MCTS, with the minimum outcome from the five parallel simulations being chosen as the final result.</a:t>
            </a:r>
          </a:p>
          <a:p>
            <a:endParaRPr lang="en-FR" dirty="0"/>
          </a:p>
        </p:txBody>
      </p:sp>
      <p:sp>
        <p:nvSpPr>
          <p:cNvPr id="4" name="Slide Number Placeholder 3"/>
          <p:cNvSpPr>
            <a:spLocks noGrp="1"/>
          </p:cNvSpPr>
          <p:nvPr>
            <p:ph type="sldNum" sz="quarter" idx="5"/>
          </p:nvPr>
        </p:nvSpPr>
        <p:spPr/>
        <p:txBody>
          <a:bodyPr/>
          <a:lstStyle/>
          <a:p>
            <a:fld id="{91075EB6-C37C-DE4E-A7C7-4A8657728A7F}" type="slidenum">
              <a:rPr lang="en-FR" smtClean="0"/>
              <a:t>17</a:t>
            </a:fld>
            <a:endParaRPr lang="en-FR"/>
          </a:p>
        </p:txBody>
      </p:sp>
    </p:spTree>
    <p:extLst>
      <p:ext uri="{BB962C8B-B14F-4D97-AF65-F5344CB8AC3E}">
        <p14:creationId xmlns:p14="http://schemas.microsoft.com/office/powerpoint/2010/main" val="518585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solidFill>
                  <a:srgbClr val="0E0E0E"/>
                </a:solidFill>
                <a:effectLst/>
                <a:latin typeface=".AppleSystemUIFont"/>
              </a:rPr>
              <a:t>To conclude, we successfully implemented Monte Carlo Tree Search to solve </a:t>
            </a:r>
            <a:r>
              <a:rPr lang="en-GB" err="1">
                <a:solidFill>
                  <a:srgbClr val="0E0E0E"/>
                </a:solidFill>
                <a:effectLst/>
                <a:latin typeface=".AppleSystemUIFont"/>
              </a:rPr>
              <a:t>Kiwi.com’s</a:t>
            </a:r>
            <a:r>
              <a:rPr lang="en-GB">
                <a:solidFill>
                  <a:srgbClr val="0E0E0E"/>
                </a:solidFill>
                <a:effectLst/>
                <a:latin typeface=".AppleSystemUIFont"/>
              </a:rPr>
              <a:t> Travelling Salesman Problem 2.0. Our method achieved state-of-the-art solutions for smaller instances and even outperformed existing benchmarks for </a:t>
            </a:r>
            <a:r>
              <a:rPr lang="en-GB">
                <a:solidFill>
                  <a:srgbClr val="000000"/>
                </a:solidFill>
                <a:effectLst/>
                <a:latin typeface="Helvetica" pitchFamily="2" charset="0"/>
              </a:rPr>
              <a:t>I_8</a:t>
            </a:r>
            <a:r>
              <a:rPr lang="en-GB">
                <a:solidFill>
                  <a:srgbClr val="0E0E0E"/>
                </a:solidFill>
                <a:effectLst/>
                <a:latin typeface=".AppleSystemUIFont"/>
              </a:rPr>
              <a:t>.</a:t>
            </a:r>
          </a:p>
          <a:p>
            <a:endParaRPr lang="en-GB">
              <a:solidFill>
                <a:srgbClr val="0E0E0E"/>
              </a:solidFill>
              <a:effectLst/>
              <a:latin typeface=".AppleSystemUIFont"/>
            </a:endParaRPr>
          </a:p>
          <a:p>
            <a:r>
              <a:rPr lang="en-GB">
                <a:solidFill>
                  <a:srgbClr val="0E0E0E"/>
                </a:solidFill>
                <a:effectLst/>
                <a:latin typeface=".AppleSystemUIFont"/>
              </a:rPr>
              <a:t>The key factors contributing to our success include:</a:t>
            </a:r>
          </a:p>
          <a:p>
            <a:pPr>
              <a:spcBef>
                <a:spcPts val="900"/>
              </a:spcBef>
            </a:pPr>
            <a:r>
              <a:rPr lang="en-GB">
                <a:solidFill>
                  <a:srgbClr val="0E0E0E"/>
                </a:solidFill>
                <a:effectLst/>
                <a:latin typeface=".AppleSystemUIFont"/>
              </a:rPr>
              <a:t>• The use of UCB1-Tuned for selection, which improved exploration.</a:t>
            </a:r>
          </a:p>
          <a:p>
            <a:pPr>
              <a:spcBef>
                <a:spcPts val="900"/>
              </a:spcBef>
            </a:pPr>
            <a:r>
              <a:rPr lang="en-GB">
                <a:solidFill>
                  <a:srgbClr val="0E0E0E"/>
                </a:solidFill>
                <a:effectLst/>
                <a:latin typeface=".AppleSystemUIFont"/>
              </a:rPr>
              <a:t>• A greedy simulation policy that consistently found optimal routes.</a:t>
            </a:r>
          </a:p>
          <a:p>
            <a:pPr>
              <a:spcBef>
                <a:spcPts val="900"/>
              </a:spcBef>
            </a:pPr>
            <a:r>
              <a:rPr lang="en-GB">
                <a:solidFill>
                  <a:srgbClr val="0E0E0E"/>
                </a:solidFill>
                <a:effectLst/>
                <a:latin typeface=".AppleSystemUIFont"/>
              </a:rPr>
              <a:t>• The introduction of parallelization to enhance computational efficiency.</a:t>
            </a:r>
          </a:p>
          <a:p>
            <a:endParaRPr lang="en-GB">
              <a:solidFill>
                <a:srgbClr val="0E0E0E"/>
              </a:solidFill>
              <a:effectLst/>
              <a:latin typeface=".AppleSystemUIFont"/>
            </a:endParaRPr>
          </a:p>
          <a:p>
            <a:r>
              <a:rPr lang="en-GB">
                <a:solidFill>
                  <a:srgbClr val="0E0E0E"/>
                </a:solidFill>
                <a:effectLst/>
                <a:latin typeface=".AppleSystemUIFont"/>
              </a:rPr>
              <a:t>In the future, we plan to optimize our approach for larger instances and explore hybrid models that combine MCTS with other heuristics. Thank you for your attention, and I’m happy to take any questions.</a:t>
            </a:r>
          </a:p>
          <a:p>
            <a:endParaRPr lang="en-FR"/>
          </a:p>
        </p:txBody>
      </p:sp>
      <p:sp>
        <p:nvSpPr>
          <p:cNvPr id="4" name="Slide Number Placeholder 3"/>
          <p:cNvSpPr>
            <a:spLocks noGrp="1"/>
          </p:cNvSpPr>
          <p:nvPr>
            <p:ph type="sldNum" sz="quarter" idx="5"/>
          </p:nvPr>
        </p:nvSpPr>
        <p:spPr/>
        <p:txBody>
          <a:bodyPr/>
          <a:lstStyle/>
          <a:p>
            <a:fld id="{91075EB6-C37C-DE4E-A7C7-4A8657728A7F}" type="slidenum">
              <a:rPr lang="en-FR" smtClean="0"/>
              <a:t>19</a:t>
            </a:fld>
            <a:endParaRPr lang="en-FR"/>
          </a:p>
        </p:txBody>
      </p:sp>
    </p:spTree>
    <p:extLst>
      <p:ext uri="{BB962C8B-B14F-4D97-AF65-F5344CB8AC3E}">
        <p14:creationId xmlns:p14="http://schemas.microsoft.com/office/powerpoint/2010/main" val="2807248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Maximisation problem / game</a:t>
            </a:r>
          </a:p>
          <a:p>
            <a:r>
              <a:rPr lang="en-FR" dirty="0"/>
              <a:t>Initial state is S0</a:t>
            </a:r>
          </a:p>
        </p:txBody>
      </p:sp>
      <p:sp>
        <p:nvSpPr>
          <p:cNvPr id="4" name="Slide Number Placeholder 3"/>
          <p:cNvSpPr>
            <a:spLocks noGrp="1"/>
          </p:cNvSpPr>
          <p:nvPr>
            <p:ph type="sldNum" sz="quarter" idx="5"/>
          </p:nvPr>
        </p:nvSpPr>
        <p:spPr/>
        <p:txBody>
          <a:bodyPr/>
          <a:lstStyle/>
          <a:p>
            <a:fld id="{91075EB6-C37C-DE4E-A7C7-4A8657728A7F}" type="slidenum">
              <a:rPr lang="en-FR" smtClean="0"/>
              <a:t>23</a:t>
            </a:fld>
            <a:endParaRPr lang="en-FR"/>
          </a:p>
        </p:txBody>
      </p:sp>
    </p:spTree>
    <p:extLst>
      <p:ext uri="{BB962C8B-B14F-4D97-AF65-F5344CB8AC3E}">
        <p14:creationId xmlns:p14="http://schemas.microsoft.com/office/powerpoint/2010/main" val="555879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075EB6-C37C-DE4E-A7C7-4A8657728A7F}" type="slidenum">
              <a:rPr lang="en-FR" smtClean="0"/>
              <a:t>24</a:t>
            </a:fld>
            <a:endParaRPr lang="en-FR"/>
          </a:p>
        </p:txBody>
      </p:sp>
    </p:spTree>
    <p:extLst>
      <p:ext uri="{BB962C8B-B14F-4D97-AF65-F5344CB8AC3E}">
        <p14:creationId xmlns:p14="http://schemas.microsoft.com/office/powerpoint/2010/main" val="3875740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solidFill>
                  <a:srgbClr val="0E0E0E"/>
                </a:solidFill>
                <a:effectLst/>
                <a:latin typeface=".AppleSystemUIFont"/>
              </a:rPr>
              <a:t>Before we dive into the details, let me walk you through the structure of today’s presentation.</a:t>
            </a:r>
          </a:p>
          <a:p>
            <a:pPr>
              <a:spcBef>
                <a:spcPts val="900"/>
              </a:spcBef>
            </a:pPr>
            <a:r>
              <a:rPr lang="en-GB">
                <a:solidFill>
                  <a:srgbClr val="0E0E0E"/>
                </a:solidFill>
                <a:effectLst/>
                <a:latin typeface=".AppleSystemUIFont"/>
              </a:rPr>
              <a:t>1. </a:t>
            </a:r>
            <a:r>
              <a:rPr lang="en-GB" b="1">
                <a:solidFill>
                  <a:srgbClr val="0E0E0E"/>
                </a:solidFill>
                <a:effectLst/>
                <a:latin typeface=".AppleSystemUIFont"/>
              </a:rPr>
              <a:t>First</a:t>
            </a:r>
            <a:r>
              <a:rPr lang="en-GB">
                <a:solidFill>
                  <a:srgbClr val="0E0E0E"/>
                </a:solidFill>
                <a:effectLst/>
                <a:latin typeface=".AppleSystemUIFont"/>
              </a:rPr>
              <a:t>, I’ll start with the </a:t>
            </a:r>
            <a:r>
              <a:rPr lang="en-GB" b="1">
                <a:solidFill>
                  <a:srgbClr val="0E0E0E"/>
                </a:solidFill>
                <a:effectLst/>
                <a:latin typeface=".AppleSystemUIFont"/>
              </a:rPr>
              <a:t>Introduction</a:t>
            </a:r>
            <a:r>
              <a:rPr lang="en-GB">
                <a:solidFill>
                  <a:srgbClr val="0E0E0E"/>
                </a:solidFill>
                <a:effectLst/>
                <a:latin typeface=".AppleSystemUIFont"/>
              </a:rPr>
              <a:t>, where I’ll provide some context for the problem, discuss the research gap, and outline our contributions.</a:t>
            </a:r>
          </a:p>
          <a:p>
            <a:pPr>
              <a:spcBef>
                <a:spcPts val="900"/>
              </a:spcBef>
            </a:pPr>
            <a:r>
              <a:rPr lang="en-GB">
                <a:solidFill>
                  <a:srgbClr val="0E0E0E"/>
                </a:solidFill>
                <a:effectLst/>
                <a:latin typeface=".AppleSystemUIFont"/>
              </a:rPr>
              <a:t>2. </a:t>
            </a:r>
            <a:r>
              <a:rPr lang="en-GB" b="1">
                <a:solidFill>
                  <a:srgbClr val="0E0E0E"/>
                </a:solidFill>
                <a:effectLst/>
                <a:latin typeface=".AppleSystemUIFont"/>
              </a:rPr>
              <a:t>Next</a:t>
            </a:r>
            <a:r>
              <a:rPr lang="en-GB">
                <a:solidFill>
                  <a:srgbClr val="0E0E0E"/>
                </a:solidFill>
                <a:effectLst/>
                <a:latin typeface=".AppleSystemUIFont"/>
              </a:rPr>
              <a:t>, I’ll move to the </a:t>
            </a:r>
            <a:r>
              <a:rPr lang="en-GB" b="1">
                <a:solidFill>
                  <a:srgbClr val="0E0E0E"/>
                </a:solidFill>
                <a:effectLst/>
                <a:latin typeface=".AppleSystemUIFont"/>
              </a:rPr>
              <a:t>Problem Description</a:t>
            </a:r>
            <a:r>
              <a:rPr lang="en-GB">
                <a:solidFill>
                  <a:srgbClr val="0E0E0E"/>
                </a:solidFill>
                <a:effectLst/>
                <a:latin typeface=".AppleSystemUIFont"/>
              </a:rPr>
              <a:t>, where I’ll explain the objectives, constraints, and mathematical formulation of the problem.</a:t>
            </a:r>
          </a:p>
          <a:p>
            <a:pPr>
              <a:spcBef>
                <a:spcPts val="900"/>
              </a:spcBef>
            </a:pPr>
            <a:r>
              <a:rPr lang="en-GB">
                <a:solidFill>
                  <a:srgbClr val="0E0E0E"/>
                </a:solidFill>
                <a:effectLst/>
                <a:latin typeface=".AppleSystemUIFont"/>
              </a:rPr>
              <a:t>3. In the </a:t>
            </a:r>
            <a:r>
              <a:rPr lang="en-GB" b="1">
                <a:solidFill>
                  <a:srgbClr val="0E0E0E"/>
                </a:solidFill>
                <a:effectLst/>
                <a:latin typeface=".AppleSystemUIFont"/>
              </a:rPr>
              <a:t>Methodology</a:t>
            </a:r>
            <a:r>
              <a:rPr lang="en-GB">
                <a:solidFill>
                  <a:srgbClr val="0E0E0E"/>
                </a:solidFill>
                <a:effectLst/>
                <a:latin typeface=".AppleSystemUIFont"/>
              </a:rPr>
              <a:t> section, I’ll introduce the Monte Carlo Tree Search algorithm, highlight key policies we implemented, and explain how parallelization was applied.</a:t>
            </a:r>
          </a:p>
          <a:p>
            <a:pPr>
              <a:spcBef>
                <a:spcPts val="900"/>
              </a:spcBef>
            </a:pPr>
            <a:r>
              <a:rPr lang="en-GB">
                <a:solidFill>
                  <a:srgbClr val="0E0E0E"/>
                </a:solidFill>
                <a:effectLst/>
                <a:latin typeface=".AppleSystemUIFont"/>
              </a:rPr>
              <a:t>4. Then, I’ll present the </a:t>
            </a:r>
            <a:r>
              <a:rPr lang="en-GB" b="1">
                <a:solidFill>
                  <a:srgbClr val="0E0E0E"/>
                </a:solidFill>
                <a:effectLst/>
                <a:latin typeface=".AppleSystemUIFont"/>
              </a:rPr>
              <a:t>Computational Results</a:t>
            </a:r>
            <a:r>
              <a:rPr lang="en-GB">
                <a:solidFill>
                  <a:srgbClr val="0E0E0E"/>
                </a:solidFill>
                <a:effectLst/>
                <a:latin typeface=".AppleSystemUIFont"/>
              </a:rPr>
              <a:t>, showcasing the performance of our approach and comparing it to state-of-the-art methods.</a:t>
            </a:r>
          </a:p>
          <a:p>
            <a:pPr>
              <a:spcBef>
                <a:spcPts val="900"/>
              </a:spcBef>
            </a:pPr>
            <a:r>
              <a:rPr lang="en-GB">
                <a:solidFill>
                  <a:srgbClr val="0E0E0E"/>
                </a:solidFill>
                <a:effectLst/>
                <a:latin typeface=".AppleSystemUIFont"/>
              </a:rPr>
              <a:t>5. Finally, I’ll wrap up with the </a:t>
            </a:r>
            <a:r>
              <a:rPr lang="en-GB" b="1">
                <a:solidFill>
                  <a:srgbClr val="0E0E0E"/>
                </a:solidFill>
                <a:effectLst/>
                <a:latin typeface=".AppleSystemUIFont"/>
              </a:rPr>
              <a:t>Conclusion</a:t>
            </a:r>
            <a:r>
              <a:rPr lang="en-GB">
                <a:solidFill>
                  <a:srgbClr val="0E0E0E"/>
                </a:solidFill>
                <a:effectLst/>
                <a:latin typeface=".AppleSystemUIFont"/>
              </a:rPr>
              <a:t>, summarizing our key findings and discussing future work.</a:t>
            </a:r>
          </a:p>
          <a:p>
            <a:endParaRPr lang="en-GB">
              <a:solidFill>
                <a:srgbClr val="0E0E0E"/>
              </a:solidFill>
              <a:effectLst/>
              <a:latin typeface=".AppleSystemUIFont"/>
            </a:endParaRPr>
          </a:p>
          <a:p>
            <a:r>
              <a:rPr lang="en-GB">
                <a:solidFill>
                  <a:srgbClr val="0E0E0E"/>
                </a:solidFill>
                <a:effectLst/>
                <a:latin typeface=".AppleSystemUIFont"/>
              </a:rPr>
              <a:t>Let’s begin with the introduction.</a:t>
            </a:r>
          </a:p>
        </p:txBody>
      </p:sp>
      <p:sp>
        <p:nvSpPr>
          <p:cNvPr id="4" name="Slide Number Placeholder 3"/>
          <p:cNvSpPr>
            <a:spLocks noGrp="1"/>
          </p:cNvSpPr>
          <p:nvPr>
            <p:ph type="sldNum" sz="quarter" idx="5"/>
          </p:nvPr>
        </p:nvSpPr>
        <p:spPr/>
        <p:txBody>
          <a:bodyPr/>
          <a:lstStyle/>
          <a:p>
            <a:fld id="{91075EB6-C37C-DE4E-A7C7-4A8657728A7F}" type="slidenum">
              <a:rPr lang="en-FR" smtClean="0"/>
              <a:t>1</a:t>
            </a:fld>
            <a:endParaRPr lang="en-FR"/>
          </a:p>
        </p:txBody>
      </p:sp>
    </p:spTree>
    <p:extLst>
      <p:ext uri="{BB962C8B-B14F-4D97-AF65-F5344CB8AC3E}">
        <p14:creationId xmlns:p14="http://schemas.microsoft.com/office/powerpoint/2010/main" val="1518627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solidFill>
                  <a:srgbClr val="0E0E0E"/>
                </a:solidFill>
                <a:effectLst/>
                <a:latin typeface=".AppleSystemUIFont"/>
              </a:rPr>
              <a:t>The number of flight connections continues to grow every year, with over 38 million flights scheduled in 2023. While this growth offers more travel options, it also makes finding the best and cheapest flight routes increasingly challenging, especially for multi-city journeys. To address this, platforms like Google Flights and </a:t>
            </a:r>
            <a:r>
              <a:rPr lang="en-GB" err="1">
                <a:solidFill>
                  <a:srgbClr val="0E0E0E"/>
                </a:solidFill>
                <a:effectLst/>
                <a:latin typeface=".AppleSystemUIFont"/>
              </a:rPr>
              <a:t>Kiwi.com</a:t>
            </a:r>
            <a:r>
              <a:rPr lang="en-GB">
                <a:solidFill>
                  <a:srgbClr val="0E0E0E"/>
                </a:solidFill>
                <a:effectLst/>
                <a:latin typeface=".AppleSystemUIFont"/>
              </a:rPr>
              <a:t> have developed advanced trip planner algorithms.</a:t>
            </a:r>
          </a:p>
          <a:p>
            <a:endParaRPr lang="en-GB">
              <a:solidFill>
                <a:srgbClr val="0E0E0E"/>
              </a:solidFill>
              <a:effectLst/>
              <a:latin typeface=".AppleSystemUIFont"/>
            </a:endParaRPr>
          </a:p>
          <a:p>
            <a:r>
              <a:rPr lang="en-GB" err="1">
                <a:solidFill>
                  <a:srgbClr val="0E0E0E"/>
                </a:solidFill>
                <a:effectLst/>
                <a:latin typeface=".AppleSystemUIFont"/>
              </a:rPr>
              <a:t>Kiwi.com</a:t>
            </a:r>
            <a:r>
              <a:rPr lang="en-GB">
                <a:solidFill>
                  <a:srgbClr val="0E0E0E"/>
                </a:solidFill>
                <a:effectLst/>
                <a:latin typeface=".AppleSystemUIFont"/>
              </a:rPr>
              <a:t> has introduced a series of challenges to improve these algorithms. One such challenge, the Travelling Salesman Problem 2.0, is the focus of this study. Despite its complexity, limited research exists on solving this problem. Existing methods have included breadth-first search and heuristics like simulated annealing and reinforcement learning.</a:t>
            </a:r>
          </a:p>
          <a:p>
            <a:endParaRPr lang="en-GB">
              <a:solidFill>
                <a:srgbClr val="0E0E0E"/>
              </a:solidFill>
              <a:effectLst/>
              <a:latin typeface=".AppleSystemUIFont"/>
            </a:endParaRPr>
          </a:p>
          <a:p>
            <a:r>
              <a:rPr lang="en-GB">
                <a:solidFill>
                  <a:srgbClr val="0E0E0E"/>
                </a:solidFill>
                <a:effectLst/>
                <a:latin typeface=".AppleSystemUIFont"/>
              </a:rPr>
              <a:t>Our contribution is to tackle this problem using a novel approach: Monte Carlo Tree Search, or MCTS. Let’s move on to the problem description.”</a:t>
            </a:r>
          </a:p>
          <a:p>
            <a:endParaRPr lang="en-FR"/>
          </a:p>
        </p:txBody>
      </p:sp>
      <p:sp>
        <p:nvSpPr>
          <p:cNvPr id="4" name="Slide Number Placeholder 3"/>
          <p:cNvSpPr>
            <a:spLocks noGrp="1"/>
          </p:cNvSpPr>
          <p:nvPr>
            <p:ph type="sldNum" sz="quarter" idx="5"/>
          </p:nvPr>
        </p:nvSpPr>
        <p:spPr/>
        <p:txBody>
          <a:bodyPr/>
          <a:lstStyle/>
          <a:p>
            <a:fld id="{91075EB6-C37C-DE4E-A7C7-4A8657728A7F}" type="slidenum">
              <a:rPr lang="en-FR" smtClean="0"/>
              <a:t>2</a:t>
            </a:fld>
            <a:endParaRPr lang="en-FR"/>
          </a:p>
        </p:txBody>
      </p:sp>
    </p:spTree>
    <p:extLst>
      <p:ext uri="{BB962C8B-B14F-4D97-AF65-F5344CB8AC3E}">
        <p14:creationId xmlns:p14="http://schemas.microsoft.com/office/powerpoint/2010/main" val="777351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solidFill>
                  <a:srgbClr val="0E0E0E"/>
                </a:solidFill>
                <a:effectLst/>
                <a:latin typeface=".AppleSystemUIFont"/>
              </a:rPr>
              <a:t>The </a:t>
            </a:r>
            <a:r>
              <a:rPr lang="en-GB" err="1">
                <a:solidFill>
                  <a:srgbClr val="0E0E0E"/>
                </a:solidFill>
                <a:effectLst/>
                <a:latin typeface=".AppleSystemUIFont"/>
              </a:rPr>
              <a:t>Kiwi.com</a:t>
            </a:r>
            <a:r>
              <a:rPr lang="en-GB">
                <a:solidFill>
                  <a:srgbClr val="0E0E0E"/>
                </a:solidFill>
                <a:effectLst/>
                <a:latin typeface=".AppleSystemUIFont"/>
              </a:rPr>
              <a:t> problem requires finding the cheapest flight route across </a:t>
            </a:r>
            <a:r>
              <a:rPr lang="en-GB">
                <a:solidFill>
                  <a:srgbClr val="000000"/>
                </a:solidFill>
                <a:effectLst/>
                <a:latin typeface="Helvetica" pitchFamily="2" charset="0"/>
              </a:rPr>
              <a:t>n</a:t>
            </a:r>
            <a:r>
              <a:rPr lang="en-GB">
                <a:solidFill>
                  <a:srgbClr val="0E0E0E"/>
                </a:solidFill>
                <a:effectLst/>
                <a:latin typeface=".AppleSystemUIFont"/>
              </a:rPr>
              <a:t> areas, where an area consists of multiple cities or airports. The goal is to minimize total travel costs, but the problem has several unique features:</a:t>
            </a:r>
          </a:p>
          <a:p>
            <a:pPr>
              <a:spcBef>
                <a:spcPts val="900"/>
              </a:spcBef>
            </a:pPr>
            <a:r>
              <a:rPr lang="en-GB">
                <a:solidFill>
                  <a:srgbClr val="0E0E0E"/>
                </a:solidFill>
                <a:effectLst/>
                <a:latin typeface=".AppleSystemUIFont"/>
              </a:rPr>
              <a:t>• First, flight costs depend on the direction of travel and the day of travel, but not on the time of day.</a:t>
            </a:r>
          </a:p>
          <a:p>
            <a:pPr>
              <a:spcBef>
                <a:spcPts val="900"/>
              </a:spcBef>
            </a:pPr>
            <a:r>
              <a:rPr lang="en-GB">
                <a:solidFill>
                  <a:srgbClr val="0E0E0E"/>
                </a:solidFill>
                <a:effectLst/>
                <a:latin typeface=".AppleSystemUIFont"/>
              </a:rPr>
              <a:t>• Second, the trip must start and end in the same area, though not necessarily the same city.</a:t>
            </a:r>
          </a:p>
          <a:p>
            <a:pPr>
              <a:spcBef>
                <a:spcPts val="900"/>
              </a:spcBef>
            </a:pPr>
            <a:r>
              <a:rPr lang="en-GB">
                <a:solidFill>
                  <a:srgbClr val="0E0E0E"/>
                </a:solidFill>
                <a:effectLst/>
                <a:latin typeface=".AppleSystemUIFont"/>
              </a:rPr>
              <a:t>• Third, once you arrive in a city within an area, you must also depart from that same city.</a:t>
            </a:r>
          </a:p>
          <a:p>
            <a:br>
              <a:rPr lang="en-GB">
                <a:solidFill>
                  <a:srgbClr val="0E0E0E"/>
                </a:solidFill>
                <a:effectLst/>
                <a:latin typeface=".AppleSystemUIFont"/>
              </a:rPr>
            </a:br>
            <a:endParaRPr lang="en-GB">
              <a:solidFill>
                <a:srgbClr val="0E0E0E"/>
              </a:solidFill>
              <a:effectLst/>
              <a:latin typeface=".AppleSystemUIFont"/>
            </a:endParaRPr>
          </a:p>
          <a:p>
            <a:r>
              <a:rPr lang="en-GB">
                <a:solidFill>
                  <a:srgbClr val="0E0E0E"/>
                </a:solidFill>
                <a:effectLst/>
                <a:latin typeface=".AppleSystemUIFont"/>
              </a:rPr>
              <a:t>To describe this mathematically:</a:t>
            </a:r>
          </a:p>
          <a:p>
            <a:pPr>
              <a:spcBef>
                <a:spcPts val="900"/>
              </a:spcBef>
            </a:pPr>
            <a:r>
              <a:rPr lang="en-GB">
                <a:solidFill>
                  <a:srgbClr val="0E0E0E"/>
                </a:solidFill>
                <a:effectLst/>
                <a:latin typeface=".AppleSystemUIFont"/>
              </a:rPr>
              <a:t>• We define </a:t>
            </a:r>
            <a:r>
              <a:rPr lang="en-GB">
                <a:solidFill>
                  <a:srgbClr val="000000"/>
                </a:solidFill>
                <a:effectLst/>
                <a:latin typeface="Helvetica" pitchFamily="2" charset="0"/>
              </a:rPr>
              <a:t>Area</a:t>
            </a:r>
            <a:r>
              <a:rPr lang="en-GB">
                <a:solidFill>
                  <a:srgbClr val="0E0E0E"/>
                </a:solidFill>
                <a:effectLst/>
                <a:latin typeface=".AppleSystemUIFont"/>
              </a:rPr>
              <a:t> as a set of </a:t>
            </a:r>
            <a:r>
              <a:rPr lang="en-GB">
                <a:solidFill>
                  <a:srgbClr val="000000"/>
                </a:solidFill>
                <a:effectLst/>
                <a:latin typeface="Helvetica" pitchFamily="2" charset="0"/>
              </a:rPr>
              <a:t>n</a:t>
            </a:r>
            <a:r>
              <a:rPr lang="en-GB">
                <a:solidFill>
                  <a:srgbClr val="0E0E0E"/>
                </a:solidFill>
                <a:effectLst/>
                <a:latin typeface=".AppleSystemUIFont"/>
              </a:rPr>
              <a:t> areas, each with multiple airports.</a:t>
            </a:r>
          </a:p>
          <a:p>
            <a:pPr>
              <a:spcBef>
                <a:spcPts val="900"/>
              </a:spcBef>
            </a:pPr>
            <a:r>
              <a:rPr lang="en-GB">
                <a:solidFill>
                  <a:srgbClr val="0E0E0E"/>
                </a:solidFill>
                <a:effectLst/>
                <a:latin typeface=".AppleSystemUIFont"/>
              </a:rPr>
              <a:t>• Flight costs, denoted as </a:t>
            </a:r>
            <a:r>
              <a:rPr lang="en-GB" err="1">
                <a:solidFill>
                  <a:srgbClr val="000000"/>
                </a:solidFill>
                <a:effectLst/>
                <a:latin typeface="Helvetica" pitchFamily="2" charset="0"/>
              </a:rPr>
              <a:t>c^d</a:t>
            </a:r>
            <a:r>
              <a:rPr lang="en-GB">
                <a:solidFill>
                  <a:srgbClr val="000000"/>
                </a:solidFill>
                <a:effectLst/>
                <a:latin typeface="Helvetica" pitchFamily="2" charset="0"/>
              </a:rPr>
              <a:t>_{</a:t>
            </a:r>
            <a:r>
              <a:rPr lang="en-GB" err="1">
                <a:solidFill>
                  <a:srgbClr val="000000"/>
                </a:solidFill>
                <a:effectLst/>
                <a:latin typeface="Helvetica" pitchFamily="2" charset="0"/>
              </a:rPr>
              <a:t>ij</a:t>
            </a:r>
            <a:r>
              <a:rPr lang="en-GB">
                <a:solidFill>
                  <a:srgbClr val="000000"/>
                </a:solidFill>
                <a:effectLst/>
                <a:latin typeface="Helvetica" pitchFamily="2" charset="0"/>
              </a:rPr>
              <a:t>}</a:t>
            </a:r>
            <a:r>
              <a:rPr lang="en-GB">
                <a:solidFill>
                  <a:srgbClr val="0E0E0E"/>
                </a:solidFill>
                <a:effectLst/>
                <a:latin typeface=".AppleSystemUIFont"/>
              </a:rPr>
              <a:t>, represent the cost of traveling from airport </a:t>
            </a:r>
            <a:r>
              <a:rPr lang="en-GB" err="1">
                <a:solidFill>
                  <a:srgbClr val="000000"/>
                </a:solidFill>
                <a:effectLst/>
                <a:latin typeface="Helvetica" pitchFamily="2" charset="0"/>
              </a:rPr>
              <a:t>i</a:t>
            </a:r>
            <a:r>
              <a:rPr lang="en-GB">
                <a:solidFill>
                  <a:srgbClr val="0E0E0E"/>
                </a:solidFill>
                <a:effectLst/>
                <a:latin typeface=".AppleSystemUIFont"/>
              </a:rPr>
              <a:t> to airport </a:t>
            </a:r>
            <a:r>
              <a:rPr lang="en-GB">
                <a:solidFill>
                  <a:srgbClr val="000000"/>
                </a:solidFill>
                <a:effectLst/>
                <a:latin typeface="Helvetica" pitchFamily="2" charset="0"/>
              </a:rPr>
              <a:t>j</a:t>
            </a:r>
            <a:r>
              <a:rPr lang="en-GB">
                <a:solidFill>
                  <a:srgbClr val="0E0E0E"/>
                </a:solidFill>
                <a:effectLst/>
                <a:latin typeface=".AppleSystemUIFont"/>
              </a:rPr>
              <a:t> on day </a:t>
            </a:r>
            <a:r>
              <a:rPr lang="en-GB">
                <a:solidFill>
                  <a:srgbClr val="000000"/>
                </a:solidFill>
                <a:effectLst/>
                <a:latin typeface="Helvetica" pitchFamily="2" charset="0"/>
              </a:rPr>
              <a:t>d</a:t>
            </a:r>
            <a:r>
              <a:rPr lang="en-GB">
                <a:solidFill>
                  <a:srgbClr val="0E0E0E"/>
                </a:solidFill>
                <a:effectLst/>
                <a:latin typeface=".AppleSystemUIFont"/>
              </a:rPr>
              <a:t>. These costs are:</a:t>
            </a:r>
          </a:p>
          <a:p>
            <a:pPr>
              <a:spcBef>
                <a:spcPts val="900"/>
              </a:spcBef>
            </a:pPr>
            <a:r>
              <a:rPr lang="en-GB">
                <a:solidFill>
                  <a:srgbClr val="0E0E0E"/>
                </a:solidFill>
                <a:effectLst/>
                <a:latin typeface=".AppleSystemUIFont"/>
              </a:rPr>
              <a:t>• Asymmetric: Flying from </a:t>
            </a:r>
            <a:r>
              <a:rPr lang="en-GB" err="1">
                <a:solidFill>
                  <a:srgbClr val="000000"/>
                </a:solidFill>
                <a:effectLst/>
                <a:latin typeface="Helvetica" pitchFamily="2" charset="0"/>
              </a:rPr>
              <a:t>i</a:t>
            </a:r>
            <a:r>
              <a:rPr lang="en-GB">
                <a:solidFill>
                  <a:srgbClr val="0E0E0E"/>
                </a:solidFill>
                <a:effectLst/>
                <a:latin typeface=".AppleSystemUIFont"/>
              </a:rPr>
              <a:t> to </a:t>
            </a:r>
            <a:r>
              <a:rPr lang="en-GB">
                <a:solidFill>
                  <a:srgbClr val="000000"/>
                </a:solidFill>
                <a:effectLst/>
                <a:latin typeface="Helvetica" pitchFamily="2" charset="0"/>
              </a:rPr>
              <a:t>j</a:t>
            </a:r>
            <a:r>
              <a:rPr lang="en-GB">
                <a:solidFill>
                  <a:srgbClr val="0E0E0E"/>
                </a:solidFill>
                <a:effectLst/>
                <a:latin typeface=".AppleSystemUIFont"/>
              </a:rPr>
              <a:t> may cost more or less than flying from </a:t>
            </a:r>
            <a:r>
              <a:rPr lang="en-GB">
                <a:solidFill>
                  <a:srgbClr val="000000"/>
                </a:solidFill>
                <a:effectLst/>
                <a:latin typeface="Helvetica" pitchFamily="2" charset="0"/>
              </a:rPr>
              <a:t>j</a:t>
            </a:r>
            <a:r>
              <a:rPr lang="en-GB">
                <a:solidFill>
                  <a:srgbClr val="0E0E0E"/>
                </a:solidFill>
                <a:effectLst/>
                <a:latin typeface=".AppleSystemUIFont"/>
              </a:rPr>
              <a:t> to </a:t>
            </a:r>
            <a:r>
              <a:rPr lang="en-GB" err="1">
                <a:solidFill>
                  <a:srgbClr val="000000"/>
                </a:solidFill>
                <a:effectLst/>
                <a:latin typeface="Helvetica" pitchFamily="2" charset="0"/>
              </a:rPr>
              <a:t>i</a:t>
            </a:r>
            <a:r>
              <a:rPr lang="en-GB">
                <a:solidFill>
                  <a:srgbClr val="0E0E0E"/>
                </a:solidFill>
                <a:effectLst/>
                <a:latin typeface=".AppleSystemUIFont"/>
              </a:rPr>
              <a:t>.</a:t>
            </a:r>
          </a:p>
          <a:p>
            <a:pPr>
              <a:spcBef>
                <a:spcPts val="900"/>
              </a:spcBef>
            </a:pPr>
            <a:r>
              <a:rPr lang="en-GB">
                <a:solidFill>
                  <a:srgbClr val="0E0E0E"/>
                </a:solidFill>
                <a:effectLst/>
                <a:latin typeface=".AppleSystemUIFont"/>
              </a:rPr>
              <a:t>• Time-dependent: Costs may change depending on the day.</a:t>
            </a:r>
          </a:p>
          <a:p>
            <a:br>
              <a:rPr lang="en-GB">
                <a:solidFill>
                  <a:srgbClr val="0E0E0E"/>
                </a:solidFill>
                <a:effectLst/>
                <a:latin typeface=".AppleSystemUIFont"/>
              </a:rPr>
            </a:br>
            <a:endParaRPr lang="en-GB">
              <a:solidFill>
                <a:srgbClr val="0E0E0E"/>
              </a:solidFill>
              <a:effectLst/>
              <a:latin typeface=".AppleSystemUIFont"/>
            </a:endParaRPr>
          </a:p>
          <a:p>
            <a:r>
              <a:rPr lang="en-GB">
                <a:solidFill>
                  <a:srgbClr val="0E0E0E"/>
                </a:solidFill>
                <a:effectLst/>
                <a:latin typeface=".AppleSystemUIFont"/>
              </a:rPr>
              <a:t>The solution must also satisfy key constraints:</a:t>
            </a:r>
          </a:p>
          <a:p>
            <a:pPr>
              <a:spcBef>
                <a:spcPts val="900"/>
              </a:spcBef>
            </a:pPr>
            <a:r>
              <a:rPr lang="en-GB">
                <a:solidFill>
                  <a:srgbClr val="0E0E0E"/>
                </a:solidFill>
                <a:effectLst/>
                <a:latin typeface=".AppleSystemUIFont"/>
              </a:rPr>
              <a:t>1. The trip starts from a specified airport.</a:t>
            </a:r>
          </a:p>
          <a:p>
            <a:pPr>
              <a:spcBef>
                <a:spcPts val="900"/>
              </a:spcBef>
            </a:pPr>
            <a:r>
              <a:rPr lang="en-GB">
                <a:solidFill>
                  <a:srgbClr val="0E0E0E"/>
                </a:solidFill>
                <a:effectLst/>
                <a:latin typeface=".AppleSystemUIFont"/>
              </a:rPr>
              <a:t>2. Every day, exactly one city in a new area is visited.</a:t>
            </a:r>
          </a:p>
          <a:p>
            <a:pPr>
              <a:spcBef>
                <a:spcPts val="900"/>
              </a:spcBef>
            </a:pPr>
            <a:r>
              <a:rPr lang="en-GB">
                <a:solidFill>
                  <a:srgbClr val="0E0E0E"/>
                </a:solidFill>
                <a:effectLst/>
                <a:latin typeface=".AppleSystemUIFont"/>
              </a:rPr>
              <a:t>3. The trip ends in the same area where it started.</a:t>
            </a:r>
          </a:p>
          <a:p>
            <a:endParaRPr lang="en-FR"/>
          </a:p>
          <a:p>
            <a:r>
              <a:rPr lang="en-GB">
                <a:solidFill>
                  <a:srgbClr val="0E0E0E"/>
                </a:solidFill>
                <a:effectLst/>
                <a:latin typeface=".AppleSystemUIFont"/>
              </a:rPr>
              <a:t>To make this clearer, consider a simple example with 4 areas:</a:t>
            </a:r>
          </a:p>
          <a:p>
            <a:pPr>
              <a:spcBef>
                <a:spcPts val="900"/>
              </a:spcBef>
            </a:pPr>
            <a:r>
              <a:rPr lang="en-GB">
                <a:solidFill>
                  <a:srgbClr val="0E0E0E"/>
                </a:solidFill>
                <a:effectLst/>
                <a:latin typeface=".AppleSystemUIFont"/>
              </a:rPr>
              <a:t>• Greece: Athens and Thessaloniki.</a:t>
            </a:r>
          </a:p>
          <a:p>
            <a:pPr>
              <a:spcBef>
                <a:spcPts val="900"/>
              </a:spcBef>
            </a:pPr>
            <a:r>
              <a:rPr lang="en-GB">
                <a:solidFill>
                  <a:srgbClr val="0E0E0E"/>
                </a:solidFill>
                <a:effectLst/>
                <a:latin typeface=".AppleSystemUIFont"/>
              </a:rPr>
              <a:t>• Italy: Rome and Milan.</a:t>
            </a:r>
          </a:p>
          <a:p>
            <a:pPr>
              <a:spcBef>
                <a:spcPts val="900"/>
              </a:spcBef>
            </a:pPr>
            <a:r>
              <a:rPr lang="en-GB">
                <a:solidFill>
                  <a:srgbClr val="0E0E0E"/>
                </a:solidFill>
                <a:effectLst/>
                <a:latin typeface=".AppleSystemUIFont"/>
              </a:rPr>
              <a:t>• Spain: Madrid and Barcelona.</a:t>
            </a:r>
          </a:p>
          <a:p>
            <a:pPr>
              <a:spcBef>
                <a:spcPts val="900"/>
              </a:spcBef>
            </a:pPr>
            <a:r>
              <a:rPr lang="en-GB">
                <a:solidFill>
                  <a:srgbClr val="0E0E0E"/>
                </a:solidFill>
                <a:effectLst/>
                <a:latin typeface=".AppleSystemUIFont"/>
              </a:rPr>
              <a:t>• The UK: London and Liverpool.</a:t>
            </a:r>
          </a:p>
          <a:p>
            <a:endParaRPr lang="en-GB">
              <a:solidFill>
                <a:srgbClr val="0E0E0E"/>
              </a:solidFill>
              <a:effectLst/>
              <a:latin typeface=".AppleSystemUIFont"/>
            </a:endParaRPr>
          </a:p>
          <a:p>
            <a:r>
              <a:rPr lang="en-GB">
                <a:solidFill>
                  <a:srgbClr val="0E0E0E"/>
                </a:solidFill>
                <a:effectLst/>
                <a:latin typeface=".AppleSystemUIFont"/>
              </a:rPr>
              <a:t>If the trip starts in Athens, a valid route might be: Athens → Madrid → London → Rome → Thessaloniki. Notice that while the starting and ending airports differ, the trip is valid because it ends in the same area.</a:t>
            </a:r>
          </a:p>
          <a:p>
            <a:endParaRPr lang="en-GB">
              <a:solidFill>
                <a:srgbClr val="0E0E0E"/>
              </a:solidFill>
              <a:effectLst/>
              <a:latin typeface=".AppleSystemUIFont"/>
            </a:endParaRPr>
          </a:p>
          <a:p>
            <a:r>
              <a:rPr lang="en-GB">
                <a:solidFill>
                  <a:srgbClr val="0E0E0E"/>
                </a:solidFill>
                <a:effectLst/>
                <a:latin typeface=".AppleSystemUIFont"/>
              </a:rPr>
              <a:t>This structure introduces high complexity, as costs vary by direction and day. As a result, we need an efficient approach like Monte Carlo Tree Search to find a solution. I’ll now explain our methodology.</a:t>
            </a:r>
          </a:p>
          <a:p>
            <a:endParaRPr lang="en-FR"/>
          </a:p>
        </p:txBody>
      </p:sp>
      <p:sp>
        <p:nvSpPr>
          <p:cNvPr id="4" name="Slide Number Placeholder 3"/>
          <p:cNvSpPr>
            <a:spLocks noGrp="1"/>
          </p:cNvSpPr>
          <p:nvPr>
            <p:ph type="sldNum" sz="quarter" idx="5"/>
          </p:nvPr>
        </p:nvSpPr>
        <p:spPr/>
        <p:txBody>
          <a:bodyPr/>
          <a:lstStyle/>
          <a:p>
            <a:fld id="{91075EB6-C37C-DE4E-A7C7-4A8657728A7F}" type="slidenum">
              <a:rPr lang="en-FR" smtClean="0"/>
              <a:t>3</a:t>
            </a:fld>
            <a:endParaRPr lang="en-FR"/>
          </a:p>
        </p:txBody>
      </p:sp>
    </p:spTree>
    <p:extLst>
      <p:ext uri="{BB962C8B-B14F-4D97-AF65-F5344CB8AC3E}">
        <p14:creationId xmlns:p14="http://schemas.microsoft.com/office/powerpoint/2010/main" val="2216524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rgbClr val="000000"/>
                </a:solidFill>
                <a:effectLst/>
                <a:latin typeface="Helvetica" pitchFamily="2" charset="0"/>
              </a:rPr>
              <a:t>The Cp coefficient can also be considered in UCB1-Tuned’s formula</a:t>
            </a:r>
          </a:p>
          <a:p>
            <a:endParaRPr lang="en-FR" dirty="0"/>
          </a:p>
          <a:p>
            <a:endParaRPr lang="en-FR" dirty="0"/>
          </a:p>
          <a:p>
            <a:r>
              <a:rPr lang="en-GB" dirty="0">
                <a:solidFill>
                  <a:srgbClr val="000000"/>
                </a:solidFill>
                <a:effectLst/>
                <a:latin typeface="Helvetica" pitchFamily="2" charset="0"/>
              </a:rPr>
              <a:t>This policy selects an action randomly from a subset of actions that are within a certain tolerance level of the minimum cost action. The tolerance level is defined by c</a:t>
            </a:r>
          </a:p>
          <a:p>
            <a:endParaRPr lang="en-FR" dirty="0"/>
          </a:p>
        </p:txBody>
      </p:sp>
      <p:sp>
        <p:nvSpPr>
          <p:cNvPr id="4" name="Slide Number Placeholder 3"/>
          <p:cNvSpPr>
            <a:spLocks noGrp="1"/>
          </p:cNvSpPr>
          <p:nvPr>
            <p:ph type="sldNum" sz="quarter" idx="5"/>
          </p:nvPr>
        </p:nvSpPr>
        <p:spPr/>
        <p:txBody>
          <a:bodyPr/>
          <a:lstStyle/>
          <a:p>
            <a:fld id="{91075EB6-C37C-DE4E-A7C7-4A8657728A7F}" type="slidenum">
              <a:rPr lang="en-FR" smtClean="0"/>
              <a:t>4</a:t>
            </a:fld>
            <a:endParaRPr lang="en-FR"/>
          </a:p>
        </p:txBody>
      </p:sp>
    </p:spTree>
    <p:extLst>
      <p:ext uri="{BB962C8B-B14F-4D97-AF65-F5344CB8AC3E}">
        <p14:creationId xmlns:p14="http://schemas.microsoft.com/office/powerpoint/2010/main" val="1377471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No focus Time limit: </a:t>
            </a:r>
            <a:r>
              <a:rPr lang="en-GB" dirty="0">
                <a:solidFill>
                  <a:srgbClr val="000000"/>
                </a:solidFill>
                <a:effectLst/>
                <a:latin typeface="Helvetica" pitchFamily="2" charset="0"/>
              </a:rPr>
              <a:t>computational budget is limited when using Python</a:t>
            </a:r>
          </a:p>
          <a:p>
            <a:endParaRPr lang="en-FR" dirty="0"/>
          </a:p>
        </p:txBody>
      </p:sp>
      <p:sp>
        <p:nvSpPr>
          <p:cNvPr id="4" name="Slide Number Placeholder 3"/>
          <p:cNvSpPr>
            <a:spLocks noGrp="1"/>
          </p:cNvSpPr>
          <p:nvPr>
            <p:ph type="sldNum" sz="quarter" idx="5"/>
          </p:nvPr>
        </p:nvSpPr>
        <p:spPr/>
        <p:txBody>
          <a:bodyPr/>
          <a:lstStyle/>
          <a:p>
            <a:fld id="{91075EB6-C37C-DE4E-A7C7-4A8657728A7F}" type="slidenum">
              <a:rPr lang="en-FR" smtClean="0"/>
              <a:t>6</a:t>
            </a:fld>
            <a:endParaRPr lang="en-FR"/>
          </a:p>
        </p:txBody>
      </p:sp>
    </p:spTree>
    <p:extLst>
      <p:ext uri="{BB962C8B-B14F-4D97-AF65-F5344CB8AC3E}">
        <p14:creationId xmlns:p14="http://schemas.microsoft.com/office/powerpoint/2010/main" val="204067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03901-E62D-D545-93B7-87FE51A951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B7E947-9173-918E-8DDF-76F2DBA0BC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5C1EBD-D02B-7182-08F4-37B2519378E7}"/>
              </a:ext>
            </a:extLst>
          </p:cNvPr>
          <p:cNvSpPr>
            <a:spLocks noGrp="1"/>
          </p:cNvSpPr>
          <p:nvPr>
            <p:ph type="body" idx="1"/>
          </p:nvPr>
        </p:nvSpPr>
        <p:spPr/>
        <p:txBody>
          <a:bodyPr/>
          <a:lstStyle/>
          <a:p>
            <a:r>
              <a:rPr lang="en-GB">
                <a:solidFill>
                  <a:srgbClr val="0E0E0E"/>
                </a:solidFill>
                <a:effectLst/>
                <a:latin typeface=".AppleSystemUIFont"/>
              </a:rPr>
              <a:t>We tested our approach on eight problem instances, </a:t>
            </a:r>
            <a:r>
              <a:rPr lang="en-GB" err="1">
                <a:solidFill>
                  <a:srgbClr val="0E0E0E"/>
                </a:solidFill>
                <a:effectLst/>
                <a:latin typeface=".AppleSystemUIFont"/>
              </a:rPr>
              <a:t>labeled</a:t>
            </a:r>
            <a:r>
              <a:rPr lang="en-GB">
                <a:solidFill>
                  <a:srgbClr val="0E0E0E"/>
                </a:solidFill>
                <a:effectLst/>
                <a:latin typeface=".AppleSystemUIFont"/>
              </a:rPr>
              <a:t> </a:t>
            </a:r>
            <a:r>
              <a:rPr lang="en-GB">
                <a:solidFill>
                  <a:srgbClr val="000000"/>
                </a:solidFill>
                <a:effectLst/>
                <a:latin typeface="Helvetica" pitchFamily="2" charset="0"/>
              </a:rPr>
              <a:t>I_1</a:t>
            </a:r>
            <a:r>
              <a:rPr lang="en-GB">
                <a:solidFill>
                  <a:srgbClr val="0E0E0E"/>
                </a:solidFill>
                <a:effectLst/>
                <a:latin typeface=".AppleSystemUIFont"/>
              </a:rPr>
              <a:t> through </a:t>
            </a:r>
            <a:r>
              <a:rPr lang="en-GB">
                <a:solidFill>
                  <a:srgbClr val="000000"/>
                </a:solidFill>
                <a:effectLst/>
                <a:latin typeface="Helvetica" pitchFamily="2" charset="0"/>
              </a:rPr>
              <a:t>I_8</a:t>
            </a:r>
            <a:r>
              <a:rPr lang="en-GB">
                <a:solidFill>
                  <a:srgbClr val="0E0E0E"/>
                </a:solidFill>
                <a:effectLst/>
                <a:latin typeface=".AppleSystemUIFont"/>
              </a:rPr>
              <a:t>. These instances varied in complexity, and our experiments were run on a standard Intel i7 CPU with Python.</a:t>
            </a:r>
          </a:p>
          <a:p>
            <a:endParaRPr lang="en-GB">
              <a:solidFill>
                <a:srgbClr val="0E0E0E"/>
              </a:solidFill>
              <a:effectLst/>
              <a:latin typeface=".AppleSystemUIFont"/>
            </a:endParaRPr>
          </a:p>
          <a:p>
            <a:r>
              <a:rPr lang="en-GB">
                <a:solidFill>
                  <a:srgbClr val="0E0E0E"/>
                </a:solidFill>
                <a:effectLst/>
                <a:latin typeface=".AppleSystemUIFont"/>
              </a:rPr>
              <a:t>Here are the highlights:</a:t>
            </a:r>
          </a:p>
          <a:p>
            <a:pPr>
              <a:spcBef>
                <a:spcPts val="900"/>
              </a:spcBef>
            </a:pPr>
            <a:r>
              <a:rPr lang="en-GB">
                <a:solidFill>
                  <a:srgbClr val="0E0E0E"/>
                </a:solidFill>
                <a:effectLst/>
                <a:latin typeface=".AppleSystemUIFont"/>
              </a:rPr>
              <a:t>• For smaller instances like </a:t>
            </a:r>
            <a:r>
              <a:rPr lang="en-GB">
                <a:solidFill>
                  <a:srgbClr val="000000"/>
                </a:solidFill>
                <a:effectLst/>
                <a:latin typeface="Helvetica" pitchFamily="2" charset="0"/>
              </a:rPr>
              <a:t>I_1</a:t>
            </a:r>
            <a:r>
              <a:rPr lang="en-GB">
                <a:solidFill>
                  <a:srgbClr val="0E0E0E"/>
                </a:solidFill>
                <a:effectLst/>
                <a:latin typeface=".AppleSystemUIFont"/>
              </a:rPr>
              <a:t>, </a:t>
            </a:r>
            <a:r>
              <a:rPr lang="en-GB">
                <a:solidFill>
                  <a:srgbClr val="000000"/>
                </a:solidFill>
                <a:effectLst/>
                <a:latin typeface="Helvetica" pitchFamily="2" charset="0"/>
              </a:rPr>
              <a:t>I_2</a:t>
            </a:r>
            <a:r>
              <a:rPr lang="en-GB">
                <a:solidFill>
                  <a:srgbClr val="0E0E0E"/>
                </a:solidFill>
                <a:effectLst/>
                <a:latin typeface=".AppleSystemUIFont"/>
              </a:rPr>
              <a:t>, and </a:t>
            </a:r>
            <a:r>
              <a:rPr lang="en-GB">
                <a:solidFill>
                  <a:srgbClr val="000000"/>
                </a:solidFill>
                <a:effectLst/>
                <a:latin typeface="Helvetica" pitchFamily="2" charset="0"/>
              </a:rPr>
              <a:t>I_3</a:t>
            </a:r>
            <a:r>
              <a:rPr lang="en-GB">
                <a:solidFill>
                  <a:srgbClr val="0E0E0E"/>
                </a:solidFill>
                <a:effectLst/>
                <a:latin typeface=".AppleSystemUIFont"/>
              </a:rPr>
              <a:t>, our MCTS algorithm matched or exceeded state-of-the-art solutions.</a:t>
            </a:r>
          </a:p>
          <a:p>
            <a:pPr>
              <a:spcBef>
                <a:spcPts val="900"/>
              </a:spcBef>
            </a:pPr>
            <a:r>
              <a:rPr lang="en-GB">
                <a:solidFill>
                  <a:srgbClr val="0E0E0E"/>
                </a:solidFill>
                <a:effectLst/>
                <a:latin typeface=".AppleSystemUIFont"/>
              </a:rPr>
              <a:t>• For </a:t>
            </a:r>
            <a:r>
              <a:rPr lang="en-GB">
                <a:solidFill>
                  <a:srgbClr val="000000"/>
                </a:solidFill>
                <a:effectLst/>
                <a:latin typeface="Helvetica" pitchFamily="2" charset="0"/>
              </a:rPr>
              <a:t>I_8</a:t>
            </a:r>
            <a:r>
              <a:rPr lang="en-GB">
                <a:solidFill>
                  <a:srgbClr val="0E0E0E"/>
                </a:solidFill>
                <a:effectLst/>
                <a:latin typeface=".AppleSystemUIFont"/>
              </a:rPr>
              <a:t>, we achieved a new best solution, improving the known result by 0.52%.</a:t>
            </a:r>
          </a:p>
          <a:p>
            <a:pPr>
              <a:spcBef>
                <a:spcPts val="900"/>
              </a:spcBef>
            </a:pPr>
            <a:r>
              <a:rPr lang="en-GB">
                <a:solidFill>
                  <a:srgbClr val="0E0E0E"/>
                </a:solidFill>
                <a:effectLst/>
                <a:latin typeface=".AppleSystemUIFont"/>
              </a:rPr>
              <a:t>• UCB1-Tuned outperformed classic UCB, thanks to its better balance of exploration and exploitation.</a:t>
            </a:r>
          </a:p>
          <a:p>
            <a:pPr>
              <a:spcBef>
                <a:spcPts val="900"/>
              </a:spcBef>
            </a:pPr>
            <a:r>
              <a:rPr lang="en-GB">
                <a:solidFill>
                  <a:srgbClr val="0E0E0E"/>
                </a:solidFill>
                <a:effectLst/>
                <a:latin typeface=".AppleSystemUIFont"/>
              </a:rPr>
              <a:t>• The greedy simulation policy consistently led to the best results, minimizing total travel costs.</a:t>
            </a:r>
          </a:p>
          <a:p>
            <a:pPr>
              <a:spcBef>
                <a:spcPts val="900"/>
              </a:spcBef>
            </a:pPr>
            <a:r>
              <a:rPr lang="en-GB">
                <a:solidFill>
                  <a:srgbClr val="0E0E0E"/>
                </a:solidFill>
                <a:effectLst/>
                <a:latin typeface=".AppleSystemUIFont"/>
              </a:rPr>
              <a:t>• Parallelization significantly improved the efficiency of our approach, particularly for larger instances like </a:t>
            </a:r>
            <a:r>
              <a:rPr lang="en-GB">
                <a:solidFill>
                  <a:srgbClr val="000000"/>
                </a:solidFill>
                <a:effectLst/>
                <a:latin typeface="Helvetica" pitchFamily="2" charset="0"/>
              </a:rPr>
              <a:t>I_4</a:t>
            </a:r>
            <a:r>
              <a:rPr lang="en-GB">
                <a:solidFill>
                  <a:srgbClr val="0E0E0E"/>
                </a:solidFill>
                <a:effectLst/>
                <a:latin typeface=".AppleSystemUIFont"/>
              </a:rPr>
              <a:t>.</a:t>
            </a:r>
          </a:p>
          <a:p>
            <a:endParaRPr lang="en-GB">
              <a:solidFill>
                <a:srgbClr val="0E0E0E"/>
              </a:solidFill>
              <a:effectLst/>
              <a:latin typeface=".AppleSystemUIFont"/>
            </a:endParaRPr>
          </a:p>
          <a:p>
            <a:r>
              <a:rPr lang="en-GB">
                <a:solidFill>
                  <a:srgbClr val="0E0E0E"/>
                </a:solidFill>
                <a:effectLst/>
                <a:latin typeface=".AppleSystemUIFont"/>
              </a:rPr>
              <a:t>Overall, these results validate the effectiveness of our method.</a:t>
            </a:r>
          </a:p>
          <a:p>
            <a:endParaRPr lang="en-FR"/>
          </a:p>
        </p:txBody>
      </p:sp>
      <p:sp>
        <p:nvSpPr>
          <p:cNvPr id="4" name="Slide Number Placeholder 3">
            <a:extLst>
              <a:ext uri="{FF2B5EF4-FFF2-40B4-BE49-F238E27FC236}">
                <a16:creationId xmlns:a16="http://schemas.microsoft.com/office/drawing/2014/main" id="{7B6CA130-F829-9B3F-2351-33D4793AB5A2}"/>
              </a:ext>
            </a:extLst>
          </p:cNvPr>
          <p:cNvSpPr>
            <a:spLocks noGrp="1"/>
          </p:cNvSpPr>
          <p:nvPr>
            <p:ph type="sldNum" sz="quarter" idx="5"/>
          </p:nvPr>
        </p:nvSpPr>
        <p:spPr/>
        <p:txBody>
          <a:bodyPr/>
          <a:lstStyle/>
          <a:p>
            <a:fld id="{91075EB6-C37C-DE4E-A7C7-4A8657728A7F}" type="slidenum">
              <a:rPr lang="en-FR" smtClean="0"/>
              <a:t>7</a:t>
            </a:fld>
            <a:endParaRPr lang="en-FR"/>
          </a:p>
        </p:txBody>
      </p:sp>
    </p:spTree>
    <p:extLst>
      <p:ext uri="{BB962C8B-B14F-4D97-AF65-F5344CB8AC3E}">
        <p14:creationId xmlns:p14="http://schemas.microsoft.com/office/powerpoint/2010/main" val="292074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rgbClr val="000000"/>
                </a:solidFill>
                <a:effectLst/>
                <a:latin typeface="Helvetica" pitchFamily="2" charset="0"/>
              </a:rPr>
              <a:t>Finally, the UCB policy exhibits a stronger correlation with the expansion ratio compared to UCB1T. Despite this correlation, UCB’s overall performance is</a:t>
            </a:r>
          </a:p>
          <a:p>
            <a:r>
              <a:rPr lang="en-GB" dirty="0">
                <a:solidFill>
                  <a:srgbClr val="000000"/>
                </a:solidFill>
                <a:effectLst/>
                <a:latin typeface="Helvetica" pitchFamily="2" charset="0"/>
              </a:rPr>
              <a:t>inferior to that of UCB1T. This is because UCB relies more heavily on exploitation, whereas UCB1T, though slower to converge, achieves better results by balancing exploration and exploitation more effectively.</a:t>
            </a:r>
          </a:p>
          <a:p>
            <a:endParaRPr lang="en-FR" dirty="0"/>
          </a:p>
        </p:txBody>
      </p:sp>
      <p:sp>
        <p:nvSpPr>
          <p:cNvPr id="4" name="Slide Number Placeholder 3"/>
          <p:cNvSpPr>
            <a:spLocks noGrp="1"/>
          </p:cNvSpPr>
          <p:nvPr>
            <p:ph type="sldNum" sz="quarter" idx="5"/>
          </p:nvPr>
        </p:nvSpPr>
        <p:spPr/>
        <p:txBody>
          <a:bodyPr/>
          <a:lstStyle/>
          <a:p>
            <a:fld id="{91075EB6-C37C-DE4E-A7C7-4A8657728A7F}" type="slidenum">
              <a:rPr lang="en-FR" smtClean="0"/>
              <a:t>10</a:t>
            </a:fld>
            <a:endParaRPr lang="en-FR"/>
          </a:p>
        </p:txBody>
      </p:sp>
    </p:spTree>
    <p:extLst>
      <p:ext uri="{BB962C8B-B14F-4D97-AF65-F5344CB8AC3E}">
        <p14:creationId xmlns:p14="http://schemas.microsoft.com/office/powerpoint/2010/main" val="484102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rgbClr val="000000"/>
                </a:solidFill>
                <a:effectLst/>
                <a:latin typeface="Helvetica" pitchFamily="2" charset="0"/>
              </a:rPr>
              <a:t>presents box plots for the different simulation policies applied to Instance 3. For each day, the distribution of the simulated outcomes is plotted according to the simulation policy used. Coloured curves indicate the minimum and maximum values of these distributions, while dashed lines represent the medians.</a:t>
            </a:r>
          </a:p>
          <a:p>
            <a:endParaRPr lang="en-FR" dirty="0"/>
          </a:p>
          <a:p>
            <a:r>
              <a:rPr lang="en-GB" dirty="0">
                <a:solidFill>
                  <a:srgbClr val="000000"/>
                </a:solidFill>
                <a:effectLst/>
                <a:latin typeface="Helvetica" pitchFamily="2" charset="0"/>
              </a:rPr>
              <a:t>the greedy simulation policy demonstrates superior performance, as evidenced by lower minimum, maximum, and median values of the simulation outcomes across all days. The pronounced convergence of the random policy reflects the inherent randomness of this approach. Additionally, for the greedy and tolerance policies, the minimum value is nearly reached by the second or third day of simulation. This suggests that a well-calibrated set of parameters for the MCTS algorithm should ideally converge towards the minimum cost observed during the simulations.</a:t>
            </a:r>
          </a:p>
          <a:p>
            <a:endParaRPr lang="en-GB" dirty="0">
              <a:solidFill>
                <a:srgbClr val="000000"/>
              </a:solidFill>
              <a:effectLst/>
              <a:latin typeface="Helvetica" pitchFamily="2" charset="0"/>
            </a:endParaRPr>
          </a:p>
          <a:p>
            <a:r>
              <a:rPr lang="en-GB" dirty="0">
                <a:solidFill>
                  <a:srgbClr val="000000"/>
                </a:solidFill>
                <a:effectLst/>
                <a:latin typeface="Helvetica" pitchFamily="2" charset="0"/>
              </a:rPr>
              <a:t>If the algorithm does not achieve this, it indicates that the MCTS parameterisation is not good enough to solve the pb.</a:t>
            </a:r>
          </a:p>
          <a:p>
            <a:endParaRPr lang="en-GB" dirty="0">
              <a:solidFill>
                <a:srgbClr val="000000"/>
              </a:solidFill>
              <a:effectLst/>
              <a:latin typeface="Helvetica" pitchFamily="2" charset="0"/>
            </a:endParaRPr>
          </a:p>
          <a:p>
            <a:endParaRPr lang="en-FR" dirty="0"/>
          </a:p>
        </p:txBody>
      </p:sp>
      <p:sp>
        <p:nvSpPr>
          <p:cNvPr id="4" name="Slide Number Placeholder 3"/>
          <p:cNvSpPr>
            <a:spLocks noGrp="1"/>
          </p:cNvSpPr>
          <p:nvPr>
            <p:ph type="sldNum" sz="quarter" idx="5"/>
          </p:nvPr>
        </p:nvSpPr>
        <p:spPr/>
        <p:txBody>
          <a:bodyPr/>
          <a:lstStyle/>
          <a:p>
            <a:fld id="{91075EB6-C37C-DE4E-A7C7-4A8657728A7F}" type="slidenum">
              <a:rPr lang="en-FR" smtClean="0"/>
              <a:t>11</a:t>
            </a:fld>
            <a:endParaRPr lang="en-FR"/>
          </a:p>
        </p:txBody>
      </p:sp>
    </p:spTree>
    <p:extLst>
      <p:ext uri="{BB962C8B-B14F-4D97-AF65-F5344CB8AC3E}">
        <p14:creationId xmlns:p14="http://schemas.microsoft.com/office/powerpoint/2010/main" val="1036021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1E6D7-C4B7-FBFF-AA6A-9627796A551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19A7F574-F69D-0F3A-0FC5-4128AAFCF5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D5803F93-4D34-3263-0D9F-60F8F7BB4B96}"/>
              </a:ext>
            </a:extLst>
          </p:cNvPr>
          <p:cNvSpPr>
            <a:spLocks noGrp="1"/>
          </p:cNvSpPr>
          <p:nvPr>
            <p:ph type="dt" sz="half" idx="10"/>
          </p:nvPr>
        </p:nvSpPr>
        <p:spPr/>
        <p:txBody>
          <a:bodyPr/>
          <a:lstStyle/>
          <a:p>
            <a:fld id="{FB608483-8B08-EC4C-8BD8-D019AEA42112}" type="datetime1">
              <a:rPr lang="fr-FR" smtClean="0"/>
              <a:t>01/12/2024</a:t>
            </a:fld>
            <a:endParaRPr lang="en-FR"/>
          </a:p>
        </p:txBody>
      </p:sp>
      <p:sp>
        <p:nvSpPr>
          <p:cNvPr id="5" name="Footer Placeholder 4">
            <a:extLst>
              <a:ext uri="{FF2B5EF4-FFF2-40B4-BE49-F238E27FC236}">
                <a16:creationId xmlns:a16="http://schemas.microsoft.com/office/drawing/2014/main" id="{8587264B-F4E5-A9E5-A316-62623CB6093B}"/>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972DBACF-EB67-9089-CA65-EB80EFE08D38}"/>
              </a:ext>
            </a:extLst>
          </p:cNvPr>
          <p:cNvSpPr>
            <a:spLocks noGrp="1"/>
          </p:cNvSpPr>
          <p:nvPr>
            <p:ph type="sldNum" sz="quarter" idx="12"/>
          </p:nvPr>
        </p:nvSpPr>
        <p:spPr/>
        <p:txBody>
          <a:bodyPr/>
          <a:lstStyle/>
          <a:p>
            <a:fld id="{4522D1E0-E5C6-184C-988C-8CB7FA75B0FC}" type="slidenum">
              <a:rPr lang="en-FR" smtClean="0"/>
              <a:t>‹#›</a:t>
            </a:fld>
            <a:endParaRPr lang="en-FR"/>
          </a:p>
        </p:txBody>
      </p:sp>
    </p:spTree>
    <p:extLst>
      <p:ext uri="{BB962C8B-B14F-4D97-AF65-F5344CB8AC3E}">
        <p14:creationId xmlns:p14="http://schemas.microsoft.com/office/powerpoint/2010/main" val="2855327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C349-FA6D-3605-BC0A-5AB9D6D3FD70}"/>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B8BF4CC5-73FC-95FB-1189-76641D0F860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180B5693-E678-39CE-95AD-979B8DD47AE7}"/>
              </a:ext>
            </a:extLst>
          </p:cNvPr>
          <p:cNvSpPr>
            <a:spLocks noGrp="1"/>
          </p:cNvSpPr>
          <p:nvPr>
            <p:ph type="dt" sz="half" idx="10"/>
          </p:nvPr>
        </p:nvSpPr>
        <p:spPr/>
        <p:txBody>
          <a:bodyPr/>
          <a:lstStyle/>
          <a:p>
            <a:fld id="{E2A2513D-CA76-A04D-91C9-E9FF0B31F877}" type="datetime1">
              <a:rPr lang="fr-FR" smtClean="0"/>
              <a:t>01/12/2024</a:t>
            </a:fld>
            <a:endParaRPr lang="en-FR"/>
          </a:p>
        </p:txBody>
      </p:sp>
      <p:sp>
        <p:nvSpPr>
          <p:cNvPr id="5" name="Footer Placeholder 4">
            <a:extLst>
              <a:ext uri="{FF2B5EF4-FFF2-40B4-BE49-F238E27FC236}">
                <a16:creationId xmlns:a16="http://schemas.microsoft.com/office/drawing/2014/main" id="{1E21BC7B-57CA-8E0A-4BDC-45EEC1A476A7}"/>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3D166994-BBE1-B993-6D93-7DA0CC09DBE2}"/>
              </a:ext>
            </a:extLst>
          </p:cNvPr>
          <p:cNvSpPr>
            <a:spLocks noGrp="1"/>
          </p:cNvSpPr>
          <p:nvPr>
            <p:ph type="sldNum" sz="quarter" idx="12"/>
          </p:nvPr>
        </p:nvSpPr>
        <p:spPr/>
        <p:txBody>
          <a:bodyPr/>
          <a:lstStyle/>
          <a:p>
            <a:fld id="{4522D1E0-E5C6-184C-988C-8CB7FA75B0FC}" type="slidenum">
              <a:rPr lang="en-FR" smtClean="0"/>
              <a:t>‹#›</a:t>
            </a:fld>
            <a:endParaRPr lang="en-FR"/>
          </a:p>
        </p:txBody>
      </p:sp>
    </p:spTree>
    <p:extLst>
      <p:ext uri="{BB962C8B-B14F-4D97-AF65-F5344CB8AC3E}">
        <p14:creationId xmlns:p14="http://schemas.microsoft.com/office/powerpoint/2010/main" val="336002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3635B8-471E-9E4E-B48A-FC5E925B24F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0916C0FA-6556-8CF8-6B75-EFA564D6F2A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A6A3AF19-8782-14C2-DF5C-A668A663D1D6}"/>
              </a:ext>
            </a:extLst>
          </p:cNvPr>
          <p:cNvSpPr>
            <a:spLocks noGrp="1"/>
          </p:cNvSpPr>
          <p:nvPr>
            <p:ph type="dt" sz="half" idx="10"/>
          </p:nvPr>
        </p:nvSpPr>
        <p:spPr/>
        <p:txBody>
          <a:bodyPr/>
          <a:lstStyle/>
          <a:p>
            <a:fld id="{6121C66F-09CF-3B4F-A0E3-B6D53D164813}" type="datetime1">
              <a:rPr lang="fr-FR" smtClean="0"/>
              <a:t>01/12/2024</a:t>
            </a:fld>
            <a:endParaRPr lang="en-FR"/>
          </a:p>
        </p:txBody>
      </p:sp>
      <p:sp>
        <p:nvSpPr>
          <p:cNvPr id="5" name="Footer Placeholder 4">
            <a:extLst>
              <a:ext uri="{FF2B5EF4-FFF2-40B4-BE49-F238E27FC236}">
                <a16:creationId xmlns:a16="http://schemas.microsoft.com/office/drawing/2014/main" id="{1452EB25-A99C-0E6B-7D9F-F7198C6B61B1}"/>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2E4596DC-F67B-792C-B718-E30BCA503E41}"/>
              </a:ext>
            </a:extLst>
          </p:cNvPr>
          <p:cNvSpPr>
            <a:spLocks noGrp="1"/>
          </p:cNvSpPr>
          <p:nvPr>
            <p:ph type="sldNum" sz="quarter" idx="12"/>
          </p:nvPr>
        </p:nvSpPr>
        <p:spPr/>
        <p:txBody>
          <a:bodyPr/>
          <a:lstStyle/>
          <a:p>
            <a:fld id="{4522D1E0-E5C6-184C-988C-8CB7FA75B0FC}" type="slidenum">
              <a:rPr lang="en-FR" smtClean="0"/>
              <a:t>‹#›</a:t>
            </a:fld>
            <a:endParaRPr lang="en-FR"/>
          </a:p>
        </p:txBody>
      </p:sp>
    </p:spTree>
    <p:extLst>
      <p:ext uri="{BB962C8B-B14F-4D97-AF65-F5344CB8AC3E}">
        <p14:creationId xmlns:p14="http://schemas.microsoft.com/office/powerpoint/2010/main" val="111253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BDE7-12D2-146C-EBE4-EBBA6377590E}"/>
              </a:ext>
            </a:extLst>
          </p:cNvPr>
          <p:cNvSpPr>
            <a:spLocks noGrp="1"/>
          </p:cNvSpPr>
          <p:nvPr>
            <p:ph type="title"/>
          </p:nvPr>
        </p:nvSpPr>
        <p:spPr>
          <a:xfrm>
            <a:off x="838200" y="365125"/>
            <a:ext cx="10515600" cy="833184"/>
          </a:xfrm>
        </p:spPr>
        <p:txBody>
          <a:bodyPr/>
          <a:lstStyle/>
          <a:p>
            <a:r>
              <a:rPr lang="en-GB" dirty="0"/>
              <a:t>Click to edit Master title style</a:t>
            </a:r>
            <a:endParaRPr lang="en-FR" dirty="0"/>
          </a:p>
        </p:txBody>
      </p:sp>
      <p:sp>
        <p:nvSpPr>
          <p:cNvPr id="3" name="Content Placeholder 2">
            <a:extLst>
              <a:ext uri="{FF2B5EF4-FFF2-40B4-BE49-F238E27FC236}">
                <a16:creationId xmlns:a16="http://schemas.microsoft.com/office/drawing/2014/main" id="{128133F2-459A-812D-2B64-1D91880AC1D4}"/>
              </a:ext>
            </a:extLst>
          </p:cNvPr>
          <p:cNvSpPr>
            <a:spLocks noGrp="1"/>
          </p:cNvSpPr>
          <p:nvPr>
            <p:ph idx="1"/>
          </p:nvPr>
        </p:nvSpPr>
        <p:spPr>
          <a:xfrm>
            <a:off x="838200" y="1377696"/>
            <a:ext cx="10515600" cy="47992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D0D55343-6C81-F552-0BF1-E2A4584A177C}"/>
              </a:ext>
            </a:extLst>
          </p:cNvPr>
          <p:cNvSpPr>
            <a:spLocks noGrp="1"/>
          </p:cNvSpPr>
          <p:nvPr>
            <p:ph type="dt" sz="half" idx="10"/>
          </p:nvPr>
        </p:nvSpPr>
        <p:spPr/>
        <p:txBody>
          <a:bodyPr/>
          <a:lstStyle/>
          <a:p>
            <a:fld id="{DFDC80F2-06F4-064F-B925-C542EB2555A5}" type="datetime1">
              <a:rPr lang="fr-FR" smtClean="0"/>
              <a:t>01/12/2024</a:t>
            </a:fld>
            <a:endParaRPr lang="en-FR"/>
          </a:p>
        </p:txBody>
      </p:sp>
      <p:sp>
        <p:nvSpPr>
          <p:cNvPr id="5" name="Footer Placeholder 4">
            <a:extLst>
              <a:ext uri="{FF2B5EF4-FFF2-40B4-BE49-F238E27FC236}">
                <a16:creationId xmlns:a16="http://schemas.microsoft.com/office/drawing/2014/main" id="{974F4F4D-C1D0-D14C-990A-CD9AD3E896CF}"/>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0A49CBC6-A6E2-C126-4CB8-03DA2EF50F90}"/>
              </a:ext>
            </a:extLst>
          </p:cNvPr>
          <p:cNvSpPr>
            <a:spLocks noGrp="1"/>
          </p:cNvSpPr>
          <p:nvPr>
            <p:ph type="sldNum" sz="quarter" idx="12"/>
          </p:nvPr>
        </p:nvSpPr>
        <p:spPr/>
        <p:txBody>
          <a:bodyPr/>
          <a:lstStyle/>
          <a:p>
            <a:fld id="{4522D1E0-E5C6-184C-988C-8CB7FA75B0FC}" type="slidenum">
              <a:rPr lang="en-FR" smtClean="0"/>
              <a:t>‹#›</a:t>
            </a:fld>
            <a:endParaRPr lang="en-FR"/>
          </a:p>
        </p:txBody>
      </p:sp>
    </p:spTree>
    <p:extLst>
      <p:ext uri="{BB962C8B-B14F-4D97-AF65-F5344CB8AC3E}">
        <p14:creationId xmlns:p14="http://schemas.microsoft.com/office/powerpoint/2010/main" val="97344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0159-D5F9-C093-84BD-9F61466E69E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A20002BC-B8DE-6E2B-390F-D72FDD47C38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8ABC25E-3524-A3EF-0A53-C1195B4B5E9B}"/>
              </a:ext>
            </a:extLst>
          </p:cNvPr>
          <p:cNvSpPr>
            <a:spLocks noGrp="1"/>
          </p:cNvSpPr>
          <p:nvPr>
            <p:ph type="dt" sz="half" idx="10"/>
          </p:nvPr>
        </p:nvSpPr>
        <p:spPr/>
        <p:txBody>
          <a:bodyPr/>
          <a:lstStyle/>
          <a:p>
            <a:fld id="{476DEDBB-ED11-A049-8FFE-BFB349E971AD}" type="datetime1">
              <a:rPr lang="fr-FR" smtClean="0"/>
              <a:t>01/12/2024</a:t>
            </a:fld>
            <a:endParaRPr lang="en-FR"/>
          </a:p>
        </p:txBody>
      </p:sp>
      <p:sp>
        <p:nvSpPr>
          <p:cNvPr id="5" name="Footer Placeholder 4">
            <a:extLst>
              <a:ext uri="{FF2B5EF4-FFF2-40B4-BE49-F238E27FC236}">
                <a16:creationId xmlns:a16="http://schemas.microsoft.com/office/drawing/2014/main" id="{90DCE5C8-E05F-6EF3-3A1A-1BEF1AB68A71}"/>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4E5138FD-A5A8-8DA2-618E-F99194B4BE25}"/>
              </a:ext>
            </a:extLst>
          </p:cNvPr>
          <p:cNvSpPr>
            <a:spLocks noGrp="1"/>
          </p:cNvSpPr>
          <p:nvPr>
            <p:ph type="sldNum" sz="quarter" idx="12"/>
          </p:nvPr>
        </p:nvSpPr>
        <p:spPr/>
        <p:txBody>
          <a:bodyPr/>
          <a:lstStyle/>
          <a:p>
            <a:fld id="{4522D1E0-E5C6-184C-988C-8CB7FA75B0FC}" type="slidenum">
              <a:rPr lang="en-FR" smtClean="0"/>
              <a:t>‹#›</a:t>
            </a:fld>
            <a:endParaRPr lang="en-FR"/>
          </a:p>
        </p:txBody>
      </p:sp>
    </p:spTree>
    <p:extLst>
      <p:ext uri="{BB962C8B-B14F-4D97-AF65-F5344CB8AC3E}">
        <p14:creationId xmlns:p14="http://schemas.microsoft.com/office/powerpoint/2010/main" val="163456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5310-C02E-DE31-D33D-D8AD511295C8}"/>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DFC448F9-D6B6-D692-A94B-7ADC16D9E95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655444B1-46DE-6EA9-9232-0DBBABB4EAE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63DDCDC0-0B8F-DB5F-6DA1-4D9967547187}"/>
              </a:ext>
            </a:extLst>
          </p:cNvPr>
          <p:cNvSpPr>
            <a:spLocks noGrp="1"/>
          </p:cNvSpPr>
          <p:nvPr>
            <p:ph type="dt" sz="half" idx="10"/>
          </p:nvPr>
        </p:nvSpPr>
        <p:spPr/>
        <p:txBody>
          <a:bodyPr/>
          <a:lstStyle/>
          <a:p>
            <a:fld id="{A7E39CAE-92CF-AC45-96A2-92D391CCBA0E}" type="datetime1">
              <a:rPr lang="fr-FR" smtClean="0"/>
              <a:t>01/12/2024</a:t>
            </a:fld>
            <a:endParaRPr lang="en-FR"/>
          </a:p>
        </p:txBody>
      </p:sp>
      <p:sp>
        <p:nvSpPr>
          <p:cNvPr id="6" name="Footer Placeholder 5">
            <a:extLst>
              <a:ext uri="{FF2B5EF4-FFF2-40B4-BE49-F238E27FC236}">
                <a16:creationId xmlns:a16="http://schemas.microsoft.com/office/drawing/2014/main" id="{F263A8E8-9654-8F8C-393D-4BC7258F169C}"/>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0D5BB5FF-43C3-931D-11DB-8DEDE65CA516}"/>
              </a:ext>
            </a:extLst>
          </p:cNvPr>
          <p:cNvSpPr>
            <a:spLocks noGrp="1"/>
          </p:cNvSpPr>
          <p:nvPr>
            <p:ph type="sldNum" sz="quarter" idx="12"/>
          </p:nvPr>
        </p:nvSpPr>
        <p:spPr/>
        <p:txBody>
          <a:bodyPr/>
          <a:lstStyle/>
          <a:p>
            <a:fld id="{4522D1E0-E5C6-184C-988C-8CB7FA75B0FC}" type="slidenum">
              <a:rPr lang="en-FR" smtClean="0"/>
              <a:t>‹#›</a:t>
            </a:fld>
            <a:endParaRPr lang="en-FR"/>
          </a:p>
        </p:txBody>
      </p:sp>
    </p:spTree>
    <p:extLst>
      <p:ext uri="{BB962C8B-B14F-4D97-AF65-F5344CB8AC3E}">
        <p14:creationId xmlns:p14="http://schemas.microsoft.com/office/powerpoint/2010/main" val="1371415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B4E7-F05C-1434-22DE-A5F8CE52914B}"/>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5C394F45-2741-91B6-7F1B-D55A7FEE74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DDDE727-6557-4F49-F22B-42B0C7E5640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1E9E5C69-8564-5543-05AD-10B421527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1F4482E-F90F-ECA5-E8B7-B85AE0F6CD8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0A9B8A00-7E5C-C4D2-1E40-DEF99A7C3BB0}"/>
              </a:ext>
            </a:extLst>
          </p:cNvPr>
          <p:cNvSpPr>
            <a:spLocks noGrp="1"/>
          </p:cNvSpPr>
          <p:nvPr>
            <p:ph type="dt" sz="half" idx="10"/>
          </p:nvPr>
        </p:nvSpPr>
        <p:spPr/>
        <p:txBody>
          <a:bodyPr/>
          <a:lstStyle/>
          <a:p>
            <a:fld id="{F159845A-08F4-4448-A9C0-03CCBB2B4FF9}" type="datetime1">
              <a:rPr lang="fr-FR" smtClean="0"/>
              <a:t>01/12/2024</a:t>
            </a:fld>
            <a:endParaRPr lang="en-FR"/>
          </a:p>
        </p:txBody>
      </p:sp>
      <p:sp>
        <p:nvSpPr>
          <p:cNvPr id="8" name="Footer Placeholder 7">
            <a:extLst>
              <a:ext uri="{FF2B5EF4-FFF2-40B4-BE49-F238E27FC236}">
                <a16:creationId xmlns:a16="http://schemas.microsoft.com/office/drawing/2014/main" id="{689936D0-678C-B8D5-B8D0-19D9B2367AB4}"/>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43778E87-E6F4-2E72-BCCA-921E52E02831}"/>
              </a:ext>
            </a:extLst>
          </p:cNvPr>
          <p:cNvSpPr>
            <a:spLocks noGrp="1"/>
          </p:cNvSpPr>
          <p:nvPr>
            <p:ph type="sldNum" sz="quarter" idx="12"/>
          </p:nvPr>
        </p:nvSpPr>
        <p:spPr/>
        <p:txBody>
          <a:bodyPr/>
          <a:lstStyle/>
          <a:p>
            <a:fld id="{4522D1E0-E5C6-184C-988C-8CB7FA75B0FC}" type="slidenum">
              <a:rPr lang="en-FR" smtClean="0"/>
              <a:t>‹#›</a:t>
            </a:fld>
            <a:endParaRPr lang="en-FR"/>
          </a:p>
        </p:txBody>
      </p:sp>
    </p:spTree>
    <p:extLst>
      <p:ext uri="{BB962C8B-B14F-4D97-AF65-F5344CB8AC3E}">
        <p14:creationId xmlns:p14="http://schemas.microsoft.com/office/powerpoint/2010/main" val="478982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D2BA-76CB-5BDF-1267-B68546A5F04E}"/>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C511F924-4CC3-7BDB-F377-FB80E9C24304}"/>
              </a:ext>
            </a:extLst>
          </p:cNvPr>
          <p:cNvSpPr>
            <a:spLocks noGrp="1"/>
          </p:cNvSpPr>
          <p:nvPr>
            <p:ph type="dt" sz="half" idx="10"/>
          </p:nvPr>
        </p:nvSpPr>
        <p:spPr/>
        <p:txBody>
          <a:bodyPr/>
          <a:lstStyle/>
          <a:p>
            <a:fld id="{6995079B-D076-DF4B-9478-314D3C90A8E2}" type="datetime1">
              <a:rPr lang="fr-FR" smtClean="0"/>
              <a:t>01/12/2024</a:t>
            </a:fld>
            <a:endParaRPr lang="en-FR"/>
          </a:p>
        </p:txBody>
      </p:sp>
      <p:sp>
        <p:nvSpPr>
          <p:cNvPr id="4" name="Footer Placeholder 3">
            <a:extLst>
              <a:ext uri="{FF2B5EF4-FFF2-40B4-BE49-F238E27FC236}">
                <a16:creationId xmlns:a16="http://schemas.microsoft.com/office/drawing/2014/main" id="{1D331823-A188-5879-CDE4-32FB9E44E879}"/>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9BAB8F18-9CC1-C32A-B84D-0C41A47D3F77}"/>
              </a:ext>
            </a:extLst>
          </p:cNvPr>
          <p:cNvSpPr>
            <a:spLocks noGrp="1"/>
          </p:cNvSpPr>
          <p:nvPr>
            <p:ph type="sldNum" sz="quarter" idx="12"/>
          </p:nvPr>
        </p:nvSpPr>
        <p:spPr/>
        <p:txBody>
          <a:bodyPr/>
          <a:lstStyle/>
          <a:p>
            <a:fld id="{4522D1E0-E5C6-184C-988C-8CB7FA75B0FC}" type="slidenum">
              <a:rPr lang="en-FR" smtClean="0"/>
              <a:t>‹#›</a:t>
            </a:fld>
            <a:endParaRPr lang="en-FR"/>
          </a:p>
        </p:txBody>
      </p:sp>
    </p:spTree>
    <p:extLst>
      <p:ext uri="{BB962C8B-B14F-4D97-AF65-F5344CB8AC3E}">
        <p14:creationId xmlns:p14="http://schemas.microsoft.com/office/powerpoint/2010/main" val="194149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3C8104-FB92-2B8D-23C7-57BA312AD52D}"/>
              </a:ext>
            </a:extLst>
          </p:cNvPr>
          <p:cNvSpPr>
            <a:spLocks noGrp="1"/>
          </p:cNvSpPr>
          <p:nvPr>
            <p:ph type="dt" sz="half" idx="10"/>
          </p:nvPr>
        </p:nvSpPr>
        <p:spPr/>
        <p:txBody>
          <a:bodyPr/>
          <a:lstStyle/>
          <a:p>
            <a:fld id="{D6D28FE3-8141-4641-BF8B-B4F7B658BE04}" type="datetime1">
              <a:rPr lang="fr-FR" smtClean="0"/>
              <a:t>01/12/2024</a:t>
            </a:fld>
            <a:endParaRPr lang="en-FR"/>
          </a:p>
        </p:txBody>
      </p:sp>
      <p:sp>
        <p:nvSpPr>
          <p:cNvPr id="3" name="Footer Placeholder 2">
            <a:extLst>
              <a:ext uri="{FF2B5EF4-FFF2-40B4-BE49-F238E27FC236}">
                <a16:creationId xmlns:a16="http://schemas.microsoft.com/office/drawing/2014/main" id="{220A3189-7F66-3DBD-A757-C57C7F995509}"/>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06F864DC-7E72-4808-C1E0-EB269161BBD4}"/>
              </a:ext>
            </a:extLst>
          </p:cNvPr>
          <p:cNvSpPr>
            <a:spLocks noGrp="1"/>
          </p:cNvSpPr>
          <p:nvPr>
            <p:ph type="sldNum" sz="quarter" idx="12"/>
          </p:nvPr>
        </p:nvSpPr>
        <p:spPr/>
        <p:txBody>
          <a:bodyPr/>
          <a:lstStyle/>
          <a:p>
            <a:fld id="{4522D1E0-E5C6-184C-988C-8CB7FA75B0FC}" type="slidenum">
              <a:rPr lang="en-FR" smtClean="0"/>
              <a:t>‹#›</a:t>
            </a:fld>
            <a:endParaRPr lang="en-FR"/>
          </a:p>
        </p:txBody>
      </p:sp>
    </p:spTree>
    <p:extLst>
      <p:ext uri="{BB962C8B-B14F-4D97-AF65-F5344CB8AC3E}">
        <p14:creationId xmlns:p14="http://schemas.microsoft.com/office/powerpoint/2010/main" val="60057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9053-5BDA-873D-B472-2BEAAAE283F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79BD2082-A7E7-6D05-3DEC-30C92977EF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4274BD28-D8AF-C36A-7168-3F2806EFB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9D1D8C8-1F26-F385-77C5-C821F1E01051}"/>
              </a:ext>
            </a:extLst>
          </p:cNvPr>
          <p:cNvSpPr>
            <a:spLocks noGrp="1"/>
          </p:cNvSpPr>
          <p:nvPr>
            <p:ph type="dt" sz="half" idx="10"/>
          </p:nvPr>
        </p:nvSpPr>
        <p:spPr/>
        <p:txBody>
          <a:bodyPr/>
          <a:lstStyle/>
          <a:p>
            <a:fld id="{55052D13-82DE-464C-8736-326090E77B94}" type="datetime1">
              <a:rPr lang="fr-FR" smtClean="0"/>
              <a:t>01/12/2024</a:t>
            </a:fld>
            <a:endParaRPr lang="en-FR"/>
          </a:p>
        </p:txBody>
      </p:sp>
      <p:sp>
        <p:nvSpPr>
          <p:cNvPr id="6" name="Footer Placeholder 5">
            <a:extLst>
              <a:ext uri="{FF2B5EF4-FFF2-40B4-BE49-F238E27FC236}">
                <a16:creationId xmlns:a16="http://schemas.microsoft.com/office/drawing/2014/main" id="{94505546-C3B8-3D6C-B7D8-85E0723DECA9}"/>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FC320285-284B-FB02-E381-FDEB6183375F}"/>
              </a:ext>
            </a:extLst>
          </p:cNvPr>
          <p:cNvSpPr>
            <a:spLocks noGrp="1"/>
          </p:cNvSpPr>
          <p:nvPr>
            <p:ph type="sldNum" sz="quarter" idx="12"/>
          </p:nvPr>
        </p:nvSpPr>
        <p:spPr/>
        <p:txBody>
          <a:bodyPr/>
          <a:lstStyle/>
          <a:p>
            <a:fld id="{4522D1E0-E5C6-184C-988C-8CB7FA75B0FC}" type="slidenum">
              <a:rPr lang="en-FR" smtClean="0"/>
              <a:t>‹#›</a:t>
            </a:fld>
            <a:endParaRPr lang="en-FR"/>
          </a:p>
        </p:txBody>
      </p:sp>
    </p:spTree>
    <p:extLst>
      <p:ext uri="{BB962C8B-B14F-4D97-AF65-F5344CB8AC3E}">
        <p14:creationId xmlns:p14="http://schemas.microsoft.com/office/powerpoint/2010/main" val="85131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0031-1DF2-E321-BFE0-7F106C85C1D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A287CEF0-C3C3-E580-6B6C-D7E8F43AB8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5CC2DEA6-F5EA-5B6B-5860-E729C7116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A4692CB-430E-7868-0741-B85297C5F44C}"/>
              </a:ext>
            </a:extLst>
          </p:cNvPr>
          <p:cNvSpPr>
            <a:spLocks noGrp="1"/>
          </p:cNvSpPr>
          <p:nvPr>
            <p:ph type="dt" sz="half" idx="10"/>
          </p:nvPr>
        </p:nvSpPr>
        <p:spPr/>
        <p:txBody>
          <a:bodyPr/>
          <a:lstStyle/>
          <a:p>
            <a:fld id="{66763767-F8F2-2740-A1DF-B78A8D0EE6C3}" type="datetime1">
              <a:rPr lang="fr-FR" smtClean="0"/>
              <a:t>01/12/2024</a:t>
            </a:fld>
            <a:endParaRPr lang="en-FR"/>
          </a:p>
        </p:txBody>
      </p:sp>
      <p:sp>
        <p:nvSpPr>
          <p:cNvPr id="6" name="Footer Placeholder 5">
            <a:extLst>
              <a:ext uri="{FF2B5EF4-FFF2-40B4-BE49-F238E27FC236}">
                <a16:creationId xmlns:a16="http://schemas.microsoft.com/office/drawing/2014/main" id="{3EF076F7-1A38-7A32-8712-C4622BDD4105}"/>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5A1A3D19-36AD-1B8A-C69F-AFB9F4C9398A}"/>
              </a:ext>
            </a:extLst>
          </p:cNvPr>
          <p:cNvSpPr>
            <a:spLocks noGrp="1"/>
          </p:cNvSpPr>
          <p:nvPr>
            <p:ph type="sldNum" sz="quarter" idx="12"/>
          </p:nvPr>
        </p:nvSpPr>
        <p:spPr/>
        <p:txBody>
          <a:bodyPr/>
          <a:lstStyle/>
          <a:p>
            <a:fld id="{4522D1E0-E5C6-184C-988C-8CB7FA75B0FC}" type="slidenum">
              <a:rPr lang="en-FR" smtClean="0"/>
              <a:t>‹#›</a:t>
            </a:fld>
            <a:endParaRPr lang="en-FR"/>
          </a:p>
        </p:txBody>
      </p:sp>
    </p:spTree>
    <p:extLst>
      <p:ext uri="{BB962C8B-B14F-4D97-AF65-F5344CB8AC3E}">
        <p14:creationId xmlns:p14="http://schemas.microsoft.com/office/powerpoint/2010/main" val="238115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FB6698-7B68-13CC-FE40-AB0287DB3A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FR" dirty="0"/>
          </a:p>
        </p:txBody>
      </p:sp>
      <p:sp>
        <p:nvSpPr>
          <p:cNvPr id="3" name="Text Placeholder 2">
            <a:extLst>
              <a:ext uri="{FF2B5EF4-FFF2-40B4-BE49-F238E27FC236}">
                <a16:creationId xmlns:a16="http://schemas.microsoft.com/office/drawing/2014/main" id="{4B095682-8915-2E85-AAF7-7965A96D56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8BE63D24-BFA5-D4F0-DCAE-98078F53DD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5628D0D-6CAB-3A4F-8006-DE8C5C769CCF}" type="datetime1">
              <a:rPr lang="fr-FR" smtClean="0"/>
              <a:t>01/12/2024</a:t>
            </a:fld>
            <a:endParaRPr lang="en-FR"/>
          </a:p>
        </p:txBody>
      </p:sp>
      <p:sp>
        <p:nvSpPr>
          <p:cNvPr id="5" name="Footer Placeholder 4">
            <a:extLst>
              <a:ext uri="{FF2B5EF4-FFF2-40B4-BE49-F238E27FC236}">
                <a16:creationId xmlns:a16="http://schemas.microsoft.com/office/drawing/2014/main" id="{E645CF92-CBE3-8842-A374-81CB8AF68E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FR"/>
          </a:p>
        </p:txBody>
      </p:sp>
      <p:sp>
        <p:nvSpPr>
          <p:cNvPr id="6" name="Slide Number Placeholder 5">
            <a:extLst>
              <a:ext uri="{FF2B5EF4-FFF2-40B4-BE49-F238E27FC236}">
                <a16:creationId xmlns:a16="http://schemas.microsoft.com/office/drawing/2014/main" id="{63B14EEF-9795-F2A2-BF7C-2903196C80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522D1E0-E5C6-184C-988C-8CB7FA75B0FC}" type="slidenum">
              <a:rPr lang="en-FR" smtClean="0"/>
              <a:t>‹#›</a:t>
            </a:fld>
            <a:endParaRPr lang="en-FR"/>
          </a:p>
        </p:txBody>
      </p:sp>
      <p:sp>
        <p:nvSpPr>
          <p:cNvPr id="8" name="TextBox 7">
            <a:extLst>
              <a:ext uri="{FF2B5EF4-FFF2-40B4-BE49-F238E27FC236}">
                <a16:creationId xmlns:a16="http://schemas.microsoft.com/office/drawing/2014/main" id="{C181AE67-DD91-D933-D0FF-483E06C64039}"/>
              </a:ext>
            </a:extLst>
          </p:cNvPr>
          <p:cNvSpPr txBox="1"/>
          <p:nvPr userDrawn="1">
            <p:extLst>
              <p:ext uri="{1162E1C5-73C7-4A58-AE30-91384D911F3F}">
                <p184:classification xmlns:p184="http://schemas.microsoft.com/office/powerpoint/2018/4/main" val="ftr"/>
              </p:ext>
            </p:extLst>
          </p:nvPr>
        </p:nvSpPr>
        <p:spPr>
          <a:xfrm>
            <a:off x="5547487" y="6642100"/>
            <a:ext cx="1125538"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AXA IM - RESTRICTED</a:t>
            </a:r>
          </a:p>
        </p:txBody>
      </p:sp>
    </p:spTree>
    <p:extLst>
      <p:ext uri="{BB962C8B-B14F-4D97-AF65-F5344CB8AC3E}">
        <p14:creationId xmlns:p14="http://schemas.microsoft.com/office/powerpoint/2010/main" val="93578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Freeform: Shape 45">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Freeform: Shape 47">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CD357A-A841-ACC3-BF3E-BE265E1A5392}"/>
              </a:ext>
            </a:extLst>
          </p:cNvPr>
          <p:cNvSpPr>
            <a:spLocks noGrp="1"/>
          </p:cNvSpPr>
          <p:nvPr>
            <p:ph type="ctrTitle"/>
          </p:nvPr>
        </p:nvSpPr>
        <p:spPr>
          <a:xfrm>
            <a:off x="1524003" y="1999615"/>
            <a:ext cx="9144000" cy="2764028"/>
          </a:xfrm>
        </p:spPr>
        <p:txBody>
          <a:bodyPr anchor="ctr">
            <a:normAutofit/>
          </a:bodyPr>
          <a:lstStyle/>
          <a:p>
            <a:r>
              <a:rPr lang="en-GB" sz="6100" dirty="0"/>
              <a:t>A Monte Carlo Tree Search for the Optimisation of Flight Connections</a:t>
            </a:r>
            <a:endParaRPr lang="en-FR" sz="6100" dirty="0"/>
          </a:p>
        </p:txBody>
      </p:sp>
      <p:sp>
        <p:nvSpPr>
          <p:cNvPr id="3" name="Subtitle 2">
            <a:extLst>
              <a:ext uri="{FF2B5EF4-FFF2-40B4-BE49-F238E27FC236}">
                <a16:creationId xmlns:a16="http://schemas.microsoft.com/office/drawing/2014/main" id="{25638030-7017-6018-DDA0-3C8F659F65E5}"/>
              </a:ext>
            </a:extLst>
          </p:cNvPr>
          <p:cNvSpPr>
            <a:spLocks noGrp="1"/>
          </p:cNvSpPr>
          <p:nvPr>
            <p:ph type="subTitle" idx="1"/>
          </p:nvPr>
        </p:nvSpPr>
        <p:spPr>
          <a:xfrm>
            <a:off x="1966912" y="5563172"/>
            <a:ext cx="8258176" cy="1346629"/>
          </a:xfrm>
        </p:spPr>
        <p:txBody>
          <a:bodyPr anchor="ctr">
            <a:normAutofit/>
          </a:bodyPr>
          <a:lstStyle/>
          <a:p>
            <a:r>
              <a:rPr lang="en-GB" sz="1400" dirty="0"/>
              <a:t>Arnaud Da Silva , Ahmed </a:t>
            </a:r>
            <a:r>
              <a:rPr lang="en-GB" sz="1400" dirty="0" err="1"/>
              <a:t>Kheiri</a:t>
            </a:r>
            <a:endParaRPr lang="en-GB" sz="1400" dirty="0"/>
          </a:p>
          <a:p>
            <a:r>
              <a:rPr lang="en-GB" sz="1400" dirty="0"/>
              <a:t>Lancaster University, Department of Management Science, Lancaster LA1 4YX, UK </a:t>
            </a:r>
          </a:p>
          <a:p>
            <a:r>
              <a:rPr lang="en-GB" sz="1400" dirty="0"/>
              <a:t>{</a:t>
            </a:r>
            <a:r>
              <a:rPr lang="en-GB" sz="1400" dirty="0" err="1"/>
              <a:t>a.dasilva</a:t>
            </a:r>
            <a:r>
              <a:rPr lang="en-GB" sz="1400" dirty="0"/>
              <a:t>, </a:t>
            </a:r>
            <a:r>
              <a:rPr lang="en-GB" sz="1400" dirty="0" err="1"/>
              <a:t>a.kheiri</a:t>
            </a:r>
            <a:r>
              <a:rPr lang="en-GB" sz="1400" dirty="0"/>
              <a:t>}@</a:t>
            </a:r>
            <a:r>
              <a:rPr lang="en-GB" sz="1400" dirty="0" err="1"/>
              <a:t>lancaster.ac.uk</a:t>
            </a:r>
            <a:endParaRPr lang="en-FR" sz="1400" dirty="0"/>
          </a:p>
        </p:txBody>
      </p:sp>
      <p:sp>
        <p:nvSpPr>
          <p:cNvPr id="50" name="Rectangle 49">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9614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B8395-6284-A365-0B91-333312D57F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BEDACB-1EFD-38B6-3972-432B8B76D732}"/>
              </a:ext>
            </a:extLst>
          </p:cNvPr>
          <p:cNvSpPr>
            <a:spLocks noGrp="1"/>
          </p:cNvSpPr>
          <p:nvPr>
            <p:ph type="title"/>
          </p:nvPr>
        </p:nvSpPr>
        <p:spPr/>
        <p:txBody>
          <a:bodyPr/>
          <a:lstStyle/>
          <a:p>
            <a:r>
              <a:rPr lang="en-FR" b="1" dirty="0"/>
              <a:t>Deep dive – I</a:t>
            </a:r>
            <a:r>
              <a:rPr lang="en-FR" b="1" baseline="-25000" dirty="0"/>
              <a:t>1</a:t>
            </a:r>
            <a:r>
              <a:rPr lang="en-FR" b="1" dirty="0"/>
              <a:t> to I</a:t>
            </a:r>
            <a:r>
              <a:rPr lang="en-FR" b="1" baseline="-25000" dirty="0"/>
              <a:t>4</a:t>
            </a:r>
            <a:endParaRPr lang="en-FR" b="1" dirty="0"/>
          </a:p>
        </p:txBody>
      </p:sp>
      <p:sp>
        <p:nvSpPr>
          <p:cNvPr id="4" name="Slide Number Placeholder 3">
            <a:extLst>
              <a:ext uri="{FF2B5EF4-FFF2-40B4-BE49-F238E27FC236}">
                <a16:creationId xmlns:a16="http://schemas.microsoft.com/office/drawing/2014/main" id="{DE016B7B-18C8-9503-7158-D7CC71ABCF67}"/>
              </a:ext>
            </a:extLst>
          </p:cNvPr>
          <p:cNvSpPr>
            <a:spLocks noGrp="1"/>
          </p:cNvSpPr>
          <p:nvPr>
            <p:ph type="sldNum" sz="quarter" idx="12"/>
          </p:nvPr>
        </p:nvSpPr>
        <p:spPr/>
        <p:txBody>
          <a:bodyPr/>
          <a:lstStyle/>
          <a:p>
            <a:fld id="{4522D1E0-E5C6-184C-988C-8CB7FA75B0FC}" type="slidenum">
              <a:rPr lang="en-FR" smtClean="0"/>
              <a:t>9</a:t>
            </a:fld>
            <a:endParaRPr lang="en-FR" dirty="0"/>
          </a:p>
        </p:txBody>
      </p:sp>
      <p:pic>
        <p:nvPicPr>
          <p:cNvPr id="5" name="Picture 4" descr="A graph of a chart&#10;&#10;Description automatically generated with medium confidence">
            <a:extLst>
              <a:ext uri="{FF2B5EF4-FFF2-40B4-BE49-F238E27FC236}">
                <a16:creationId xmlns:a16="http://schemas.microsoft.com/office/drawing/2014/main" id="{820B11D5-2BEE-C0A5-868A-ECFEAA7FCD66}"/>
              </a:ext>
            </a:extLst>
          </p:cNvPr>
          <p:cNvPicPr>
            <a:picLocks noChangeAspect="1"/>
          </p:cNvPicPr>
          <p:nvPr/>
        </p:nvPicPr>
        <p:blipFill>
          <a:blip r:embed="rId2"/>
          <a:stretch>
            <a:fillRect/>
          </a:stretch>
        </p:blipFill>
        <p:spPr>
          <a:xfrm>
            <a:off x="2079750" y="1134000"/>
            <a:ext cx="8032501" cy="4590000"/>
          </a:xfrm>
          <a:prstGeom prst="rect">
            <a:avLst/>
          </a:prstGeom>
        </p:spPr>
      </p:pic>
      <p:sp>
        <p:nvSpPr>
          <p:cNvPr id="9" name="TextBox 8">
            <a:extLst>
              <a:ext uri="{FF2B5EF4-FFF2-40B4-BE49-F238E27FC236}">
                <a16:creationId xmlns:a16="http://schemas.microsoft.com/office/drawing/2014/main" id="{CF2AB54A-D569-DD7B-6300-BAD6FA71FA6B}"/>
              </a:ext>
            </a:extLst>
          </p:cNvPr>
          <p:cNvSpPr txBox="1"/>
          <p:nvPr/>
        </p:nvSpPr>
        <p:spPr>
          <a:xfrm>
            <a:off x="88900" y="5664753"/>
            <a:ext cx="12240274" cy="369332"/>
          </a:xfrm>
          <a:prstGeom prst="rect">
            <a:avLst/>
          </a:prstGeom>
          <a:noFill/>
        </p:spPr>
        <p:txBody>
          <a:bodyPr wrap="none" rtlCol="0">
            <a:spAutoFit/>
          </a:bodyPr>
          <a:lstStyle/>
          <a:p>
            <a:pPr marL="285750" indent="-285750">
              <a:buFont typeface="Arial" panose="020B0604020202020204" pitchFamily="34" charset="0"/>
              <a:buChar char="•"/>
            </a:pPr>
            <a:r>
              <a:rPr lang="en-GB" b="1" dirty="0">
                <a:solidFill>
                  <a:srgbClr val="0E0E0E"/>
                </a:solidFill>
                <a:effectLst/>
                <a:latin typeface=".AppleSystemUIFont"/>
              </a:rPr>
              <a:t>UCB vs. UCB1T</a:t>
            </a:r>
            <a:r>
              <a:rPr lang="en-GB" dirty="0">
                <a:solidFill>
                  <a:srgbClr val="0E0E0E"/>
                </a:solidFill>
                <a:effectLst/>
                <a:latin typeface=".AppleSystemUIFont"/>
              </a:rPr>
              <a:t>: Higher exploration parameter </a:t>
            </a:r>
            <a:r>
              <a:rPr lang="en-GB" dirty="0">
                <a:solidFill>
                  <a:srgbClr val="000000"/>
                </a:solidFill>
                <a:effectLst/>
                <a:latin typeface="Helvetica" pitchFamily="2" charset="0"/>
              </a:rPr>
              <a:t>C</a:t>
            </a:r>
            <a:r>
              <a:rPr lang="en-GB" baseline="-25000" dirty="0">
                <a:solidFill>
                  <a:srgbClr val="000000"/>
                </a:solidFill>
                <a:effectLst/>
                <a:latin typeface="Helvetica" pitchFamily="2" charset="0"/>
              </a:rPr>
              <a:t>p</a:t>
            </a:r>
            <a:r>
              <a:rPr lang="en-GB" dirty="0">
                <a:solidFill>
                  <a:srgbClr val="0E0E0E"/>
                </a:solidFill>
                <a:effectLst/>
                <a:latin typeface=".AppleSystemUIFont"/>
              </a:rPr>
              <a:t> in UCB = faster convergence but often worse outcomes compared to UCB1T.</a:t>
            </a:r>
          </a:p>
        </p:txBody>
      </p:sp>
      <p:sp>
        <p:nvSpPr>
          <p:cNvPr id="10" name="TextBox 9">
            <a:extLst>
              <a:ext uri="{FF2B5EF4-FFF2-40B4-BE49-F238E27FC236}">
                <a16:creationId xmlns:a16="http://schemas.microsoft.com/office/drawing/2014/main" id="{A83528EF-FD1F-E6FE-AE7A-77BACDA0E397}"/>
              </a:ext>
            </a:extLst>
          </p:cNvPr>
          <p:cNvSpPr txBox="1"/>
          <p:nvPr/>
        </p:nvSpPr>
        <p:spPr>
          <a:xfrm>
            <a:off x="88900" y="5999876"/>
            <a:ext cx="10699980" cy="369332"/>
          </a:xfrm>
          <a:prstGeom prst="rect">
            <a:avLst/>
          </a:prstGeom>
          <a:noFill/>
        </p:spPr>
        <p:txBody>
          <a:bodyPr wrap="none" rtlCol="0">
            <a:spAutoFit/>
          </a:bodyPr>
          <a:lstStyle/>
          <a:p>
            <a:pPr marL="285750" indent="-285750">
              <a:buFont typeface="Arial" panose="020B0604020202020204" pitchFamily="34" charset="0"/>
              <a:buChar char="•"/>
            </a:pPr>
            <a:r>
              <a:rPr lang="en-GB" b="1" dirty="0">
                <a:solidFill>
                  <a:srgbClr val="0E0E0E"/>
                </a:solidFill>
                <a:effectLst/>
                <a:latin typeface=".AppleSystemUIFont"/>
              </a:rPr>
              <a:t>UCB1T Performance</a:t>
            </a:r>
            <a:r>
              <a:rPr lang="en-GB" dirty="0">
                <a:solidFill>
                  <a:srgbClr val="0E0E0E"/>
                </a:solidFill>
                <a:effectLst/>
                <a:latin typeface=".AppleSystemUIFont"/>
              </a:rPr>
              <a:t>: UCB1T requires more time but explores more effectively, yielding better overall results.</a:t>
            </a:r>
          </a:p>
        </p:txBody>
      </p:sp>
    </p:spTree>
    <p:extLst>
      <p:ext uri="{BB962C8B-B14F-4D97-AF65-F5344CB8AC3E}">
        <p14:creationId xmlns:p14="http://schemas.microsoft.com/office/powerpoint/2010/main" val="233920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F565E-2B24-4F5F-DB44-60384EE72E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C6997D-D689-F98B-EEC0-40ED6D236174}"/>
              </a:ext>
            </a:extLst>
          </p:cNvPr>
          <p:cNvSpPr>
            <a:spLocks noGrp="1"/>
          </p:cNvSpPr>
          <p:nvPr>
            <p:ph type="title"/>
          </p:nvPr>
        </p:nvSpPr>
        <p:spPr/>
        <p:txBody>
          <a:bodyPr/>
          <a:lstStyle/>
          <a:p>
            <a:r>
              <a:rPr lang="en-FR" b="1" dirty="0"/>
              <a:t>Deep dive – I</a:t>
            </a:r>
            <a:r>
              <a:rPr lang="en-FR" b="1" baseline="-25000" dirty="0"/>
              <a:t>1</a:t>
            </a:r>
            <a:r>
              <a:rPr lang="en-FR" b="1" dirty="0"/>
              <a:t> to I</a:t>
            </a:r>
            <a:r>
              <a:rPr lang="en-FR" b="1" baseline="-25000" dirty="0"/>
              <a:t>4</a:t>
            </a:r>
            <a:endParaRPr lang="en-FR" b="1" dirty="0"/>
          </a:p>
        </p:txBody>
      </p:sp>
      <p:sp>
        <p:nvSpPr>
          <p:cNvPr id="4" name="Slide Number Placeholder 3">
            <a:extLst>
              <a:ext uri="{FF2B5EF4-FFF2-40B4-BE49-F238E27FC236}">
                <a16:creationId xmlns:a16="http://schemas.microsoft.com/office/drawing/2014/main" id="{987A64DC-DB78-08CE-FD5E-0B0B6A9F6753}"/>
              </a:ext>
            </a:extLst>
          </p:cNvPr>
          <p:cNvSpPr>
            <a:spLocks noGrp="1"/>
          </p:cNvSpPr>
          <p:nvPr>
            <p:ph type="sldNum" sz="quarter" idx="12"/>
          </p:nvPr>
        </p:nvSpPr>
        <p:spPr/>
        <p:txBody>
          <a:bodyPr/>
          <a:lstStyle/>
          <a:p>
            <a:fld id="{4522D1E0-E5C6-184C-988C-8CB7FA75B0FC}" type="slidenum">
              <a:rPr lang="en-FR" smtClean="0"/>
              <a:t>10</a:t>
            </a:fld>
            <a:endParaRPr lang="en-FR"/>
          </a:p>
        </p:txBody>
      </p:sp>
      <p:pic>
        <p:nvPicPr>
          <p:cNvPr id="8" name="Picture 7" descr="A graph of a diagram&#10;&#10;Description automatically generated with medium confidence">
            <a:extLst>
              <a:ext uri="{FF2B5EF4-FFF2-40B4-BE49-F238E27FC236}">
                <a16:creationId xmlns:a16="http://schemas.microsoft.com/office/drawing/2014/main" id="{1F08126F-864A-0112-33E1-8218928EB000}"/>
              </a:ext>
            </a:extLst>
          </p:cNvPr>
          <p:cNvPicPr>
            <a:picLocks noChangeAspect="1"/>
          </p:cNvPicPr>
          <p:nvPr/>
        </p:nvPicPr>
        <p:blipFill>
          <a:blip r:embed="rId3"/>
          <a:stretch>
            <a:fillRect/>
          </a:stretch>
        </p:blipFill>
        <p:spPr>
          <a:xfrm>
            <a:off x="2079750" y="1134000"/>
            <a:ext cx="8032500" cy="4590000"/>
          </a:xfrm>
          <a:prstGeom prst="rect">
            <a:avLst/>
          </a:prstGeom>
        </p:spPr>
      </p:pic>
      <p:sp>
        <p:nvSpPr>
          <p:cNvPr id="3" name="TextBox 2">
            <a:extLst>
              <a:ext uri="{FF2B5EF4-FFF2-40B4-BE49-F238E27FC236}">
                <a16:creationId xmlns:a16="http://schemas.microsoft.com/office/drawing/2014/main" id="{F6B3E721-A9B9-1188-D015-67BAAACFDC9D}"/>
              </a:ext>
            </a:extLst>
          </p:cNvPr>
          <p:cNvSpPr txBox="1"/>
          <p:nvPr/>
        </p:nvSpPr>
        <p:spPr>
          <a:xfrm>
            <a:off x="1042309" y="5849375"/>
            <a:ext cx="10107382" cy="369332"/>
          </a:xfrm>
          <a:prstGeom prst="rect">
            <a:avLst/>
          </a:prstGeom>
          <a:noFill/>
        </p:spPr>
        <p:txBody>
          <a:bodyPr wrap="none" rtlCol="0">
            <a:spAutoFit/>
          </a:bodyPr>
          <a:lstStyle/>
          <a:p>
            <a:pPr marL="285750" indent="-285750">
              <a:buFont typeface="Arial" panose="020B0604020202020204" pitchFamily="34" charset="0"/>
              <a:buChar char="•"/>
            </a:pPr>
            <a:r>
              <a:rPr lang="en-GB" dirty="0"/>
              <a:t>UCB is more tied to expansion ratio but underperforms UCB1T, which balances exploration better.</a:t>
            </a:r>
          </a:p>
        </p:txBody>
      </p:sp>
    </p:spTree>
    <p:extLst>
      <p:ext uri="{BB962C8B-B14F-4D97-AF65-F5344CB8AC3E}">
        <p14:creationId xmlns:p14="http://schemas.microsoft.com/office/powerpoint/2010/main" val="7431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31016-BE23-EC90-1180-0CD9D7A058A9}"/>
              </a:ext>
            </a:extLst>
          </p:cNvPr>
          <p:cNvSpPr>
            <a:spLocks noGrp="1"/>
          </p:cNvSpPr>
          <p:nvPr>
            <p:ph type="title"/>
          </p:nvPr>
        </p:nvSpPr>
        <p:spPr/>
        <p:txBody>
          <a:bodyPr>
            <a:normAutofit/>
          </a:bodyPr>
          <a:lstStyle/>
          <a:p>
            <a:r>
              <a:rPr lang="en-FR" b="1" dirty="0"/>
              <a:t>Deep dive – I</a:t>
            </a:r>
            <a:r>
              <a:rPr lang="en-FR" b="1" baseline="-25000" dirty="0"/>
              <a:t>1</a:t>
            </a:r>
            <a:r>
              <a:rPr lang="en-FR" b="1" dirty="0"/>
              <a:t> to I</a:t>
            </a:r>
            <a:r>
              <a:rPr lang="en-FR" b="1" baseline="-25000" dirty="0"/>
              <a:t>4</a:t>
            </a:r>
            <a:endParaRPr lang="en-FR" dirty="0"/>
          </a:p>
        </p:txBody>
      </p:sp>
      <p:sp>
        <p:nvSpPr>
          <p:cNvPr id="4" name="Slide Number Placeholder 3">
            <a:extLst>
              <a:ext uri="{FF2B5EF4-FFF2-40B4-BE49-F238E27FC236}">
                <a16:creationId xmlns:a16="http://schemas.microsoft.com/office/drawing/2014/main" id="{CC7F6B3A-1DC3-8BCC-A7B8-108081F99953}"/>
              </a:ext>
            </a:extLst>
          </p:cNvPr>
          <p:cNvSpPr>
            <a:spLocks noGrp="1"/>
          </p:cNvSpPr>
          <p:nvPr>
            <p:ph type="sldNum" sz="quarter" idx="12"/>
          </p:nvPr>
        </p:nvSpPr>
        <p:spPr/>
        <p:txBody>
          <a:bodyPr/>
          <a:lstStyle/>
          <a:p>
            <a:fld id="{4522D1E0-E5C6-184C-988C-8CB7FA75B0FC}" type="slidenum">
              <a:rPr lang="en-FR" smtClean="0"/>
              <a:t>11</a:t>
            </a:fld>
            <a:endParaRPr lang="en-FR"/>
          </a:p>
        </p:txBody>
      </p:sp>
      <p:pic>
        <p:nvPicPr>
          <p:cNvPr id="5" name="Picture 4" descr="A graph of different colored and black lines&#10;&#10;Description automatically generated with medium confidence">
            <a:extLst>
              <a:ext uri="{FF2B5EF4-FFF2-40B4-BE49-F238E27FC236}">
                <a16:creationId xmlns:a16="http://schemas.microsoft.com/office/drawing/2014/main" id="{16143803-4CD3-0403-C575-953245E58E17}"/>
              </a:ext>
            </a:extLst>
          </p:cNvPr>
          <p:cNvPicPr>
            <a:picLocks noChangeAspect="1"/>
          </p:cNvPicPr>
          <p:nvPr/>
        </p:nvPicPr>
        <p:blipFill>
          <a:blip r:embed="rId3"/>
          <a:stretch>
            <a:fillRect/>
          </a:stretch>
        </p:blipFill>
        <p:spPr>
          <a:xfrm>
            <a:off x="2079751" y="1134000"/>
            <a:ext cx="8032499" cy="4590000"/>
          </a:xfrm>
          <a:prstGeom prst="rect">
            <a:avLst/>
          </a:prstGeom>
        </p:spPr>
      </p:pic>
      <p:sp>
        <p:nvSpPr>
          <p:cNvPr id="10" name="TextBox 9">
            <a:extLst>
              <a:ext uri="{FF2B5EF4-FFF2-40B4-BE49-F238E27FC236}">
                <a16:creationId xmlns:a16="http://schemas.microsoft.com/office/drawing/2014/main" id="{FB118A35-FF38-E42D-2E00-9F217E752413}"/>
              </a:ext>
            </a:extLst>
          </p:cNvPr>
          <p:cNvSpPr txBox="1"/>
          <p:nvPr/>
        </p:nvSpPr>
        <p:spPr>
          <a:xfrm>
            <a:off x="1346291" y="5869343"/>
            <a:ext cx="8454366" cy="369332"/>
          </a:xfrm>
          <a:prstGeom prst="rect">
            <a:avLst/>
          </a:prstGeom>
          <a:noFill/>
        </p:spPr>
        <p:txBody>
          <a:bodyPr wrap="none" rtlCol="0">
            <a:spAutoFit/>
          </a:bodyPr>
          <a:lstStyle/>
          <a:p>
            <a:pPr marL="285750" indent="-285750">
              <a:buFont typeface="Arial" panose="020B0604020202020204" pitchFamily="34" charset="0"/>
              <a:buChar char="•"/>
            </a:pPr>
            <a:r>
              <a:rPr lang="en-GB" dirty="0"/>
              <a:t>Greedy policy outperforms with consistently lower costs and faster convergence.</a:t>
            </a:r>
          </a:p>
        </p:txBody>
      </p:sp>
      <p:sp>
        <p:nvSpPr>
          <p:cNvPr id="11" name="TextBox 10">
            <a:extLst>
              <a:ext uri="{FF2B5EF4-FFF2-40B4-BE49-F238E27FC236}">
                <a16:creationId xmlns:a16="http://schemas.microsoft.com/office/drawing/2014/main" id="{0F4609F2-4817-6DB5-E01B-541DD47E72D5}"/>
              </a:ext>
            </a:extLst>
          </p:cNvPr>
          <p:cNvSpPr txBox="1"/>
          <p:nvPr/>
        </p:nvSpPr>
        <p:spPr>
          <a:xfrm>
            <a:off x="1346292" y="6192819"/>
            <a:ext cx="9499417" cy="646331"/>
          </a:xfrm>
          <a:prstGeom prst="rect">
            <a:avLst/>
          </a:prstGeom>
          <a:noFill/>
        </p:spPr>
        <p:txBody>
          <a:bodyPr wrap="square" rtlCol="0">
            <a:spAutoFit/>
          </a:bodyPr>
          <a:lstStyle/>
          <a:p>
            <a:pPr marL="285750" indent="-285750">
              <a:buFont typeface="Arial" panose="020B0604020202020204" pitchFamily="34" charset="0"/>
              <a:buChar char="•"/>
            </a:pPr>
            <a:r>
              <a:rPr lang="en-GB" dirty="0"/>
              <a:t>A well-calibrated set of parameters for the MCTS should converge towards the minimum cost found during the simulations.</a:t>
            </a:r>
          </a:p>
        </p:txBody>
      </p:sp>
    </p:spTree>
    <p:extLst>
      <p:ext uri="{BB962C8B-B14F-4D97-AF65-F5344CB8AC3E}">
        <p14:creationId xmlns:p14="http://schemas.microsoft.com/office/powerpoint/2010/main" val="242962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327F-489E-C84E-FCC9-6038B40DDAD8}"/>
              </a:ext>
            </a:extLst>
          </p:cNvPr>
          <p:cNvSpPr>
            <a:spLocks noGrp="1"/>
          </p:cNvSpPr>
          <p:nvPr>
            <p:ph type="title"/>
          </p:nvPr>
        </p:nvSpPr>
        <p:spPr/>
        <p:txBody>
          <a:bodyPr/>
          <a:lstStyle/>
          <a:p>
            <a:r>
              <a:rPr lang="en-FR" b="1" dirty="0"/>
              <a:t>Deep dive – I</a:t>
            </a:r>
            <a:r>
              <a:rPr lang="en-FR" b="1" baseline="-25000" dirty="0"/>
              <a:t>1</a:t>
            </a:r>
            <a:r>
              <a:rPr lang="en-FR" b="1" dirty="0"/>
              <a:t> to I</a:t>
            </a:r>
            <a:r>
              <a:rPr lang="en-FR" b="1" baseline="-25000" dirty="0"/>
              <a:t>4</a:t>
            </a:r>
            <a:endParaRPr lang="en-FR" dirty="0"/>
          </a:p>
        </p:txBody>
      </p:sp>
      <p:sp>
        <p:nvSpPr>
          <p:cNvPr id="4" name="Slide Number Placeholder 3">
            <a:extLst>
              <a:ext uri="{FF2B5EF4-FFF2-40B4-BE49-F238E27FC236}">
                <a16:creationId xmlns:a16="http://schemas.microsoft.com/office/drawing/2014/main" id="{AEA55551-94B5-FAD1-C69D-B9F50D7A41D2}"/>
              </a:ext>
            </a:extLst>
          </p:cNvPr>
          <p:cNvSpPr>
            <a:spLocks noGrp="1"/>
          </p:cNvSpPr>
          <p:nvPr>
            <p:ph type="sldNum" sz="quarter" idx="12"/>
          </p:nvPr>
        </p:nvSpPr>
        <p:spPr/>
        <p:txBody>
          <a:bodyPr/>
          <a:lstStyle/>
          <a:p>
            <a:fld id="{4522D1E0-E5C6-184C-988C-8CB7FA75B0FC}" type="slidenum">
              <a:rPr lang="en-FR" smtClean="0"/>
              <a:t>12</a:t>
            </a:fld>
            <a:endParaRPr lang="en-FR"/>
          </a:p>
        </p:txBody>
      </p:sp>
      <p:pic>
        <p:nvPicPr>
          <p:cNvPr id="5" name="Content Placeholder 5" descr="A graph of different colored lines&#10;&#10;Description automatically generated">
            <a:extLst>
              <a:ext uri="{FF2B5EF4-FFF2-40B4-BE49-F238E27FC236}">
                <a16:creationId xmlns:a16="http://schemas.microsoft.com/office/drawing/2014/main" id="{069B3A63-19E0-AE07-7A3C-C51B73168605}"/>
              </a:ext>
            </a:extLst>
          </p:cNvPr>
          <p:cNvPicPr>
            <a:picLocks noGrp="1"/>
          </p:cNvPicPr>
          <p:nvPr>
            <p:ph idx="1"/>
          </p:nvPr>
        </p:nvPicPr>
        <p:blipFill>
          <a:blip r:embed="rId2"/>
          <a:stretch>
            <a:fillRect/>
          </a:stretch>
        </p:blipFill>
        <p:spPr>
          <a:xfrm>
            <a:off x="2082000" y="1134000"/>
            <a:ext cx="8028000" cy="4590000"/>
          </a:xfrm>
        </p:spPr>
      </p:pic>
      <p:sp>
        <p:nvSpPr>
          <p:cNvPr id="7" name="TextBox 6">
            <a:extLst>
              <a:ext uri="{FF2B5EF4-FFF2-40B4-BE49-F238E27FC236}">
                <a16:creationId xmlns:a16="http://schemas.microsoft.com/office/drawing/2014/main" id="{8FFF8D4F-F69B-8AE0-0E69-6137C127698F}"/>
              </a:ext>
            </a:extLst>
          </p:cNvPr>
          <p:cNvSpPr txBox="1"/>
          <p:nvPr/>
        </p:nvSpPr>
        <p:spPr>
          <a:xfrm>
            <a:off x="644066" y="5789897"/>
            <a:ext cx="11566949" cy="369332"/>
          </a:xfrm>
          <a:prstGeom prst="rect">
            <a:avLst/>
          </a:prstGeom>
          <a:noFill/>
        </p:spPr>
        <p:txBody>
          <a:bodyPr wrap="none" rtlCol="0">
            <a:spAutoFit/>
          </a:bodyPr>
          <a:lstStyle/>
          <a:p>
            <a:pPr marL="285750" indent="-285750">
              <a:buFont typeface="Arial" panose="020B0604020202020204" pitchFamily="34" charset="0"/>
              <a:buChar char="•"/>
            </a:pPr>
            <a:r>
              <a:rPr lang="en-GB" dirty="0"/>
              <a:t>Parametrisation of the MCTS is not efficient: search process does not converge towards the minimum found cost</a:t>
            </a:r>
          </a:p>
        </p:txBody>
      </p:sp>
    </p:spTree>
    <p:extLst>
      <p:ext uri="{BB962C8B-B14F-4D97-AF65-F5344CB8AC3E}">
        <p14:creationId xmlns:p14="http://schemas.microsoft.com/office/powerpoint/2010/main" val="350949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A88F2-03D5-3948-3711-2A87361A10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F9C1E-4FA1-364D-4F2F-CB120E14DA05}"/>
              </a:ext>
            </a:extLst>
          </p:cNvPr>
          <p:cNvSpPr>
            <a:spLocks noGrp="1"/>
          </p:cNvSpPr>
          <p:nvPr>
            <p:ph type="title"/>
          </p:nvPr>
        </p:nvSpPr>
        <p:spPr/>
        <p:txBody>
          <a:bodyPr>
            <a:normAutofit/>
          </a:bodyPr>
          <a:lstStyle/>
          <a:p>
            <a:r>
              <a:rPr lang="en-FR" b="1" dirty="0"/>
              <a:t>Deep dive – I</a:t>
            </a:r>
            <a:r>
              <a:rPr lang="en-FR" b="1" baseline="-25000" dirty="0"/>
              <a:t>1</a:t>
            </a:r>
            <a:r>
              <a:rPr lang="en-FR" b="1" dirty="0"/>
              <a:t> to I</a:t>
            </a:r>
            <a:r>
              <a:rPr lang="en-FR" b="1" baseline="-25000" dirty="0"/>
              <a:t>4</a:t>
            </a:r>
            <a:endParaRPr lang="en-FR" dirty="0"/>
          </a:p>
        </p:txBody>
      </p:sp>
      <p:pic>
        <p:nvPicPr>
          <p:cNvPr id="7" name="Content Placeholder 6" descr="A graph of different colored lines&#10;&#10;Description automatically generated">
            <a:extLst>
              <a:ext uri="{FF2B5EF4-FFF2-40B4-BE49-F238E27FC236}">
                <a16:creationId xmlns:a16="http://schemas.microsoft.com/office/drawing/2014/main" id="{C67CB83A-230F-9422-FAB5-E818BEE9287D}"/>
              </a:ext>
            </a:extLst>
          </p:cNvPr>
          <p:cNvPicPr>
            <a:picLocks noGrp="1" noChangeAspect="1"/>
          </p:cNvPicPr>
          <p:nvPr>
            <p:ph idx="1"/>
          </p:nvPr>
        </p:nvPicPr>
        <p:blipFill>
          <a:blip r:embed="rId3"/>
          <a:stretch>
            <a:fillRect/>
          </a:stretch>
        </p:blipFill>
        <p:spPr>
          <a:xfrm>
            <a:off x="2079751" y="1134000"/>
            <a:ext cx="8032498" cy="4590000"/>
          </a:xfrm>
        </p:spPr>
      </p:pic>
      <p:sp>
        <p:nvSpPr>
          <p:cNvPr id="4" name="Slide Number Placeholder 3">
            <a:extLst>
              <a:ext uri="{FF2B5EF4-FFF2-40B4-BE49-F238E27FC236}">
                <a16:creationId xmlns:a16="http://schemas.microsoft.com/office/drawing/2014/main" id="{D9CA51D0-5D5C-F2BD-4FED-88946A6BD235}"/>
              </a:ext>
            </a:extLst>
          </p:cNvPr>
          <p:cNvSpPr>
            <a:spLocks noGrp="1"/>
          </p:cNvSpPr>
          <p:nvPr>
            <p:ph type="sldNum" sz="quarter" idx="12"/>
          </p:nvPr>
        </p:nvSpPr>
        <p:spPr/>
        <p:txBody>
          <a:bodyPr/>
          <a:lstStyle/>
          <a:p>
            <a:fld id="{4522D1E0-E5C6-184C-988C-8CB7FA75B0FC}" type="slidenum">
              <a:rPr lang="en-FR" smtClean="0"/>
              <a:t>13</a:t>
            </a:fld>
            <a:endParaRPr lang="en-FR"/>
          </a:p>
        </p:txBody>
      </p:sp>
      <p:sp>
        <p:nvSpPr>
          <p:cNvPr id="8" name="TextBox 7">
            <a:extLst>
              <a:ext uri="{FF2B5EF4-FFF2-40B4-BE49-F238E27FC236}">
                <a16:creationId xmlns:a16="http://schemas.microsoft.com/office/drawing/2014/main" id="{9DB0A87A-3A00-7F9A-2C50-4D2955BE8048}"/>
              </a:ext>
            </a:extLst>
          </p:cNvPr>
          <p:cNvSpPr txBox="1"/>
          <p:nvPr/>
        </p:nvSpPr>
        <p:spPr>
          <a:xfrm>
            <a:off x="1670237" y="5987018"/>
            <a:ext cx="8851526" cy="369332"/>
          </a:xfrm>
          <a:prstGeom prst="rect">
            <a:avLst/>
          </a:prstGeom>
          <a:noFill/>
        </p:spPr>
        <p:txBody>
          <a:bodyPr wrap="none" rtlCol="0">
            <a:spAutoFit/>
          </a:bodyPr>
          <a:lstStyle/>
          <a:p>
            <a:pPr marL="285750" indent="-285750">
              <a:buFont typeface="Arial" panose="020B0604020202020204" pitchFamily="34" charset="0"/>
              <a:buChar char="•"/>
            </a:pPr>
            <a:r>
              <a:rPr lang="en-GB" dirty="0"/>
              <a:t>Low c values guide the tree effectively for small instances, preventing overexpansion.</a:t>
            </a:r>
          </a:p>
        </p:txBody>
      </p:sp>
    </p:spTree>
    <p:extLst>
      <p:ext uri="{BB962C8B-B14F-4D97-AF65-F5344CB8AC3E}">
        <p14:creationId xmlns:p14="http://schemas.microsoft.com/office/powerpoint/2010/main" val="302759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3BCA6-006F-54C8-EF3B-D304E5C12C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CB9673-9ECA-AF86-E8B3-D2900D89EA41}"/>
              </a:ext>
            </a:extLst>
          </p:cNvPr>
          <p:cNvSpPr>
            <a:spLocks noGrp="1"/>
          </p:cNvSpPr>
          <p:nvPr>
            <p:ph type="title"/>
          </p:nvPr>
        </p:nvSpPr>
        <p:spPr/>
        <p:txBody>
          <a:bodyPr/>
          <a:lstStyle/>
          <a:p>
            <a:r>
              <a:rPr lang="en-FR" b="1" dirty="0"/>
              <a:t>Deep dive – I</a:t>
            </a:r>
            <a:r>
              <a:rPr lang="en-FR" b="1" baseline="-25000" dirty="0"/>
              <a:t>1</a:t>
            </a:r>
            <a:r>
              <a:rPr lang="en-FR" b="1" dirty="0"/>
              <a:t> to I</a:t>
            </a:r>
            <a:r>
              <a:rPr lang="en-FR" b="1" baseline="-25000" dirty="0"/>
              <a:t>4</a:t>
            </a:r>
            <a:endParaRPr lang="en-FR" dirty="0"/>
          </a:p>
        </p:txBody>
      </p:sp>
      <p:sp>
        <p:nvSpPr>
          <p:cNvPr id="4" name="Slide Number Placeholder 3">
            <a:extLst>
              <a:ext uri="{FF2B5EF4-FFF2-40B4-BE49-F238E27FC236}">
                <a16:creationId xmlns:a16="http://schemas.microsoft.com/office/drawing/2014/main" id="{A032A9B8-814E-BC81-F3C7-C41306277E04}"/>
              </a:ext>
            </a:extLst>
          </p:cNvPr>
          <p:cNvSpPr>
            <a:spLocks noGrp="1"/>
          </p:cNvSpPr>
          <p:nvPr>
            <p:ph type="sldNum" sz="quarter" idx="12"/>
          </p:nvPr>
        </p:nvSpPr>
        <p:spPr/>
        <p:txBody>
          <a:bodyPr/>
          <a:lstStyle/>
          <a:p>
            <a:fld id="{4522D1E0-E5C6-184C-988C-8CB7FA75B0FC}" type="slidenum">
              <a:rPr lang="en-FR" smtClean="0"/>
              <a:t>14</a:t>
            </a:fld>
            <a:endParaRPr lang="en-FR"/>
          </a:p>
        </p:txBody>
      </p:sp>
      <p:pic>
        <p:nvPicPr>
          <p:cNvPr id="9" name="Content Placeholder 8" descr="A graph of a graph&#10;&#10;Description automatically generated with medium confidence">
            <a:extLst>
              <a:ext uri="{FF2B5EF4-FFF2-40B4-BE49-F238E27FC236}">
                <a16:creationId xmlns:a16="http://schemas.microsoft.com/office/drawing/2014/main" id="{C3BEB8D9-825F-54AD-FCCD-10D2234E516B}"/>
              </a:ext>
            </a:extLst>
          </p:cNvPr>
          <p:cNvPicPr>
            <a:picLocks noGrp="1" noChangeAspect="1"/>
          </p:cNvPicPr>
          <p:nvPr>
            <p:ph idx="1"/>
          </p:nvPr>
        </p:nvPicPr>
        <p:blipFill>
          <a:blip r:embed="rId3"/>
          <a:stretch>
            <a:fillRect/>
          </a:stretch>
        </p:blipFill>
        <p:spPr>
          <a:xfrm>
            <a:off x="2079751" y="1134000"/>
            <a:ext cx="8032498" cy="4590000"/>
          </a:xfrm>
        </p:spPr>
      </p:pic>
      <p:sp>
        <p:nvSpPr>
          <p:cNvPr id="3" name="TextBox 2">
            <a:extLst>
              <a:ext uri="{FF2B5EF4-FFF2-40B4-BE49-F238E27FC236}">
                <a16:creationId xmlns:a16="http://schemas.microsoft.com/office/drawing/2014/main" id="{435C929D-6CF8-1477-2508-3C0B8AF8CF80}"/>
              </a:ext>
            </a:extLst>
          </p:cNvPr>
          <p:cNvSpPr txBox="1"/>
          <p:nvPr/>
        </p:nvSpPr>
        <p:spPr>
          <a:xfrm>
            <a:off x="1670237" y="6089173"/>
            <a:ext cx="8390117" cy="369332"/>
          </a:xfrm>
          <a:prstGeom prst="rect">
            <a:avLst/>
          </a:prstGeom>
          <a:noFill/>
        </p:spPr>
        <p:txBody>
          <a:bodyPr wrap="none" rtlCol="0">
            <a:spAutoFit/>
          </a:bodyPr>
          <a:lstStyle/>
          <a:p>
            <a:pPr marL="285750" indent="-285750">
              <a:buFont typeface="Arial" panose="020B0604020202020204" pitchFamily="34" charset="0"/>
              <a:buChar char="•"/>
            </a:pPr>
            <a:r>
              <a:rPr lang="en-GB" dirty="0"/>
              <a:t>c = 1 performs better, while c = 0 is inefficient and diverges from minimum costs.</a:t>
            </a:r>
          </a:p>
        </p:txBody>
      </p:sp>
    </p:spTree>
    <p:extLst>
      <p:ext uri="{BB962C8B-B14F-4D97-AF65-F5344CB8AC3E}">
        <p14:creationId xmlns:p14="http://schemas.microsoft.com/office/powerpoint/2010/main" val="135873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87068-9565-C4C9-24B3-1CFA34AEB211}"/>
              </a:ext>
            </a:extLst>
          </p:cNvPr>
          <p:cNvSpPr>
            <a:spLocks noGrp="1"/>
          </p:cNvSpPr>
          <p:nvPr>
            <p:ph type="title"/>
          </p:nvPr>
        </p:nvSpPr>
        <p:spPr/>
        <p:txBody>
          <a:bodyPr/>
          <a:lstStyle/>
          <a:p>
            <a:r>
              <a:rPr lang="en-FR" b="1" dirty="0"/>
              <a:t>I</a:t>
            </a:r>
            <a:r>
              <a:rPr lang="en-FR" b="1" baseline="-25000" dirty="0"/>
              <a:t>5</a:t>
            </a:r>
            <a:r>
              <a:rPr lang="en-FR" b="1" dirty="0"/>
              <a:t> and I</a:t>
            </a:r>
            <a:r>
              <a:rPr lang="en-FR" b="1" baseline="-25000" dirty="0"/>
              <a:t>6</a:t>
            </a:r>
          </a:p>
        </p:txBody>
      </p:sp>
      <p:sp>
        <p:nvSpPr>
          <p:cNvPr id="3" name="Content Placeholder 2">
            <a:extLst>
              <a:ext uri="{FF2B5EF4-FFF2-40B4-BE49-F238E27FC236}">
                <a16:creationId xmlns:a16="http://schemas.microsoft.com/office/drawing/2014/main" id="{9657E9FC-2D7D-9D9A-C129-B541F95D7A62}"/>
              </a:ext>
            </a:extLst>
          </p:cNvPr>
          <p:cNvSpPr>
            <a:spLocks noGrp="1"/>
          </p:cNvSpPr>
          <p:nvPr>
            <p:ph idx="1"/>
          </p:nvPr>
        </p:nvSpPr>
        <p:spPr>
          <a:xfrm>
            <a:off x="838200" y="2282716"/>
            <a:ext cx="10515600" cy="833185"/>
          </a:xfrm>
        </p:spPr>
        <p:txBody>
          <a:bodyPr>
            <a:normAutofit lnSpcReduction="10000"/>
          </a:bodyPr>
          <a:lstStyle/>
          <a:p>
            <a:r>
              <a:rPr lang="en-GB" dirty="0">
                <a:solidFill>
                  <a:srgbClr val="0E0E0E"/>
                </a:solidFill>
                <a:effectLst/>
                <a:latin typeface=".AppleSystemUIFont"/>
              </a:rPr>
              <a:t>MCTS struggled with the defined grid search, failing to guide the tree effectively.</a:t>
            </a:r>
          </a:p>
          <a:p>
            <a:pPr marL="0" indent="0">
              <a:buNone/>
            </a:pPr>
            <a:endParaRPr lang="en-FR" dirty="0"/>
          </a:p>
        </p:txBody>
      </p:sp>
      <p:sp>
        <p:nvSpPr>
          <p:cNvPr id="4" name="Slide Number Placeholder 3">
            <a:extLst>
              <a:ext uri="{FF2B5EF4-FFF2-40B4-BE49-F238E27FC236}">
                <a16:creationId xmlns:a16="http://schemas.microsoft.com/office/drawing/2014/main" id="{1F078284-88F8-EDD7-4B64-C71FE5437091}"/>
              </a:ext>
            </a:extLst>
          </p:cNvPr>
          <p:cNvSpPr>
            <a:spLocks noGrp="1"/>
          </p:cNvSpPr>
          <p:nvPr>
            <p:ph type="sldNum" sz="quarter" idx="12"/>
          </p:nvPr>
        </p:nvSpPr>
        <p:spPr/>
        <p:txBody>
          <a:bodyPr/>
          <a:lstStyle/>
          <a:p>
            <a:fld id="{4522D1E0-E5C6-184C-988C-8CB7FA75B0FC}" type="slidenum">
              <a:rPr lang="en-FR" smtClean="0"/>
              <a:t>15</a:t>
            </a:fld>
            <a:endParaRPr lang="en-FR"/>
          </a:p>
        </p:txBody>
      </p:sp>
      <p:sp>
        <p:nvSpPr>
          <p:cNvPr id="6" name="TextBox 5">
            <a:extLst>
              <a:ext uri="{FF2B5EF4-FFF2-40B4-BE49-F238E27FC236}">
                <a16:creationId xmlns:a16="http://schemas.microsoft.com/office/drawing/2014/main" id="{C0EAB3DB-BCE9-2CD3-FE26-CF8A0BE606F9}"/>
              </a:ext>
            </a:extLst>
          </p:cNvPr>
          <p:cNvSpPr txBox="1"/>
          <p:nvPr/>
        </p:nvSpPr>
        <p:spPr>
          <a:xfrm>
            <a:off x="838200" y="3429000"/>
            <a:ext cx="10515600" cy="867930"/>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GB" sz="2800" dirty="0">
                <a:solidFill>
                  <a:srgbClr val="0E0E0E"/>
                </a:solidFill>
                <a:latin typeface=".AppleSystemUIFont"/>
              </a:rPr>
              <a:t>Stochastic policies occasionally find solutions but rarely lead the search to terminal states, causing tree pruning.</a:t>
            </a:r>
          </a:p>
        </p:txBody>
      </p:sp>
    </p:spTree>
    <p:extLst>
      <p:ext uri="{BB962C8B-B14F-4D97-AF65-F5344CB8AC3E}">
        <p14:creationId xmlns:p14="http://schemas.microsoft.com/office/powerpoint/2010/main" val="417069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3449A-F569-3DB0-4210-6D766A8A1C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FBFC2E-E601-F953-C933-ECF412C25DA3}"/>
              </a:ext>
            </a:extLst>
          </p:cNvPr>
          <p:cNvSpPr>
            <a:spLocks noGrp="1"/>
          </p:cNvSpPr>
          <p:nvPr>
            <p:ph type="title"/>
          </p:nvPr>
        </p:nvSpPr>
        <p:spPr/>
        <p:txBody>
          <a:bodyPr/>
          <a:lstStyle/>
          <a:p>
            <a:r>
              <a:rPr lang="en-FR" b="1" dirty="0"/>
              <a:t>Deep dive – I</a:t>
            </a:r>
            <a:r>
              <a:rPr lang="en-FR" b="1" baseline="-25000" dirty="0"/>
              <a:t>7</a:t>
            </a:r>
            <a:r>
              <a:rPr lang="en-FR" b="1" dirty="0"/>
              <a:t> and I</a:t>
            </a:r>
            <a:r>
              <a:rPr lang="en-FR" b="1" baseline="-25000" dirty="0"/>
              <a:t>8</a:t>
            </a:r>
            <a:endParaRPr lang="en-FR" dirty="0"/>
          </a:p>
        </p:txBody>
      </p:sp>
      <p:sp>
        <p:nvSpPr>
          <p:cNvPr id="4" name="Slide Number Placeholder 3">
            <a:extLst>
              <a:ext uri="{FF2B5EF4-FFF2-40B4-BE49-F238E27FC236}">
                <a16:creationId xmlns:a16="http://schemas.microsoft.com/office/drawing/2014/main" id="{C8661746-71CC-72E4-9312-F9EDD892AC75}"/>
              </a:ext>
            </a:extLst>
          </p:cNvPr>
          <p:cNvSpPr>
            <a:spLocks noGrp="1"/>
          </p:cNvSpPr>
          <p:nvPr>
            <p:ph type="sldNum" sz="quarter" idx="12"/>
          </p:nvPr>
        </p:nvSpPr>
        <p:spPr/>
        <p:txBody>
          <a:bodyPr/>
          <a:lstStyle/>
          <a:p>
            <a:fld id="{4522D1E0-E5C6-184C-988C-8CB7FA75B0FC}" type="slidenum">
              <a:rPr lang="en-FR" smtClean="0"/>
              <a:t>16</a:t>
            </a:fld>
            <a:endParaRPr lang="en-FR"/>
          </a:p>
        </p:txBody>
      </p:sp>
      <p:pic>
        <p:nvPicPr>
          <p:cNvPr id="7" name="Picture 6" descr="A table with numbers and letters&#10;&#10;Description automatically generated">
            <a:extLst>
              <a:ext uri="{FF2B5EF4-FFF2-40B4-BE49-F238E27FC236}">
                <a16:creationId xmlns:a16="http://schemas.microsoft.com/office/drawing/2014/main" id="{9C443544-AE59-9C04-1F5A-E319F6588904}"/>
              </a:ext>
            </a:extLst>
          </p:cNvPr>
          <p:cNvPicPr>
            <a:picLocks noChangeAspect="1"/>
          </p:cNvPicPr>
          <p:nvPr/>
        </p:nvPicPr>
        <p:blipFill>
          <a:blip r:embed="rId2"/>
          <a:stretch>
            <a:fillRect/>
          </a:stretch>
        </p:blipFill>
        <p:spPr>
          <a:xfrm>
            <a:off x="2239436" y="1262143"/>
            <a:ext cx="6900249" cy="1876383"/>
          </a:xfrm>
          <a:prstGeom prst="rect">
            <a:avLst/>
          </a:prstGeom>
        </p:spPr>
      </p:pic>
      <p:pic>
        <p:nvPicPr>
          <p:cNvPr id="8" name="Picture 7" descr="A table with text and numbers&#10;&#10;Description automatically generated">
            <a:extLst>
              <a:ext uri="{FF2B5EF4-FFF2-40B4-BE49-F238E27FC236}">
                <a16:creationId xmlns:a16="http://schemas.microsoft.com/office/drawing/2014/main" id="{DCAFFB4C-BAE7-924E-E211-77FCED641FCE}"/>
              </a:ext>
            </a:extLst>
          </p:cNvPr>
          <p:cNvPicPr>
            <a:picLocks noChangeAspect="1"/>
          </p:cNvPicPr>
          <p:nvPr/>
        </p:nvPicPr>
        <p:blipFill>
          <a:blip r:embed="rId3"/>
          <a:stretch>
            <a:fillRect/>
          </a:stretch>
        </p:blipFill>
        <p:spPr>
          <a:xfrm>
            <a:off x="2265807" y="3274705"/>
            <a:ext cx="6900248" cy="1620059"/>
          </a:xfrm>
          <a:prstGeom prst="rect">
            <a:avLst/>
          </a:prstGeom>
        </p:spPr>
      </p:pic>
      <p:sp>
        <p:nvSpPr>
          <p:cNvPr id="14" name="TextBox 13">
            <a:extLst>
              <a:ext uri="{FF2B5EF4-FFF2-40B4-BE49-F238E27FC236}">
                <a16:creationId xmlns:a16="http://schemas.microsoft.com/office/drawing/2014/main" id="{370205D6-D126-2438-7810-A5A67E43A762}"/>
              </a:ext>
            </a:extLst>
          </p:cNvPr>
          <p:cNvSpPr txBox="1"/>
          <p:nvPr/>
        </p:nvSpPr>
        <p:spPr>
          <a:xfrm>
            <a:off x="0" y="5071559"/>
            <a:ext cx="12398459" cy="369332"/>
          </a:xfrm>
          <a:prstGeom prst="rect">
            <a:avLst/>
          </a:prstGeom>
          <a:noFill/>
        </p:spPr>
        <p:txBody>
          <a:bodyPr wrap="none" rtlCol="0">
            <a:spAutoFit/>
          </a:bodyPr>
          <a:lstStyle/>
          <a:p>
            <a:pPr marL="285750" indent="-285750">
              <a:buFont typeface="Arial" panose="020B0604020202020204" pitchFamily="34" charset="0"/>
              <a:buChar char="•"/>
            </a:pPr>
            <a:r>
              <a:rPr lang="en-GB" dirty="0"/>
              <a:t>For I</a:t>
            </a:r>
            <a:r>
              <a:rPr lang="en-GB" baseline="-25000" dirty="0"/>
              <a:t>7</a:t>
            </a:r>
            <a:r>
              <a:rPr lang="en-GB" dirty="0"/>
              <a:t>, solutions were within 3.2% of the best known, with the greedy policy outperforming tolerance and random policies.</a:t>
            </a:r>
          </a:p>
        </p:txBody>
      </p:sp>
      <p:sp>
        <p:nvSpPr>
          <p:cNvPr id="15" name="TextBox 14">
            <a:extLst>
              <a:ext uri="{FF2B5EF4-FFF2-40B4-BE49-F238E27FC236}">
                <a16:creationId xmlns:a16="http://schemas.microsoft.com/office/drawing/2014/main" id="{CE7C7177-506F-F1D6-495E-1DAE2DB863F3}"/>
              </a:ext>
            </a:extLst>
          </p:cNvPr>
          <p:cNvSpPr txBox="1"/>
          <p:nvPr/>
        </p:nvSpPr>
        <p:spPr>
          <a:xfrm>
            <a:off x="0" y="5595857"/>
            <a:ext cx="8144602" cy="369332"/>
          </a:xfrm>
          <a:prstGeom prst="rect">
            <a:avLst/>
          </a:prstGeom>
          <a:noFill/>
        </p:spPr>
        <p:txBody>
          <a:bodyPr wrap="none" rtlCol="0">
            <a:spAutoFit/>
          </a:bodyPr>
          <a:lstStyle/>
          <a:p>
            <a:pPr marL="285750" indent="-285750">
              <a:buFont typeface="Arial" panose="020B0604020202020204" pitchFamily="34" charset="0"/>
              <a:buChar char="•"/>
            </a:pPr>
            <a:r>
              <a:rPr lang="en-GB" dirty="0"/>
              <a:t>For I</a:t>
            </a:r>
            <a:r>
              <a:rPr lang="en-GB" baseline="-25000" dirty="0"/>
              <a:t>8</a:t>
            </a:r>
            <a:r>
              <a:rPr lang="en-GB" dirty="0"/>
              <a:t>, a new state-of-the-art solution was found, improving the cost by 0.52%.</a:t>
            </a:r>
          </a:p>
        </p:txBody>
      </p:sp>
    </p:spTree>
    <p:extLst>
      <p:ext uri="{BB962C8B-B14F-4D97-AF65-F5344CB8AC3E}">
        <p14:creationId xmlns:p14="http://schemas.microsoft.com/office/powerpoint/2010/main" val="316979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77D0D-6012-DE5E-3979-6141B09551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EFCE9B-DCD6-817A-7E06-8DFD02A2558E}"/>
              </a:ext>
            </a:extLst>
          </p:cNvPr>
          <p:cNvSpPr>
            <a:spLocks noGrp="1"/>
          </p:cNvSpPr>
          <p:nvPr>
            <p:ph type="title"/>
          </p:nvPr>
        </p:nvSpPr>
        <p:spPr/>
        <p:txBody>
          <a:bodyPr/>
          <a:lstStyle/>
          <a:p>
            <a:r>
              <a:rPr lang="en-FR" b="1" dirty="0"/>
              <a:t>Parralelisation</a:t>
            </a:r>
            <a:endParaRPr lang="en-FR" dirty="0"/>
          </a:p>
        </p:txBody>
      </p:sp>
      <p:sp>
        <p:nvSpPr>
          <p:cNvPr id="4" name="Slide Number Placeholder 3">
            <a:extLst>
              <a:ext uri="{FF2B5EF4-FFF2-40B4-BE49-F238E27FC236}">
                <a16:creationId xmlns:a16="http://schemas.microsoft.com/office/drawing/2014/main" id="{DAD8E8D4-18E3-136B-1B92-E591ACD14588}"/>
              </a:ext>
            </a:extLst>
          </p:cNvPr>
          <p:cNvSpPr>
            <a:spLocks noGrp="1"/>
          </p:cNvSpPr>
          <p:nvPr>
            <p:ph type="sldNum" sz="quarter" idx="12"/>
          </p:nvPr>
        </p:nvSpPr>
        <p:spPr/>
        <p:txBody>
          <a:bodyPr/>
          <a:lstStyle/>
          <a:p>
            <a:fld id="{4522D1E0-E5C6-184C-988C-8CB7FA75B0FC}" type="slidenum">
              <a:rPr lang="en-FR" smtClean="0"/>
              <a:t>17</a:t>
            </a:fld>
            <a:endParaRPr lang="en-FR"/>
          </a:p>
        </p:txBody>
      </p:sp>
      <p:pic>
        <p:nvPicPr>
          <p:cNvPr id="11" name="Picture 10" descr="A graph of different colored lines&#10;&#10;Description automatically generated">
            <a:extLst>
              <a:ext uri="{FF2B5EF4-FFF2-40B4-BE49-F238E27FC236}">
                <a16:creationId xmlns:a16="http://schemas.microsoft.com/office/drawing/2014/main" id="{2778F880-23D7-56CE-E233-E88031757616}"/>
              </a:ext>
            </a:extLst>
          </p:cNvPr>
          <p:cNvPicPr>
            <a:picLocks noChangeAspect="1"/>
          </p:cNvPicPr>
          <p:nvPr/>
        </p:nvPicPr>
        <p:blipFill>
          <a:blip r:embed="rId3"/>
          <a:stretch>
            <a:fillRect/>
          </a:stretch>
        </p:blipFill>
        <p:spPr>
          <a:xfrm>
            <a:off x="2079749" y="1134000"/>
            <a:ext cx="8032503" cy="4590000"/>
          </a:xfrm>
          <a:prstGeom prst="rect">
            <a:avLst/>
          </a:prstGeom>
        </p:spPr>
      </p:pic>
      <p:sp>
        <p:nvSpPr>
          <p:cNvPr id="14" name="TextBox 13">
            <a:extLst>
              <a:ext uri="{FF2B5EF4-FFF2-40B4-BE49-F238E27FC236}">
                <a16:creationId xmlns:a16="http://schemas.microsoft.com/office/drawing/2014/main" id="{9ED697B0-9C27-507E-94D1-876AEC5AEE7D}"/>
              </a:ext>
            </a:extLst>
          </p:cNvPr>
          <p:cNvSpPr txBox="1"/>
          <p:nvPr/>
        </p:nvSpPr>
        <p:spPr>
          <a:xfrm>
            <a:off x="1917700" y="5657671"/>
            <a:ext cx="8966200" cy="646331"/>
          </a:xfrm>
          <a:prstGeom prst="rect">
            <a:avLst/>
          </a:prstGeom>
          <a:noFill/>
        </p:spPr>
        <p:txBody>
          <a:bodyPr wrap="square" rtlCol="0">
            <a:spAutoFit/>
          </a:bodyPr>
          <a:lstStyle/>
          <a:p>
            <a:pPr marL="285750" indent="-285750">
              <a:buFont typeface="Arial" panose="020B0604020202020204" pitchFamily="34" charset="0"/>
              <a:buChar char="•"/>
            </a:pPr>
            <a:r>
              <a:rPr lang="en-GB" b="1" dirty="0"/>
              <a:t>5-Core Parallelisation</a:t>
            </a:r>
            <a:r>
              <a:rPr lang="en-GB" dirty="0"/>
              <a:t>: Significantly improves MCTS performance in stochastic environments by guiding the search effectively in early stages.</a:t>
            </a:r>
          </a:p>
        </p:txBody>
      </p:sp>
    </p:spTree>
    <p:extLst>
      <p:ext uri="{BB962C8B-B14F-4D97-AF65-F5344CB8AC3E}">
        <p14:creationId xmlns:p14="http://schemas.microsoft.com/office/powerpoint/2010/main" val="215486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F2F6C-F368-2E6C-BDAB-69AA57D122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D95E2B-AB6A-CBD6-8652-6D22A0EBFBD8}"/>
              </a:ext>
            </a:extLst>
          </p:cNvPr>
          <p:cNvSpPr>
            <a:spLocks noGrp="1"/>
          </p:cNvSpPr>
          <p:nvPr>
            <p:ph type="title"/>
          </p:nvPr>
        </p:nvSpPr>
        <p:spPr/>
        <p:txBody>
          <a:bodyPr/>
          <a:lstStyle/>
          <a:p>
            <a:r>
              <a:rPr lang="en-FR" b="1" dirty="0"/>
              <a:t>Parralelisation</a:t>
            </a:r>
            <a:endParaRPr lang="en-FR" dirty="0"/>
          </a:p>
        </p:txBody>
      </p:sp>
      <p:sp>
        <p:nvSpPr>
          <p:cNvPr id="4" name="Slide Number Placeholder 3">
            <a:extLst>
              <a:ext uri="{FF2B5EF4-FFF2-40B4-BE49-F238E27FC236}">
                <a16:creationId xmlns:a16="http://schemas.microsoft.com/office/drawing/2014/main" id="{97686B6B-1A5D-FF52-7D8D-3271D14E312B}"/>
              </a:ext>
            </a:extLst>
          </p:cNvPr>
          <p:cNvSpPr>
            <a:spLocks noGrp="1"/>
          </p:cNvSpPr>
          <p:nvPr>
            <p:ph type="sldNum" sz="quarter" idx="12"/>
          </p:nvPr>
        </p:nvSpPr>
        <p:spPr/>
        <p:txBody>
          <a:bodyPr/>
          <a:lstStyle/>
          <a:p>
            <a:fld id="{4522D1E0-E5C6-184C-988C-8CB7FA75B0FC}" type="slidenum">
              <a:rPr lang="en-FR" smtClean="0"/>
              <a:t>18</a:t>
            </a:fld>
            <a:endParaRPr lang="en-FR"/>
          </a:p>
        </p:txBody>
      </p:sp>
      <p:sp>
        <p:nvSpPr>
          <p:cNvPr id="14" name="TextBox 13">
            <a:extLst>
              <a:ext uri="{FF2B5EF4-FFF2-40B4-BE49-F238E27FC236}">
                <a16:creationId xmlns:a16="http://schemas.microsoft.com/office/drawing/2014/main" id="{DE5D71A8-4BC1-5B9E-3B96-D3087267B9D9}"/>
              </a:ext>
            </a:extLst>
          </p:cNvPr>
          <p:cNvSpPr txBox="1"/>
          <p:nvPr/>
        </p:nvSpPr>
        <p:spPr>
          <a:xfrm>
            <a:off x="923144" y="4686725"/>
            <a:ext cx="8966200" cy="923330"/>
          </a:xfrm>
          <a:prstGeom prst="rect">
            <a:avLst/>
          </a:prstGeom>
          <a:noFill/>
        </p:spPr>
        <p:txBody>
          <a:bodyPr wrap="square" rtlCol="0">
            <a:spAutoFit/>
          </a:bodyPr>
          <a:lstStyle/>
          <a:p>
            <a:pPr marL="285750" indent="-285750">
              <a:buFont typeface="Arial" panose="020B0604020202020204" pitchFamily="34" charset="0"/>
              <a:buChar char="•"/>
            </a:pPr>
            <a:r>
              <a:rPr lang="en-GB" b="1" dirty="0"/>
              <a:t>5 cores parallelisation vs no parallelisation</a:t>
            </a:r>
            <a:r>
              <a:rPr lang="en-GB" dirty="0"/>
              <a:t>: Mann-Whitney and Kolmogorov-Smirnov tests confirm better performance of 5-core parallelisation at a 5% significance level.</a:t>
            </a:r>
          </a:p>
        </p:txBody>
      </p:sp>
      <p:pic>
        <p:nvPicPr>
          <p:cNvPr id="5" name="Picture 4">
            <a:extLst>
              <a:ext uri="{FF2B5EF4-FFF2-40B4-BE49-F238E27FC236}">
                <a16:creationId xmlns:a16="http://schemas.microsoft.com/office/drawing/2014/main" id="{E3D12F6B-1261-A5CB-B1D4-02CF851879AA}"/>
              </a:ext>
            </a:extLst>
          </p:cNvPr>
          <p:cNvPicPr>
            <a:picLocks noChangeAspect="1"/>
          </p:cNvPicPr>
          <p:nvPr/>
        </p:nvPicPr>
        <p:blipFill>
          <a:blip r:embed="rId2"/>
          <a:stretch>
            <a:fillRect/>
          </a:stretch>
        </p:blipFill>
        <p:spPr>
          <a:xfrm>
            <a:off x="5801422" y="1159803"/>
            <a:ext cx="5757746" cy="3290140"/>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F133E91-0020-2ED8-8C90-2F4A03001499}"/>
              </a:ext>
            </a:extLst>
          </p:cNvPr>
          <p:cNvPicPr>
            <a:picLocks noChangeAspect="1"/>
          </p:cNvPicPr>
          <p:nvPr/>
        </p:nvPicPr>
        <p:blipFill>
          <a:blip r:embed="rId3"/>
          <a:stretch>
            <a:fillRect/>
          </a:stretch>
        </p:blipFill>
        <p:spPr>
          <a:xfrm>
            <a:off x="195611" y="1198309"/>
            <a:ext cx="5639729" cy="3222702"/>
          </a:xfrm>
          <a:prstGeom prst="rect">
            <a:avLst/>
          </a:prstGeom>
        </p:spPr>
      </p:pic>
      <p:sp>
        <p:nvSpPr>
          <p:cNvPr id="8" name="TextBox 7">
            <a:extLst>
              <a:ext uri="{FF2B5EF4-FFF2-40B4-BE49-F238E27FC236}">
                <a16:creationId xmlns:a16="http://schemas.microsoft.com/office/drawing/2014/main" id="{9BE8C461-36CC-04A3-0052-89BF8D074091}"/>
              </a:ext>
            </a:extLst>
          </p:cNvPr>
          <p:cNvSpPr txBox="1"/>
          <p:nvPr/>
        </p:nvSpPr>
        <p:spPr>
          <a:xfrm>
            <a:off x="843196" y="5710019"/>
            <a:ext cx="8966200" cy="646331"/>
          </a:xfrm>
          <a:prstGeom prst="rect">
            <a:avLst/>
          </a:prstGeom>
          <a:noFill/>
        </p:spPr>
        <p:txBody>
          <a:bodyPr wrap="square" rtlCol="0">
            <a:spAutoFit/>
          </a:bodyPr>
          <a:lstStyle/>
          <a:p>
            <a:pPr marL="285750" indent="-285750">
              <a:buFont typeface="Arial" panose="020B0604020202020204" pitchFamily="34" charset="0"/>
              <a:buChar char="•"/>
            </a:pPr>
            <a:r>
              <a:rPr lang="en-GB" b="1" dirty="0"/>
              <a:t>5 vs. 10 Cores</a:t>
            </a:r>
            <a:r>
              <a:rPr lang="en-GB" dirty="0"/>
              <a:t>: Increasing to 10 cores shows no statistical improvement, aligning with findings that excessive modifications can hinder MCTS performance.</a:t>
            </a:r>
          </a:p>
        </p:txBody>
      </p:sp>
    </p:spTree>
    <p:extLst>
      <p:ext uri="{BB962C8B-B14F-4D97-AF65-F5344CB8AC3E}">
        <p14:creationId xmlns:p14="http://schemas.microsoft.com/office/powerpoint/2010/main" val="371869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516864-9BA5-B3AD-77FB-4673B4221A27}"/>
              </a:ext>
            </a:extLst>
          </p:cNvPr>
          <p:cNvSpPr>
            <a:spLocks noGrp="1"/>
          </p:cNvSpPr>
          <p:nvPr>
            <p:ph type="title"/>
          </p:nvPr>
        </p:nvSpPr>
        <p:spPr>
          <a:xfrm>
            <a:off x="838200" y="557188"/>
            <a:ext cx="10515600" cy="1133499"/>
          </a:xfrm>
        </p:spPr>
        <p:txBody>
          <a:bodyPr>
            <a:normAutofit/>
          </a:bodyPr>
          <a:lstStyle/>
          <a:p>
            <a:pPr algn="ctr"/>
            <a:r>
              <a:rPr lang="en-FR" sz="5200"/>
              <a:t>Agenda</a:t>
            </a:r>
          </a:p>
        </p:txBody>
      </p:sp>
      <p:sp>
        <p:nvSpPr>
          <p:cNvPr id="4" name="Slide Number Placeholder 3">
            <a:extLst>
              <a:ext uri="{FF2B5EF4-FFF2-40B4-BE49-F238E27FC236}">
                <a16:creationId xmlns:a16="http://schemas.microsoft.com/office/drawing/2014/main" id="{6E6F5460-FF1D-7858-7197-B8A9423F6D94}"/>
              </a:ext>
            </a:extLst>
          </p:cNvPr>
          <p:cNvSpPr>
            <a:spLocks noGrp="1"/>
          </p:cNvSpPr>
          <p:nvPr>
            <p:ph type="sldNum" sz="quarter" idx="12"/>
          </p:nvPr>
        </p:nvSpPr>
        <p:spPr>
          <a:xfrm>
            <a:off x="8610600" y="6356350"/>
            <a:ext cx="2743200" cy="365125"/>
          </a:xfrm>
        </p:spPr>
        <p:txBody>
          <a:bodyPr>
            <a:normAutofit/>
          </a:bodyPr>
          <a:lstStyle/>
          <a:p>
            <a:pPr>
              <a:spcAft>
                <a:spcPts val="600"/>
              </a:spcAft>
            </a:pPr>
            <a:fld id="{4522D1E0-E5C6-184C-988C-8CB7FA75B0FC}" type="slidenum">
              <a:rPr lang="en-FR"/>
              <a:pPr>
                <a:spcAft>
                  <a:spcPts val="600"/>
                </a:spcAft>
              </a:pPr>
              <a:t>1</a:t>
            </a:fld>
            <a:endParaRPr lang="en-FR"/>
          </a:p>
        </p:txBody>
      </p:sp>
      <p:graphicFrame>
        <p:nvGraphicFramePr>
          <p:cNvPr id="6" name="Content Placeholder 2">
            <a:extLst>
              <a:ext uri="{FF2B5EF4-FFF2-40B4-BE49-F238E27FC236}">
                <a16:creationId xmlns:a16="http://schemas.microsoft.com/office/drawing/2014/main" id="{63359705-4D10-D169-9191-822D76B18354}"/>
              </a:ext>
            </a:extLst>
          </p:cNvPr>
          <p:cNvGraphicFramePr>
            <a:graphicFrameLocks noGrp="1"/>
          </p:cNvGraphicFramePr>
          <p:nvPr>
            <p:ph idx="1"/>
            <p:extLst>
              <p:ext uri="{D42A27DB-BD31-4B8C-83A1-F6EECF244321}">
                <p14:modId xmlns:p14="http://schemas.microsoft.com/office/powerpoint/2010/main" val="89386334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579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1EA4-5A5C-D2DA-898D-572CABE6AED9}"/>
              </a:ext>
            </a:extLst>
          </p:cNvPr>
          <p:cNvSpPr>
            <a:spLocks noGrp="1"/>
          </p:cNvSpPr>
          <p:nvPr>
            <p:ph type="title"/>
          </p:nvPr>
        </p:nvSpPr>
        <p:spPr/>
        <p:txBody>
          <a:bodyPr/>
          <a:lstStyle/>
          <a:p>
            <a:r>
              <a:rPr lang="en-GB" b="1" dirty="0">
                <a:solidFill>
                  <a:srgbClr val="0E0E0E"/>
                </a:solidFill>
                <a:effectLst/>
                <a:latin typeface=".AppleSystemUIFont"/>
              </a:rPr>
              <a:t>Conclusion</a:t>
            </a:r>
            <a:endParaRPr lang="en-FR" dirty="0"/>
          </a:p>
        </p:txBody>
      </p:sp>
      <p:sp>
        <p:nvSpPr>
          <p:cNvPr id="3" name="Content Placeholder 2">
            <a:extLst>
              <a:ext uri="{FF2B5EF4-FFF2-40B4-BE49-F238E27FC236}">
                <a16:creationId xmlns:a16="http://schemas.microsoft.com/office/drawing/2014/main" id="{2B5D4A76-D62B-C710-AABC-200F15FD3955}"/>
              </a:ext>
            </a:extLst>
          </p:cNvPr>
          <p:cNvSpPr>
            <a:spLocks noGrp="1"/>
          </p:cNvSpPr>
          <p:nvPr>
            <p:ph idx="1"/>
          </p:nvPr>
        </p:nvSpPr>
        <p:spPr/>
        <p:txBody>
          <a:bodyPr>
            <a:normAutofit lnSpcReduction="10000"/>
          </a:bodyPr>
          <a:lstStyle/>
          <a:p>
            <a:pPr marL="0" indent="0">
              <a:spcBef>
                <a:spcPts val="900"/>
              </a:spcBef>
              <a:buNone/>
            </a:pPr>
            <a:r>
              <a:rPr lang="en-GB" b="1" dirty="0">
                <a:solidFill>
                  <a:srgbClr val="0E0E0E"/>
                </a:solidFill>
                <a:effectLst/>
                <a:latin typeface=".AppleSystemUIFont"/>
              </a:rPr>
              <a:t>MCTS Performance</a:t>
            </a:r>
            <a:r>
              <a:rPr lang="en-GB" dirty="0">
                <a:solidFill>
                  <a:srgbClr val="0E0E0E"/>
                </a:solidFill>
                <a:effectLst/>
                <a:latin typeface=".AppleSystemUIFont"/>
              </a:rPr>
              <a:t>:</a:t>
            </a:r>
          </a:p>
          <a:p>
            <a:pPr>
              <a:spcBef>
                <a:spcPts val="900"/>
              </a:spcBef>
            </a:pPr>
            <a:r>
              <a:rPr lang="en-GB" dirty="0">
                <a:solidFill>
                  <a:srgbClr val="0E0E0E"/>
                </a:solidFill>
                <a:effectLst/>
                <a:latin typeface=".AppleSystemUIFont"/>
              </a:rPr>
              <a:t>Solved 8 instances of </a:t>
            </a:r>
            <a:r>
              <a:rPr lang="en-GB" dirty="0" err="1">
                <a:solidFill>
                  <a:srgbClr val="0E0E0E"/>
                </a:solidFill>
                <a:effectLst/>
                <a:latin typeface=".AppleSystemUIFont"/>
              </a:rPr>
              <a:t>Kiwi.com</a:t>
            </a:r>
            <a:r>
              <a:rPr lang="en-GB" dirty="0">
                <a:solidFill>
                  <a:srgbClr val="0E0E0E"/>
                </a:solidFill>
                <a:effectLst/>
                <a:latin typeface=".AppleSystemUIFont"/>
              </a:rPr>
              <a:t> TSP 2.0; a new state-of-the-art solution was found for </a:t>
            </a:r>
            <a:r>
              <a:rPr lang="en-GB" dirty="0">
                <a:solidFill>
                  <a:srgbClr val="000000"/>
                </a:solidFill>
                <a:effectLst/>
                <a:latin typeface="Helvetica" pitchFamily="2" charset="0"/>
              </a:rPr>
              <a:t>I</a:t>
            </a:r>
            <a:r>
              <a:rPr lang="en-GB" baseline="-25000" dirty="0">
                <a:solidFill>
                  <a:srgbClr val="000000"/>
                </a:solidFill>
                <a:effectLst/>
                <a:latin typeface="Helvetica" pitchFamily="2" charset="0"/>
              </a:rPr>
              <a:t>8</a:t>
            </a:r>
            <a:r>
              <a:rPr lang="en-GB" dirty="0">
                <a:solidFill>
                  <a:srgbClr val="0E0E0E"/>
                </a:solidFill>
                <a:latin typeface=".AppleSystemUIFont"/>
              </a:rPr>
              <a:t>.</a:t>
            </a:r>
            <a:endParaRPr lang="en-GB" dirty="0">
              <a:solidFill>
                <a:srgbClr val="0E0E0E"/>
              </a:solidFill>
              <a:effectLst/>
              <a:latin typeface=".AppleSystemUIFont"/>
            </a:endParaRPr>
          </a:p>
          <a:p>
            <a:pPr>
              <a:spcBef>
                <a:spcPts val="900"/>
              </a:spcBef>
            </a:pPr>
            <a:r>
              <a:rPr lang="en-GB" dirty="0">
                <a:solidFill>
                  <a:srgbClr val="0E0E0E"/>
                </a:solidFill>
                <a:effectLst/>
                <a:latin typeface=".AppleSystemUIFont"/>
              </a:rPr>
              <a:t>UCB1-Tuned outperformed UCB but requires more time to converge.</a:t>
            </a:r>
          </a:p>
          <a:p>
            <a:pPr>
              <a:spcBef>
                <a:spcPts val="900"/>
              </a:spcBef>
            </a:pPr>
            <a:r>
              <a:rPr lang="en-GB" dirty="0">
                <a:solidFill>
                  <a:srgbClr val="0E0E0E"/>
                </a:solidFill>
                <a:effectLst/>
                <a:latin typeface=".AppleSystemUIFont"/>
              </a:rPr>
              <a:t>Greedy simulation policy consistently delivered the best results.</a:t>
            </a:r>
          </a:p>
          <a:p>
            <a:pPr>
              <a:spcBef>
                <a:spcPts val="900"/>
              </a:spcBef>
            </a:pPr>
            <a:r>
              <a:rPr lang="en-GB" dirty="0">
                <a:solidFill>
                  <a:srgbClr val="0E0E0E"/>
                </a:solidFill>
                <a:effectLst/>
                <a:latin typeface=".AppleSystemUIFont"/>
              </a:rPr>
              <a:t>Random and tolerance policies are less effective for complex instances.</a:t>
            </a:r>
          </a:p>
          <a:p>
            <a:pPr marL="0" indent="0">
              <a:spcBef>
                <a:spcPts val="900"/>
              </a:spcBef>
              <a:buNone/>
            </a:pPr>
            <a:r>
              <a:rPr lang="en-GB" b="1" dirty="0">
                <a:solidFill>
                  <a:srgbClr val="0E0E0E"/>
                </a:solidFill>
                <a:effectLst/>
                <a:latin typeface=".AppleSystemUIFont"/>
              </a:rPr>
              <a:t>Recommendations</a:t>
            </a:r>
            <a:r>
              <a:rPr lang="en-GB" dirty="0">
                <a:solidFill>
                  <a:srgbClr val="0E0E0E"/>
                </a:solidFill>
                <a:effectLst/>
                <a:latin typeface=".AppleSystemUIFont"/>
              </a:rPr>
              <a:t>:</a:t>
            </a:r>
          </a:p>
          <a:p>
            <a:pPr>
              <a:spcBef>
                <a:spcPts val="900"/>
              </a:spcBef>
            </a:pPr>
            <a:r>
              <a:rPr lang="en-GB" dirty="0">
                <a:solidFill>
                  <a:srgbClr val="0E0E0E"/>
                </a:solidFill>
                <a:effectLst/>
                <a:latin typeface=".AppleSystemUIFont"/>
              </a:rPr>
              <a:t>Use </a:t>
            </a:r>
            <a:r>
              <a:rPr lang="en-GB" b="1" dirty="0">
                <a:solidFill>
                  <a:srgbClr val="0E0E0E"/>
                </a:solidFill>
                <a:effectLst/>
                <a:latin typeface=".AppleSystemUIFont"/>
              </a:rPr>
              <a:t>Top-K expansion policy</a:t>
            </a:r>
            <a:r>
              <a:rPr lang="en-GB" dirty="0">
                <a:solidFill>
                  <a:srgbClr val="0E0E0E"/>
                </a:solidFill>
                <a:effectLst/>
                <a:latin typeface=".AppleSystemUIFont"/>
              </a:rPr>
              <a:t> for superior performance.</a:t>
            </a:r>
          </a:p>
          <a:p>
            <a:pPr>
              <a:spcBef>
                <a:spcPts val="900"/>
              </a:spcBef>
            </a:pPr>
            <a:r>
              <a:rPr lang="en-GB" dirty="0">
                <a:solidFill>
                  <a:srgbClr val="0E0E0E"/>
                </a:solidFill>
                <a:effectLst/>
                <a:latin typeface=".AppleSystemUIFont"/>
              </a:rPr>
              <a:t>Implement </a:t>
            </a:r>
            <a:r>
              <a:rPr lang="en-GB" b="1" dirty="0">
                <a:solidFill>
                  <a:srgbClr val="0E0E0E"/>
                </a:solidFill>
                <a:effectLst/>
                <a:latin typeface=".AppleSystemUIFont"/>
              </a:rPr>
              <a:t>parallelisation</a:t>
            </a:r>
            <a:r>
              <a:rPr lang="en-GB" dirty="0">
                <a:solidFill>
                  <a:srgbClr val="0E0E0E"/>
                </a:solidFill>
                <a:effectLst/>
                <a:latin typeface=".AppleSystemUIFont"/>
              </a:rPr>
              <a:t>, especially for stochastic simulations, to handle complex instances effectively.</a:t>
            </a:r>
          </a:p>
          <a:p>
            <a:endParaRPr lang="en-FR" dirty="0"/>
          </a:p>
        </p:txBody>
      </p:sp>
      <p:sp>
        <p:nvSpPr>
          <p:cNvPr id="4" name="Slide Number Placeholder 3">
            <a:extLst>
              <a:ext uri="{FF2B5EF4-FFF2-40B4-BE49-F238E27FC236}">
                <a16:creationId xmlns:a16="http://schemas.microsoft.com/office/drawing/2014/main" id="{4AA81BDB-6832-0EBE-0255-CAF0C76C8F66}"/>
              </a:ext>
            </a:extLst>
          </p:cNvPr>
          <p:cNvSpPr>
            <a:spLocks noGrp="1"/>
          </p:cNvSpPr>
          <p:nvPr>
            <p:ph type="sldNum" sz="quarter" idx="12"/>
          </p:nvPr>
        </p:nvSpPr>
        <p:spPr/>
        <p:txBody>
          <a:bodyPr/>
          <a:lstStyle/>
          <a:p>
            <a:fld id="{4522D1E0-E5C6-184C-988C-8CB7FA75B0FC}" type="slidenum">
              <a:rPr lang="en-FR" smtClean="0"/>
              <a:t>19</a:t>
            </a:fld>
            <a:endParaRPr lang="en-FR"/>
          </a:p>
        </p:txBody>
      </p:sp>
    </p:spTree>
    <p:extLst>
      <p:ext uri="{BB962C8B-B14F-4D97-AF65-F5344CB8AC3E}">
        <p14:creationId xmlns:p14="http://schemas.microsoft.com/office/powerpoint/2010/main" val="395655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74F4E-7D0E-C6D0-6E25-5C0B104B2889}"/>
              </a:ext>
            </a:extLst>
          </p:cNvPr>
          <p:cNvSpPr>
            <a:spLocks noGrp="1"/>
          </p:cNvSpPr>
          <p:nvPr>
            <p:ph type="title"/>
          </p:nvPr>
        </p:nvSpPr>
        <p:spPr/>
        <p:txBody>
          <a:bodyPr/>
          <a:lstStyle/>
          <a:p>
            <a:r>
              <a:rPr lang="en-FR" dirty="0"/>
              <a:t>Areas for expansion</a:t>
            </a:r>
          </a:p>
        </p:txBody>
      </p:sp>
      <p:pic>
        <p:nvPicPr>
          <p:cNvPr id="6" name="Content Placeholder 5" descr="A table with numbers and letters&#10;&#10;Description automatically generated">
            <a:extLst>
              <a:ext uri="{FF2B5EF4-FFF2-40B4-BE49-F238E27FC236}">
                <a16:creationId xmlns:a16="http://schemas.microsoft.com/office/drawing/2014/main" id="{6FBCDF8B-6442-E609-1309-E669C4464688}"/>
              </a:ext>
            </a:extLst>
          </p:cNvPr>
          <p:cNvPicPr>
            <a:picLocks noGrp="1" noChangeAspect="1"/>
          </p:cNvPicPr>
          <p:nvPr>
            <p:ph idx="1"/>
          </p:nvPr>
        </p:nvPicPr>
        <p:blipFill>
          <a:blip r:embed="rId2"/>
          <a:stretch>
            <a:fillRect/>
          </a:stretch>
        </p:blipFill>
        <p:spPr>
          <a:xfrm>
            <a:off x="838200" y="2196179"/>
            <a:ext cx="4114800" cy="3162300"/>
          </a:xfrm>
        </p:spPr>
      </p:pic>
      <p:sp>
        <p:nvSpPr>
          <p:cNvPr id="4" name="Slide Number Placeholder 3">
            <a:extLst>
              <a:ext uri="{FF2B5EF4-FFF2-40B4-BE49-F238E27FC236}">
                <a16:creationId xmlns:a16="http://schemas.microsoft.com/office/drawing/2014/main" id="{BC88D8C7-798C-DFDE-D32E-C05877EE172F}"/>
              </a:ext>
            </a:extLst>
          </p:cNvPr>
          <p:cNvSpPr>
            <a:spLocks noGrp="1"/>
          </p:cNvSpPr>
          <p:nvPr>
            <p:ph type="sldNum" sz="quarter" idx="12"/>
          </p:nvPr>
        </p:nvSpPr>
        <p:spPr/>
        <p:txBody>
          <a:bodyPr/>
          <a:lstStyle/>
          <a:p>
            <a:fld id="{4522D1E0-E5C6-184C-988C-8CB7FA75B0FC}" type="slidenum">
              <a:rPr lang="en-FR" smtClean="0"/>
              <a:t>20</a:t>
            </a:fld>
            <a:endParaRPr lang="en-FR"/>
          </a:p>
        </p:txBody>
      </p:sp>
      <p:sp>
        <p:nvSpPr>
          <p:cNvPr id="7" name="TextBox 6">
            <a:extLst>
              <a:ext uri="{FF2B5EF4-FFF2-40B4-BE49-F238E27FC236}">
                <a16:creationId xmlns:a16="http://schemas.microsoft.com/office/drawing/2014/main" id="{1A7A382A-4BE4-A151-17E3-D1E13954E674}"/>
              </a:ext>
            </a:extLst>
          </p:cNvPr>
          <p:cNvSpPr txBox="1"/>
          <p:nvPr/>
        </p:nvSpPr>
        <p:spPr>
          <a:xfrm>
            <a:off x="314793" y="1647785"/>
            <a:ext cx="5589992" cy="369332"/>
          </a:xfrm>
          <a:prstGeom prst="rect">
            <a:avLst/>
          </a:prstGeom>
          <a:noFill/>
        </p:spPr>
        <p:txBody>
          <a:bodyPr wrap="none" rtlCol="0">
            <a:spAutoFit/>
          </a:bodyPr>
          <a:lstStyle/>
          <a:p>
            <a:pPr marL="285750" indent="-285750">
              <a:buFont typeface="Arial" panose="020B0604020202020204" pitchFamily="34" charset="0"/>
              <a:buChar char="•"/>
            </a:pPr>
            <a:r>
              <a:rPr lang="en-GB" dirty="0">
                <a:solidFill>
                  <a:srgbClr val="000000"/>
                </a:solidFill>
                <a:effectLst/>
                <a:latin typeface="Helvetica" pitchFamily="2" charset="0"/>
              </a:rPr>
              <a:t>Code a solution in a faster programming language</a:t>
            </a:r>
          </a:p>
        </p:txBody>
      </p:sp>
      <p:sp>
        <p:nvSpPr>
          <p:cNvPr id="8" name="TextBox 7">
            <a:extLst>
              <a:ext uri="{FF2B5EF4-FFF2-40B4-BE49-F238E27FC236}">
                <a16:creationId xmlns:a16="http://schemas.microsoft.com/office/drawing/2014/main" id="{88BED4E8-AD10-D1C8-3B6E-54D935FFCEEA}"/>
              </a:ext>
            </a:extLst>
          </p:cNvPr>
          <p:cNvSpPr txBox="1"/>
          <p:nvPr/>
        </p:nvSpPr>
        <p:spPr>
          <a:xfrm>
            <a:off x="5904785" y="1670390"/>
            <a:ext cx="3906006" cy="369332"/>
          </a:xfrm>
          <a:prstGeom prst="rect">
            <a:avLst/>
          </a:prstGeom>
          <a:noFill/>
        </p:spPr>
        <p:txBody>
          <a:bodyPr wrap="none" rtlCol="0">
            <a:spAutoFit/>
          </a:bodyPr>
          <a:lstStyle/>
          <a:p>
            <a:pPr marL="285750" indent="-285750">
              <a:buFont typeface="Arial" panose="020B0604020202020204" pitchFamily="34" charset="0"/>
              <a:buChar char="•"/>
            </a:pPr>
            <a:r>
              <a:rPr lang="en-GB" dirty="0">
                <a:solidFill>
                  <a:srgbClr val="000000"/>
                </a:solidFill>
                <a:effectLst/>
                <a:latin typeface="Helvetica" pitchFamily="2" charset="0"/>
              </a:rPr>
              <a:t>Implement efficient </a:t>
            </a:r>
            <a:r>
              <a:rPr lang="en-GB" dirty="0" err="1">
                <a:solidFill>
                  <a:srgbClr val="000000"/>
                </a:solidFill>
                <a:effectLst/>
                <a:latin typeface="Helvetica" pitchFamily="2" charset="0"/>
              </a:rPr>
              <a:t>parralelisation</a:t>
            </a:r>
            <a:endParaRPr lang="en-GB" dirty="0">
              <a:solidFill>
                <a:srgbClr val="000000"/>
              </a:solidFill>
              <a:effectLst/>
              <a:latin typeface="Helvetica" pitchFamily="2" charset="0"/>
            </a:endParaRPr>
          </a:p>
        </p:txBody>
      </p:sp>
      <p:sp>
        <p:nvSpPr>
          <p:cNvPr id="9" name="TextBox 8">
            <a:extLst>
              <a:ext uri="{FF2B5EF4-FFF2-40B4-BE49-F238E27FC236}">
                <a16:creationId xmlns:a16="http://schemas.microsoft.com/office/drawing/2014/main" id="{9FA81B62-D155-E29C-A6DF-B59BFA10FBA1}"/>
              </a:ext>
            </a:extLst>
          </p:cNvPr>
          <p:cNvSpPr txBox="1"/>
          <p:nvPr/>
        </p:nvSpPr>
        <p:spPr>
          <a:xfrm>
            <a:off x="5904785" y="2304532"/>
            <a:ext cx="3986989" cy="369332"/>
          </a:xfrm>
          <a:prstGeom prst="rect">
            <a:avLst/>
          </a:prstGeom>
          <a:noFill/>
        </p:spPr>
        <p:txBody>
          <a:bodyPr wrap="none" rtlCol="0">
            <a:spAutoFit/>
          </a:bodyPr>
          <a:lstStyle/>
          <a:p>
            <a:pPr marL="285750" indent="-285750">
              <a:buFont typeface="Arial" panose="020B0604020202020204" pitchFamily="34" charset="0"/>
              <a:buChar char="•"/>
            </a:pPr>
            <a:r>
              <a:rPr lang="en-GB" dirty="0">
                <a:solidFill>
                  <a:srgbClr val="000000"/>
                </a:solidFill>
                <a:effectLst/>
                <a:latin typeface="Helvetica" pitchFamily="2" charset="0"/>
              </a:rPr>
              <a:t>Redefine parameters of the MCTS</a:t>
            </a:r>
          </a:p>
        </p:txBody>
      </p:sp>
      <p:sp>
        <p:nvSpPr>
          <p:cNvPr id="11" name="TextBox 10">
            <a:extLst>
              <a:ext uri="{FF2B5EF4-FFF2-40B4-BE49-F238E27FC236}">
                <a16:creationId xmlns:a16="http://schemas.microsoft.com/office/drawing/2014/main" id="{CC6D8952-58FA-7C94-9AD5-C0F30F8FBC46}"/>
              </a:ext>
            </a:extLst>
          </p:cNvPr>
          <p:cNvSpPr txBox="1"/>
          <p:nvPr/>
        </p:nvSpPr>
        <p:spPr>
          <a:xfrm>
            <a:off x="5904785" y="2961279"/>
            <a:ext cx="6333785" cy="369332"/>
          </a:xfrm>
          <a:prstGeom prst="rect">
            <a:avLst/>
          </a:prstGeom>
          <a:noFill/>
        </p:spPr>
        <p:txBody>
          <a:bodyPr wrap="none" rtlCol="0">
            <a:spAutoFit/>
          </a:bodyPr>
          <a:lstStyle/>
          <a:p>
            <a:pPr marL="285750" indent="-285750">
              <a:buFont typeface="Arial" panose="020B0604020202020204" pitchFamily="34" charset="0"/>
              <a:buChar char="•"/>
            </a:pPr>
            <a:r>
              <a:rPr lang="en-GB" dirty="0">
                <a:solidFill>
                  <a:srgbClr val="000000"/>
                </a:solidFill>
                <a:effectLst/>
                <a:latin typeface="Helvetica" pitchFamily="2" charset="0"/>
              </a:rPr>
              <a:t>Integrate reinforcement learning within simulation policies</a:t>
            </a:r>
          </a:p>
        </p:txBody>
      </p:sp>
    </p:spTree>
    <p:extLst>
      <p:ext uri="{BB962C8B-B14F-4D97-AF65-F5344CB8AC3E}">
        <p14:creationId xmlns:p14="http://schemas.microsoft.com/office/powerpoint/2010/main" val="179936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3626C-C192-EDEA-A74C-10C3F076D67B}"/>
              </a:ext>
            </a:extLst>
          </p:cNvPr>
          <p:cNvSpPr>
            <a:spLocks noGrp="1"/>
          </p:cNvSpPr>
          <p:nvPr>
            <p:ph type="title"/>
          </p:nvPr>
        </p:nvSpPr>
        <p:spPr/>
        <p:txBody>
          <a:bodyPr/>
          <a:lstStyle/>
          <a:p>
            <a:r>
              <a:rPr lang="en-FR" b="1" dirty="0"/>
              <a:t>References</a:t>
            </a:r>
          </a:p>
        </p:txBody>
      </p:sp>
      <p:sp>
        <p:nvSpPr>
          <p:cNvPr id="3" name="Content Placeholder 2">
            <a:extLst>
              <a:ext uri="{FF2B5EF4-FFF2-40B4-BE49-F238E27FC236}">
                <a16:creationId xmlns:a16="http://schemas.microsoft.com/office/drawing/2014/main" id="{1D67C963-8031-B0EF-7975-39E366EEBB34}"/>
              </a:ext>
            </a:extLst>
          </p:cNvPr>
          <p:cNvSpPr>
            <a:spLocks noGrp="1"/>
          </p:cNvSpPr>
          <p:nvPr>
            <p:ph idx="1"/>
          </p:nvPr>
        </p:nvSpPr>
        <p:spPr>
          <a:xfrm>
            <a:off x="838200" y="1377697"/>
            <a:ext cx="10515600" cy="3972070"/>
          </a:xfrm>
        </p:spPr>
        <p:txBody>
          <a:bodyPr>
            <a:normAutofit/>
          </a:bodyPr>
          <a:lstStyle/>
          <a:p>
            <a:r>
              <a:rPr lang="en-GB" sz="1600" dirty="0">
                <a:solidFill>
                  <a:srgbClr val="000000"/>
                </a:solidFill>
                <a:effectLst/>
                <a:latin typeface="Helvetica" pitchFamily="2" charset="0"/>
              </a:rPr>
              <a:t>[1] Statista, “Number of flights performed by the global airline industry from 2004 to 2023, with a forecasts for 2024,” https://</a:t>
            </a:r>
            <a:r>
              <a:rPr lang="en-GB" sz="1600" dirty="0" err="1">
                <a:solidFill>
                  <a:srgbClr val="000000"/>
                </a:solidFill>
                <a:effectLst/>
                <a:latin typeface="Helvetica" pitchFamily="2" charset="0"/>
              </a:rPr>
              <a:t>www.statista.com</a:t>
            </a:r>
            <a:r>
              <a:rPr lang="en-GB" sz="1600" dirty="0">
                <a:solidFill>
                  <a:srgbClr val="000000"/>
                </a:solidFill>
                <a:effectLst/>
                <a:latin typeface="Helvetica" pitchFamily="2" charset="0"/>
              </a:rPr>
              <a:t>/statistics/564769/airline-industry-number-of-flights/, 2024.</a:t>
            </a:r>
          </a:p>
          <a:p>
            <a:r>
              <a:rPr lang="en-GB" sz="1600" dirty="0">
                <a:solidFill>
                  <a:srgbClr val="000000"/>
                </a:solidFill>
                <a:effectLst/>
                <a:latin typeface="Helvetica" pitchFamily="2" charset="0"/>
              </a:rPr>
              <a:t>[2] </a:t>
            </a:r>
            <a:r>
              <a:rPr lang="en-GB" sz="1600" dirty="0">
                <a:solidFill>
                  <a:srgbClr val="000000"/>
                </a:solidFill>
                <a:latin typeface="Helvetica" pitchFamily="2" charset="0"/>
              </a:rPr>
              <a:t>At the University of Strathclyde John Levine for his class CS310: Foundations of Artificial Intelligence. Monte </a:t>
            </a:r>
            <a:r>
              <a:rPr lang="en-GB" sz="1600" dirty="0" err="1">
                <a:solidFill>
                  <a:srgbClr val="000000"/>
                </a:solidFill>
                <a:latin typeface="Helvetica" pitchFamily="2" charset="0"/>
              </a:rPr>
              <a:t>carlo</a:t>
            </a:r>
            <a:r>
              <a:rPr lang="en-GB" sz="1600" dirty="0">
                <a:solidFill>
                  <a:srgbClr val="000000"/>
                </a:solidFill>
                <a:latin typeface="Helvetica" pitchFamily="2" charset="0"/>
              </a:rPr>
              <a:t> tree search, 2017. URL https://</a:t>
            </a:r>
            <a:r>
              <a:rPr lang="en-GB" sz="1600" dirty="0" err="1">
                <a:solidFill>
                  <a:srgbClr val="000000"/>
                </a:solidFill>
                <a:latin typeface="Helvetica" pitchFamily="2" charset="0"/>
              </a:rPr>
              <a:t>www.youtube.com</a:t>
            </a:r>
            <a:r>
              <a:rPr lang="en-GB" sz="1600" dirty="0">
                <a:solidFill>
                  <a:srgbClr val="000000"/>
                </a:solidFill>
                <a:latin typeface="Helvetica" pitchFamily="2" charset="0"/>
              </a:rPr>
              <a:t>/</a:t>
            </a:r>
            <a:r>
              <a:rPr lang="en-GB" sz="1600" dirty="0" err="1">
                <a:solidFill>
                  <a:srgbClr val="000000"/>
                </a:solidFill>
                <a:latin typeface="Helvetica" pitchFamily="2" charset="0"/>
              </a:rPr>
              <a:t>watch?v</a:t>
            </a:r>
            <a:r>
              <a:rPr lang="en-GB" sz="1600" dirty="0">
                <a:solidFill>
                  <a:srgbClr val="000000"/>
                </a:solidFill>
                <a:latin typeface="Helvetica" pitchFamily="2" charset="0"/>
              </a:rPr>
              <a:t>=UXW2yZndl7U&amp;t=385s. Accessed: June, 2024</a:t>
            </a:r>
            <a:r>
              <a:rPr lang="en-GB" sz="1100" dirty="0">
                <a:solidFill>
                  <a:srgbClr val="000000"/>
                </a:solidFill>
                <a:effectLst/>
                <a:latin typeface="Helvetica" pitchFamily="2" charset="0"/>
              </a:rPr>
              <a:t>.</a:t>
            </a:r>
            <a:endParaRPr lang="en-GB" sz="1600" dirty="0">
              <a:solidFill>
                <a:srgbClr val="000000"/>
              </a:solidFill>
              <a:effectLst/>
              <a:latin typeface="Helvetica" pitchFamily="2" charset="0"/>
            </a:endParaRPr>
          </a:p>
          <a:p>
            <a:r>
              <a:rPr lang="en-GB" sz="1600" dirty="0">
                <a:solidFill>
                  <a:srgbClr val="000000"/>
                </a:solidFill>
                <a:effectLst/>
                <a:latin typeface="Helvetica" pitchFamily="2" charset="0"/>
              </a:rPr>
              <a:t>[4] Y. </a:t>
            </a:r>
            <a:r>
              <a:rPr lang="en-GB" sz="1600" dirty="0" err="1">
                <a:solidFill>
                  <a:srgbClr val="000000"/>
                </a:solidFill>
                <a:effectLst/>
                <a:latin typeface="Helvetica" pitchFamily="2" charset="0"/>
              </a:rPr>
              <a:t>Pylyavskyy</a:t>
            </a:r>
            <a:r>
              <a:rPr lang="en-GB" sz="1600" dirty="0">
                <a:solidFill>
                  <a:srgbClr val="000000"/>
                </a:solidFill>
                <a:effectLst/>
                <a:latin typeface="Helvetica" pitchFamily="2" charset="0"/>
              </a:rPr>
              <a:t>, A. </a:t>
            </a:r>
            <a:r>
              <a:rPr lang="en-GB" sz="1600" dirty="0" err="1">
                <a:solidFill>
                  <a:srgbClr val="000000"/>
                </a:solidFill>
                <a:effectLst/>
                <a:latin typeface="Helvetica" pitchFamily="2" charset="0"/>
              </a:rPr>
              <a:t>Kheiri</a:t>
            </a:r>
            <a:r>
              <a:rPr lang="en-GB" sz="1600" dirty="0">
                <a:solidFill>
                  <a:srgbClr val="000000"/>
                </a:solidFill>
                <a:effectLst/>
                <a:latin typeface="Helvetica" pitchFamily="2" charset="0"/>
              </a:rPr>
              <a:t>, and L. Ahmed, “A reinforcement learning hyper-heuristic for the optimisation of flight connections,” in 2020 IEEE Congress on Evolutionary Computation (CEC), 2020, pp. 1–8.</a:t>
            </a:r>
          </a:p>
          <a:p>
            <a:r>
              <a:rPr lang="en-GB" sz="1600" dirty="0">
                <a:solidFill>
                  <a:srgbClr val="000000"/>
                </a:solidFill>
                <a:effectLst/>
                <a:latin typeface="Helvetica" pitchFamily="2" charset="0"/>
              </a:rPr>
              <a:t>[3] </a:t>
            </a:r>
            <a:r>
              <a:rPr lang="en-GB" sz="1600" dirty="0" err="1">
                <a:solidFill>
                  <a:srgbClr val="000000"/>
                </a:solidFill>
                <a:effectLst/>
                <a:latin typeface="Helvetica" pitchFamily="2" charset="0"/>
              </a:rPr>
              <a:t>Kiwi.com</a:t>
            </a:r>
            <a:r>
              <a:rPr lang="en-GB" sz="1600" dirty="0">
                <a:solidFill>
                  <a:srgbClr val="000000"/>
                </a:solidFill>
                <a:effectLst/>
                <a:latin typeface="Helvetica" pitchFamily="2" charset="0"/>
              </a:rPr>
              <a:t>, “Travelling salesman challenge 2.0: Award ceremony,” </a:t>
            </a:r>
            <a:r>
              <a:rPr lang="en-GB" sz="1600" dirty="0" err="1">
                <a:solidFill>
                  <a:srgbClr val="000000"/>
                </a:solidFill>
                <a:effectLst/>
                <a:latin typeface="Helvetica" pitchFamily="2" charset="0"/>
              </a:rPr>
              <a:t>Youtube</a:t>
            </a:r>
            <a:r>
              <a:rPr lang="en-GB" sz="1600" dirty="0">
                <a:solidFill>
                  <a:srgbClr val="000000"/>
                </a:solidFill>
                <a:effectLst/>
                <a:latin typeface="Helvetica" pitchFamily="2" charset="0"/>
              </a:rPr>
              <a:t>, 2019. [Online]. Available: https://</a:t>
            </a:r>
            <a:r>
              <a:rPr lang="en-GB" sz="1600" dirty="0" err="1">
                <a:solidFill>
                  <a:srgbClr val="000000"/>
                </a:solidFill>
                <a:effectLst/>
                <a:latin typeface="Helvetica" pitchFamily="2" charset="0"/>
              </a:rPr>
              <a:t>www.youtube.com</a:t>
            </a:r>
            <a:r>
              <a:rPr lang="en-GB" sz="1600" dirty="0">
                <a:solidFill>
                  <a:srgbClr val="000000"/>
                </a:solidFill>
                <a:effectLst/>
                <a:latin typeface="Helvetica" pitchFamily="2" charset="0"/>
              </a:rPr>
              <a:t>/</a:t>
            </a:r>
            <a:r>
              <a:rPr lang="en-GB" sz="1600" dirty="0" err="1">
                <a:solidFill>
                  <a:srgbClr val="000000"/>
                </a:solidFill>
                <a:effectLst/>
                <a:latin typeface="Helvetica" pitchFamily="2" charset="0"/>
              </a:rPr>
              <a:t>watch?v</a:t>
            </a:r>
            <a:r>
              <a:rPr lang="en-GB" sz="1600" dirty="0">
                <a:solidFill>
                  <a:srgbClr val="000000"/>
                </a:solidFill>
                <a:effectLst/>
                <a:latin typeface="Helvetica" pitchFamily="2" charset="0"/>
              </a:rPr>
              <a:t>=p7LaEUwCjE</a:t>
            </a:r>
          </a:p>
          <a:p>
            <a:r>
              <a:rPr lang="en-GB" sz="1600" dirty="0">
                <a:solidFill>
                  <a:srgbClr val="000000"/>
                </a:solidFill>
                <a:effectLst/>
                <a:latin typeface="Helvetica" pitchFamily="2" charset="0"/>
              </a:rPr>
              <a:t>[45] M. </a:t>
            </a:r>
            <a:r>
              <a:rPr lang="en-GB" sz="1600" dirty="0" err="1">
                <a:solidFill>
                  <a:srgbClr val="000000"/>
                </a:solidFill>
                <a:effectLst/>
                <a:latin typeface="Helvetica" pitchFamily="2" charset="0"/>
              </a:rPr>
              <a:t>Alrasheed</a:t>
            </a:r>
            <a:r>
              <a:rPr lang="en-GB" sz="1600" dirty="0">
                <a:solidFill>
                  <a:srgbClr val="000000"/>
                </a:solidFill>
                <a:effectLst/>
                <a:latin typeface="Helvetica" pitchFamily="2" charset="0"/>
              </a:rPr>
              <a:t>, W. Mohammed, Y. </a:t>
            </a:r>
            <a:r>
              <a:rPr lang="en-GB" sz="1600" dirty="0" err="1">
                <a:solidFill>
                  <a:srgbClr val="000000"/>
                </a:solidFill>
                <a:effectLst/>
                <a:latin typeface="Helvetica" pitchFamily="2" charset="0"/>
              </a:rPr>
              <a:t>Pylyavskyy</a:t>
            </a:r>
            <a:r>
              <a:rPr lang="en-GB" sz="1600" dirty="0">
                <a:solidFill>
                  <a:srgbClr val="000000"/>
                </a:solidFill>
                <a:effectLst/>
                <a:latin typeface="Helvetica" pitchFamily="2" charset="0"/>
              </a:rPr>
              <a:t>, and A. </a:t>
            </a:r>
            <a:r>
              <a:rPr lang="en-GB" sz="1600" dirty="0" err="1">
                <a:solidFill>
                  <a:srgbClr val="000000"/>
                </a:solidFill>
                <a:effectLst/>
                <a:latin typeface="Helvetica" pitchFamily="2" charset="0"/>
              </a:rPr>
              <a:t>Kheiri</a:t>
            </a:r>
            <a:r>
              <a:rPr lang="en-GB" sz="1600" dirty="0">
                <a:solidFill>
                  <a:srgbClr val="000000"/>
                </a:solidFill>
                <a:effectLst/>
                <a:latin typeface="Helvetica" pitchFamily="2" charset="0"/>
              </a:rPr>
              <a:t>, “Local search heuristic for the optimisation of flight connections,” in 2019 International Conference on Computer, Control, Electrical, and Electronics Engineering (ICCCEEE), 2019, pp. 1–4.</a:t>
            </a:r>
          </a:p>
          <a:p>
            <a:r>
              <a:rPr lang="en-GB" sz="1600" dirty="0">
                <a:solidFill>
                  <a:srgbClr val="000000"/>
                </a:solidFill>
                <a:effectLst/>
                <a:latin typeface="Helvetica" pitchFamily="2" charset="0"/>
              </a:rPr>
              <a:t>[5] C. Browne, E. J. Powley, D. Whitehouse, S. M. Lucas, P. I. Cowling, P. </a:t>
            </a:r>
            <a:r>
              <a:rPr lang="en-GB" sz="1600" dirty="0" err="1">
                <a:solidFill>
                  <a:srgbClr val="000000"/>
                </a:solidFill>
                <a:effectLst/>
                <a:latin typeface="Helvetica" pitchFamily="2" charset="0"/>
              </a:rPr>
              <a:t>Rohlfshagen</a:t>
            </a:r>
            <a:r>
              <a:rPr lang="en-GB" sz="1600" dirty="0">
                <a:solidFill>
                  <a:srgbClr val="000000"/>
                </a:solidFill>
                <a:effectLst/>
                <a:latin typeface="Helvetica" pitchFamily="2" charset="0"/>
              </a:rPr>
              <a:t>, S. Tavener, D. Perez, S. </a:t>
            </a:r>
            <a:r>
              <a:rPr lang="en-GB" sz="1600" dirty="0" err="1">
                <a:solidFill>
                  <a:srgbClr val="000000"/>
                </a:solidFill>
                <a:effectLst/>
                <a:latin typeface="Helvetica" pitchFamily="2" charset="0"/>
              </a:rPr>
              <a:t>Samothrakis</a:t>
            </a:r>
            <a:r>
              <a:rPr lang="en-GB" sz="1600" dirty="0">
                <a:solidFill>
                  <a:srgbClr val="000000"/>
                </a:solidFill>
                <a:effectLst/>
                <a:latin typeface="Helvetica" pitchFamily="2" charset="0"/>
              </a:rPr>
              <a:t>, and S. Colton, “A survey of monte </a:t>
            </a:r>
            <a:r>
              <a:rPr lang="en-GB" sz="1600" dirty="0" err="1">
                <a:solidFill>
                  <a:srgbClr val="000000"/>
                </a:solidFill>
                <a:effectLst/>
                <a:latin typeface="Helvetica" pitchFamily="2" charset="0"/>
              </a:rPr>
              <a:t>carlo</a:t>
            </a:r>
            <a:r>
              <a:rPr lang="en-GB" sz="1600" dirty="0">
                <a:solidFill>
                  <a:srgbClr val="000000"/>
                </a:solidFill>
                <a:effectLst/>
                <a:latin typeface="Helvetica" pitchFamily="2" charset="0"/>
              </a:rPr>
              <a:t> tree search methods,” IEEE Transactions on Computational Intelligence and AI in Games, vol. 4, no. 1, pp. 1–43, 2012.</a:t>
            </a:r>
          </a:p>
          <a:p>
            <a:pPr marL="0" indent="0">
              <a:buNone/>
            </a:pPr>
            <a:endParaRPr lang="en-FR" sz="1600" dirty="0"/>
          </a:p>
        </p:txBody>
      </p:sp>
      <p:sp>
        <p:nvSpPr>
          <p:cNvPr id="4" name="Slide Number Placeholder 3">
            <a:extLst>
              <a:ext uri="{FF2B5EF4-FFF2-40B4-BE49-F238E27FC236}">
                <a16:creationId xmlns:a16="http://schemas.microsoft.com/office/drawing/2014/main" id="{5BAAEC1C-6342-CA21-724B-5082E1FA979D}"/>
              </a:ext>
            </a:extLst>
          </p:cNvPr>
          <p:cNvSpPr>
            <a:spLocks noGrp="1"/>
          </p:cNvSpPr>
          <p:nvPr>
            <p:ph type="sldNum" sz="quarter" idx="12"/>
          </p:nvPr>
        </p:nvSpPr>
        <p:spPr/>
        <p:txBody>
          <a:bodyPr/>
          <a:lstStyle/>
          <a:p>
            <a:fld id="{4522D1E0-E5C6-184C-988C-8CB7FA75B0FC}" type="slidenum">
              <a:rPr lang="en-FR" smtClean="0"/>
              <a:t>21</a:t>
            </a:fld>
            <a:endParaRPr lang="en-FR"/>
          </a:p>
        </p:txBody>
      </p:sp>
    </p:spTree>
    <p:extLst>
      <p:ext uri="{BB962C8B-B14F-4D97-AF65-F5344CB8AC3E}">
        <p14:creationId xmlns:p14="http://schemas.microsoft.com/office/powerpoint/2010/main" val="2537233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DEE5B-4337-DAC4-ECAB-BA70ED15E95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710AF1-45F5-1382-ABB4-5CAE2D08AC57}"/>
              </a:ext>
            </a:extLst>
          </p:cNvPr>
          <p:cNvSpPr>
            <a:spLocks noGrp="1"/>
          </p:cNvSpPr>
          <p:nvPr>
            <p:ph type="sldNum" sz="quarter" idx="12"/>
          </p:nvPr>
        </p:nvSpPr>
        <p:spPr/>
        <p:txBody>
          <a:bodyPr/>
          <a:lstStyle/>
          <a:p>
            <a:fld id="{4522D1E0-E5C6-184C-988C-8CB7FA75B0FC}" type="slidenum">
              <a:rPr lang="en-FR" smtClean="0"/>
              <a:t>22</a:t>
            </a:fld>
            <a:endParaRPr lang="en-FR"/>
          </a:p>
        </p:txBody>
      </p:sp>
      <p:sp>
        <p:nvSpPr>
          <p:cNvPr id="3" name="TextBox 2">
            <a:extLst>
              <a:ext uri="{FF2B5EF4-FFF2-40B4-BE49-F238E27FC236}">
                <a16:creationId xmlns:a16="http://schemas.microsoft.com/office/drawing/2014/main" id="{2C7F2476-2554-1014-1E51-95624680AAB6}"/>
              </a:ext>
            </a:extLst>
          </p:cNvPr>
          <p:cNvSpPr txBox="1"/>
          <p:nvPr/>
        </p:nvSpPr>
        <p:spPr>
          <a:xfrm>
            <a:off x="4571191" y="1856354"/>
            <a:ext cx="3049617" cy="830997"/>
          </a:xfrm>
          <a:prstGeom prst="rect">
            <a:avLst/>
          </a:prstGeom>
          <a:noFill/>
        </p:spPr>
        <p:txBody>
          <a:bodyPr wrap="none" rtlCol="0">
            <a:spAutoFit/>
          </a:bodyPr>
          <a:lstStyle/>
          <a:p>
            <a:r>
              <a:rPr lang="en-FR" sz="4800" dirty="0"/>
              <a:t>Thank you!</a:t>
            </a:r>
          </a:p>
        </p:txBody>
      </p:sp>
      <p:sp>
        <p:nvSpPr>
          <p:cNvPr id="4" name="TextBox 3">
            <a:extLst>
              <a:ext uri="{FF2B5EF4-FFF2-40B4-BE49-F238E27FC236}">
                <a16:creationId xmlns:a16="http://schemas.microsoft.com/office/drawing/2014/main" id="{9F75774D-A207-8C0C-664F-7D67F2152A09}"/>
              </a:ext>
            </a:extLst>
          </p:cNvPr>
          <p:cNvSpPr txBox="1"/>
          <p:nvPr/>
        </p:nvSpPr>
        <p:spPr>
          <a:xfrm>
            <a:off x="4325195" y="2944175"/>
            <a:ext cx="3541611" cy="707886"/>
          </a:xfrm>
          <a:prstGeom prst="rect">
            <a:avLst/>
          </a:prstGeom>
          <a:noFill/>
        </p:spPr>
        <p:txBody>
          <a:bodyPr wrap="none" rtlCol="0">
            <a:spAutoFit/>
          </a:bodyPr>
          <a:lstStyle/>
          <a:p>
            <a:r>
              <a:rPr lang="en-FR" sz="4000" i="1" dirty="0"/>
              <a:t>Any questions?</a:t>
            </a:r>
          </a:p>
        </p:txBody>
      </p:sp>
    </p:spTree>
    <p:extLst>
      <p:ext uri="{BB962C8B-B14F-4D97-AF65-F5344CB8AC3E}">
        <p14:creationId xmlns:p14="http://schemas.microsoft.com/office/powerpoint/2010/main" val="475888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A5DD0-FB6E-2F89-DF09-F25D7DBDB4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BF8546-316F-B285-552E-4E243900ADF9}"/>
              </a:ext>
            </a:extLst>
          </p:cNvPr>
          <p:cNvSpPr>
            <a:spLocks noGrp="1"/>
          </p:cNvSpPr>
          <p:nvPr>
            <p:ph type="title"/>
          </p:nvPr>
        </p:nvSpPr>
        <p:spPr/>
        <p:txBody>
          <a:bodyPr/>
          <a:lstStyle/>
          <a:p>
            <a:r>
              <a:rPr lang="en-FR" b="1" dirty="0"/>
              <a:t>MCTS flow – Iteration 1</a:t>
            </a:r>
          </a:p>
        </p:txBody>
      </p:sp>
      <p:sp>
        <p:nvSpPr>
          <p:cNvPr id="4" name="Slide Number Placeholder 3">
            <a:extLst>
              <a:ext uri="{FF2B5EF4-FFF2-40B4-BE49-F238E27FC236}">
                <a16:creationId xmlns:a16="http://schemas.microsoft.com/office/drawing/2014/main" id="{8E3A66CD-639C-E78B-47A4-AC91ACE3BFFF}"/>
              </a:ext>
            </a:extLst>
          </p:cNvPr>
          <p:cNvSpPr>
            <a:spLocks noGrp="1"/>
          </p:cNvSpPr>
          <p:nvPr>
            <p:ph type="sldNum" sz="quarter" idx="12"/>
          </p:nvPr>
        </p:nvSpPr>
        <p:spPr/>
        <p:txBody>
          <a:bodyPr/>
          <a:lstStyle/>
          <a:p>
            <a:fld id="{4522D1E0-E5C6-184C-988C-8CB7FA75B0FC}" type="slidenum">
              <a:rPr lang="en-FR" smtClean="0"/>
              <a:t>23</a:t>
            </a:fld>
            <a:endParaRPr lang="en-FR"/>
          </a:p>
        </p:txBody>
      </p:sp>
      <p:pic>
        <p:nvPicPr>
          <p:cNvPr id="10" name="Content Placeholder 9" descr="A diagram of a complex structure&#10;&#10;Description automatically generated">
            <a:extLst>
              <a:ext uri="{FF2B5EF4-FFF2-40B4-BE49-F238E27FC236}">
                <a16:creationId xmlns:a16="http://schemas.microsoft.com/office/drawing/2014/main" id="{1A652228-8BEE-E796-1D69-C84033666A8B}"/>
              </a:ext>
            </a:extLst>
          </p:cNvPr>
          <p:cNvPicPr>
            <a:picLocks noGrp="1" noChangeAspect="1"/>
          </p:cNvPicPr>
          <p:nvPr>
            <p:ph idx="1"/>
          </p:nvPr>
        </p:nvPicPr>
        <p:blipFill>
          <a:blip r:embed="rId3"/>
          <a:stretch>
            <a:fillRect/>
          </a:stretch>
        </p:blipFill>
        <p:spPr>
          <a:xfrm>
            <a:off x="0" y="1538532"/>
            <a:ext cx="2921000" cy="1930400"/>
          </a:xfrm>
        </p:spPr>
      </p:pic>
      <p:pic>
        <p:nvPicPr>
          <p:cNvPr id="12" name="Picture 11" descr="A diagram of a diagram&#10;&#10;Description automatically generated">
            <a:extLst>
              <a:ext uri="{FF2B5EF4-FFF2-40B4-BE49-F238E27FC236}">
                <a16:creationId xmlns:a16="http://schemas.microsoft.com/office/drawing/2014/main" id="{93E02829-3712-AA3B-DC19-2E4587DC2638}"/>
              </a:ext>
            </a:extLst>
          </p:cNvPr>
          <p:cNvPicPr>
            <a:picLocks noChangeAspect="1"/>
          </p:cNvPicPr>
          <p:nvPr/>
        </p:nvPicPr>
        <p:blipFill>
          <a:blip r:embed="rId4"/>
          <a:stretch>
            <a:fillRect/>
          </a:stretch>
        </p:blipFill>
        <p:spPr>
          <a:xfrm>
            <a:off x="2917190" y="1663950"/>
            <a:ext cx="3022600" cy="3810000"/>
          </a:xfrm>
          <a:prstGeom prst="rect">
            <a:avLst/>
          </a:prstGeom>
        </p:spPr>
      </p:pic>
      <p:pic>
        <p:nvPicPr>
          <p:cNvPr id="14" name="Picture 13" descr="A diagram of a diagram&#10;&#10;Description automatically generated">
            <a:extLst>
              <a:ext uri="{FF2B5EF4-FFF2-40B4-BE49-F238E27FC236}">
                <a16:creationId xmlns:a16="http://schemas.microsoft.com/office/drawing/2014/main" id="{8AB35FB1-C7E3-39E2-B2BF-73D403D33D93}"/>
              </a:ext>
            </a:extLst>
          </p:cNvPr>
          <p:cNvPicPr>
            <a:picLocks noChangeAspect="1"/>
          </p:cNvPicPr>
          <p:nvPr/>
        </p:nvPicPr>
        <p:blipFill>
          <a:blip r:embed="rId5"/>
          <a:stretch>
            <a:fillRect/>
          </a:stretch>
        </p:blipFill>
        <p:spPr>
          <a:xfrm>
            <a:off x="5838190" y="1659601"/>
            <a:ext cx="3187700" cy="3835400"/>
          </a:xfrm>
          <a:prstGeom prst="rect">
            <a:avLst/>
          </a:prstGeom>
        </p:spPr>
      </p:pic>
      <p:pic>
        <p:nvPicPr>
          <p:cNvPr id="22" name="Picture 21" descr="A diagram of a diagram&#10;&#10;Description automatically generated">
            <a:extLst>
              <a:ext uri="{FF2B5EF4-FFF2-40B4-BE49-F238E27FC236}">
                <a16:creationId xmlns:a16="http://schemas.microsoft.com/office/drawing/2014/main" id="{0957BA2C-F786-0102-6BC0-BD6DA830F2B2}"/>
              </a:ext>
            </a:extLst>
          </p:cNvPr>
          <p:cNvPicPr>
            <a:picLocks noChangeAspect="1"/>
          </p:cNvPicPr>
          <p:nvPr/>
        </p:nvPicPr>
        <p:blipFill>
          <a:blip r:embed="rId6"/>
          <a:srcRect l="6533" r="7411"/>
          <a:stretch/>
        </p:blipFill>
        <p:spPr>
          <a:xfrm>
            <a:off x="9025890" y="1638550"/>
            <a:ext cx="2743200" cy="3835400"/>
          </a:xfrm>
          <a:prstGeom prst="rect">
            <a:avLst/>
          </a:prstGeom>
        </p:spPr>
      </p:pic>
      <p:sp>
        <p:nvSpPr>
          <p:cNvPr id="24" name="TextBox 23">
            <a:extLst>
              <a:ext uri="{FF2B5EF4-FFF2-40B4-BE49-F238E27FC236}">
                <a16:creationId xmlns:a16="http://schemas.microsoft.com/office/drawing/2014/main" id="{E66FC79C-1909-2AEB-720E-CB750284C3F2}"/>
              </a:ext>
            </a:extLst>
          </p:cNvPr>
          <p:cNvSpPr txBox="1"/>
          <p:nvPr/>
        </p:nvSpPr>
        <p:spPr>
          <a:xfrm>
            <a:off x="824785" y="1198309"/>
            <a:ext cx="6350794" cy="369332"/>
          </a:xfrm>
          <a:prstGeom prst="rect">
            <a:avLst/>
          </a:prstGeom>
          <a:noFill/>
        </p:spPr>
        <p:txBody>
          <a:bodyPr wrap="square">
            <a:spAutoFit/>
          </a:bodyPr>
          <a:lstStyle/>
          <a:p>
            <a:pPr>
              <a:spcBef>
                <a:spcPts val="900"/>
              </a:spcBef>
            </a:pPr>
            <a:r>
              <a:rPr lang="en-GB" b="1" dirty="0">
                <a:solidFill>
                  <a:srgbClr val="0E0E0E"/>
                </a:solidFill>
                <a:effectLst/>
                <a:latin typeface=".AppleSystemUIFont"/>
              </a:rPr>
              <a:t>Phases</a:t>
            </a:r>
            <a:r>
              <a:rPr lang="en-GB" dirty="0">
                <a:solidFill>
                  <a:srgbClr val="0E0E0E"/>
                </a:solidFill>
                <a:effectLst/>
                <a:latin typeface=".AppleSystemUIFont"/>
              </a:rPr>
              <a:t>: Selection, Expansion, Simulation, Backpropagation.</a:t>
            </a:r>
          </a:p>
        </p:txBody>
      </p:sp>
      <p:pic>
        <p:nvPicPr>
          <p:cNvPr id="5" name="Picture 4" descr="A math equations with numbers and symbols&#10;&#10;Description automatically generated">
            <a:extLst>
              <a:ext uri="{FF2B5EF4-FFF2-40B4-BE49-F238E27FC236}">
                <a16:creationId xmlns:a16="http://schemas.microsoft.com/office/drawing/2014/main" id="{D89E5716-7740-484E-6261-62F39434616A}"/>
              </a:ext>
            </a:extLst>
          </p:cNvPr>
          <p:cNvPicPr>
            <a:picLocks noChangeAspect="1"/>
          </p:cNvPicPr>
          <p:nvPr/>
        </p:nvPicPr>
        <p:blipFill>
          <a:blip r:embed="rId7"/>
          <a:stretch>
            <a:fillRect/>
          </a:stretch>
        </p:blipFill>
        <p:spPr>
          <a:xfrm>
            <a:off x="9136380" y="5473950"/>
            <a:ext cx="2908300" cy="749300"/>
          </a:xfrm>
          <a:prstGeom prst="rect">
            <a:avLst/>
          </a:prstGeom>
        </p:spPr>
      </p:pic>
      <p:sp>
        <p:nvSpPr>
          <p:cNvPr id="6" name="TextBox 5">
            <a:extLst>
              <a:ext uri="{FF2B5EF4-FFF2-40B4-BE49-F238E27FC236}">
                <a16:creationId xmlns:a16="http://schemas.microsoft.com/office/drawing/2014/main" id="{978A2627-8430-4F85-15C5-A01E5BBA763C}"/>
              </a:ext>
            </a:extLst>
          </p:cNvPr>
          <p:cNvSpPr txBox="1"/>
          <p:nvPr/>
        </p:nvSpPr>
        <p:spPr>
          <a:xfrm>
            <a:off x="199116" y="6411954"/>
            <a:ext cx="5740674" cy="253916"/>
          </a:xfrm>
          <a:prstGeom prst="rect">
            <a:avLst/>
          </a:prstGeom>
          <a:noFill/>
        </p:spPr>
        <p:txBody>
          <a:bodyPr wrap="none" rtlCol="0">
            <a:spAutoFit/>
          </a:bodyPr>
          <a:lstStyle/>
          <a:p>
            <a:r>
              <a:rPr lang="en-GB" sz="1050" dirty="0">
                <a:solidFill>
                  <a:schemeClr val="bg2">
                    <a:lumMod val="50000"/>
                  </a:schemeClr>
                </a:solidFill>
                <a:effectLst/>
                <a:latin typeface=".AppleSystemUIFont"/>
              </a:rPr>
              <a:t>Source: Based on </a:t>
            </a:r>
            <a:r>
              <a:rPr lang="en-GB" sz="1050" dirty="0">
                <a:solidFill>
                  <a:schemeClr val="bg2">
                    <a:lumMod val="50000"/>
                  </a:schemeClr>
                </a:solidFill>
                <a:latin typeface=".AppleSystemUIFont"/>
              </a:rPr>
              <a:t>concepts explored in the video Monte Carlo Tree Search by John Levin </a:t>
            </a:r>
            <a:r>
              <a:rPr lang="en-GB" sz="1050" dirty="0">
                <a:solidFill>
                  <a:schemeClr val="bg2">
                    <a:lumMod val="50000"/>
                  </a:schemeClr>
                </a:solidFill>
                <a:effectLst/>
                <a:latin typeface=".AppleSystemUIFont"/>
              </a:rPr>
              <a:t>(</a:t>
            </a:r>
            <a:r>
              <a:rPr lang="en-GB" sz="1050" dirty="0" err="1">
                <a:solidFill>
                  <a:schemeClr val="bg2">
                    <a:lumMod val="50000"/>
                  </a:schemeClr>
                </a:solidFill>
                <a:effectLst/>
                <a:latin typeface=".AppleSystemUIFont"/>
              </a:rPr>
              <a:t>Youtube</a:t>
            </a:r>
            <a:r>
              <a:rPr lang="en-GB" sz="1050" dirty="0">
                <a:solidFill>
                  <a:schemeClr val="bg2">
                    <a:lumMod val="50000"/>
                  </a:schemeClr>
                </a:solidFill>
                <a:effectLst/>
                <a:latin typeface=".AppleSystemUIFont"/>
              </a:rPr>
              <a:t>) [2]</a:t>
            </a:r>
          </a:p>
        </p:txBody>
      </p:sp>
    </p:spTree>
    <p:extLst>
      <p:ext uri="{BB962C8B-B14F-4D97-AF65-F5344CB8AC3E}">
        <p14:creationId xmlns:p14="http://schemas.microsoft.com/office/powerpoint/2010/main" val="382054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2FDFB-7FBB-0692-77AD-7BD6362EBD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DA81ED-394E-D7FD-9465-DAC2A499B3B1}"/>
              </a:ext>
            </a:extLst>
          </p:cNvPr>
          <p:cNvSpPr>
            <a:spLocks noGrp="1"/>
          </p:cNvSpPr>
          <p:nvPr>
            <p:ph type="title"/>
          </p:nvPr>
        </p:nvSpPr>
        <p:spPr/>
        <p:txBody>
          <a:bodyPr/>
          <a:lstStyle/>
          <a:p>
            <a:r>
              <a:rPr lang="en-FR" b="1" dirty="0"/>
              <a:t>MCTS flow – Iteration 2</a:t>
            </a:r>
          </a:p>
        </p:txBody>
      </p:sp>
      <p:sp>
        <p:nvSpPr>
          <p:cNvPr id="4" name="Slide Number Placeholder 3">
            <a:extLst>
              <a:ext uri="{FF2B5EF4-FFF2-40B4-BE49-F238E27FC236}">
                <a16:creationId xmlns:a16="http://schemas.microsoft.com/office/drawing/2014/main" id="{E86D7A98-1D57-968D-03EB-E41C582FDCA3}"/>
              </a:ext>
            </a:extLst>
          </p:cNvPr>
          <p:cNvSpPr>
            <a:spLocks noGrp="1"/>
          </p:cNvSpPr>
          <p:nvPr>
            <p:ph type="sldNum" sz="quarter" idx="12"/>
          </p:nvPr>
        </p:nvSpPr>
        <p:spPr/>
        <p:txBody>
          <a:bodyPr/>
          <a:lstStyle/>
          <a:p>
            <a:fld id="{4522D1E0-E5C6-184C-988C-8CB7FA75B0FC}" type="slidenum">
              <a:rPr lang="en-FR" smtClean="0"/>
              <a:t>24</a:t>
            </a:fld>
            <a:endParaRPr lang="en-FR"/>
          </a:p>
        </p:txBody>
      </p:sp>
      <p:pic>
        <p:nvPicPr>
          <p:cNvPr id="8" name="Picture 7" descr="A diagram of a diagram&#10;&#10;Description automatically generated">
            <a:extLst>
              <a:ext uri="{FF2B5EF4-FFF2-40B4-BE49-F238E27FC236}">
                <a16:creationId xmlns:a16="http://schemas.microsoft.com/office/drawing/2014/main" id="{880B463C-1913-0CF9-2824-5FA4B13A52F6}"/>
              </a:ext>
            </a:extLst>
          </p:cNvPr>
          <p:cNvPicPr>
            <a:picLocks noChangeAspect="1"/>
          </p:cNvPicPr>
          <p:nvPr/>
        </p:nvPicPr>
        <p:blipFill>
          <a:blip r:embed="rId3"/>
          <a:stretch>
            <a:fillRect/>
          </a:stretch>
        </p:blipFill>
        <p:spPr>
          <a:xfrm>
            <a:off x="259721" y="1325437"/>
            <a:ext cx="2651815" cy="1619250"/>
          </a:xfrm>
          <a:prstGeom prst="rect">
            <a:avLst/>
          </a:prstGeom>
        </p:spPr>
      </p:pic>
      <p:pic>
        <p:nvPicPr>
          <p:cNvPr id="11" name="Picture 10" descr="A black numbers and symbols&#10;&#10;Description automatically generated with medium confidence">
            <a:extLst>
              <a:ext uri="{FF2B5EF4-FFF2-40B4-BE49-F238E27FC236}">
                <a16:creationId xmlns:a16="http://schemas.microsoft.com/office/drawing/2014/main" id="{963E799E-30E5-23EE-97BD-484CA9A10A9E}"/>
              </a:ext>
            </a:extLst>
          </p:cNvPr>
          <p:cNvPicPr>
            <a:picLocks noChangeAspect="1"/>
          </p:cNvPicPr>
          <p:nvPr/>
        </p:nvPicPr>
        <p:blipFill>
          <a:blip r:embed="rId4"/>
          <a:stretch>
            <a:fillRect/>
          </a:stretch>
        </p:blipFill>
        <p:spPr>
          <a:xfrm>
            <a:off x="691948" y="3080985"/>
            <a:ext cx="1841500" cy="584200"/>
          </a:xfrm>
          <a:prstGeom prst="rect">
            <a:avLst/>
          </a:prstGeom>
        </p:spPr>
      </p:pic>
      <p:pic>
        <p:nvPicPr>
          <p:cNvPr id="15" name="Picture 14" descr="A diagram of a mathematical equation&#10;&#10;Description automatically generated">
            <a:extLst>
              <a:ext uri="{FF2B5EF4-FFF2-40B4-BE49-F238E27FC236}">
                <a16:creationId xmlns:a16="http://schemas.microsoft.com/office/drawing/2014/main" id="{8793B6E2-1E6D-4C72-F0FA-B5A0309924FE}"/>
              </a:ext>
            </a:extLst>
          </p:cNvPr>
          <p:cNvPicPr>
            <a:picLocks noChangeAspect="1"/>
          </p:cNvPicPr>
          <p:nvPr/>
        </p:nvPicPr>
        <p:blipFill>
          <a:blip r:embed="rId5"/>
          <a:stretch>
            <a:fillRect/>
          </a:stretch>
        </p:blipFill>
        <p:spPr>
          <a:xfrm>
            <a:off x="6358733" y="0"/>
            <a:ext cx="4383457" cy="2473832"/>
          </a:xfrm>
          <a:prstGeom prst="rect">
            <a:avLst/>
          </a:prstGeom>
        </p:spPr>
      </p:pic>
      <p:pic>
        <p:nvPicPr>
          <p:cNvPr id="17" name="Picture 16" descr="A diagram of a diagram&#10;&#10;Description automatically generated">
            <a:extLst>
              <a:ext uri="{FF2B5EF4-FFF2-40B4-BE49-F238E27FC236}">
                <a16:creationId xmlns:a16="http://schemas.microsoft.com/office/drawing/2014/main" id="{E5DDB0EF-F253-F420-9324-4D24DF044BC7}"/>
              </a:ext>
            </a:extLst>
          </p:cNvPr>
          <p:cNvPicPr>
            <a:picLocks noChangeAspect="1"/>
          </p:cNvPicPr>
          <p:nvPr/>
        </p:nvPicPr>
        <p:blipFill>
          <a:blip r:embed="rId6"/>
          <a:srcRect l="7392"/>
          <a:stretch/>
        </p:blipFill>
        <p:spPr>
          <a:xfrm>
            <a:off x="2911536" y="984301"/>
            <a:ext cx="3069109" cy="3920772"/>
          </a:xfrm>
          <a:prstGeom prst="rect">
            <a:avLst/>
          </a:prstGeom>
        </p:spPr>
      </p:pic>
      <p:pic>
        <p:nvPicPr>
          <p:cNvPr id="19" name="Picture 18" descr="A diagram of a tree&#10;&#10;Description automatically generated">
            <a:extLst>
              <a:ext uri="{FF2B5EF4-FFF2-40B4-BE49-F238E27FC236}">
                <a16:creationId xmlns:a16="http://schemas.microsoft.com/office/drawing/2014/main" id="{FA3D4DF0-D262-D040-CFC3-9F1EC521B083}"/>
              </a:ext>
            </a:extLst>
          </p:cNvPr>
          <p:cNvPicPr>
            <a:picLocks noChangeAspect="1"/>
          </p:cNvPicPr>
          <p:nvPr/>
        </p:nvPicPr>
        <p:blipFill>
          <a:blip r:embed="rId7"/>
          <a:stretch>
            <a:fillRect/>
          </a:stretch>
        </p:blipFill>
        <p:spPr>
          <a:xfrm>
            <a:off x="6804546" y="2618741"/>
            <a:ext cx="3937644" cy="3874134"/>
          </a:xfrm>
          <a:prstGeom prst="rect">
            <a:avLst/>
          </a:prstGeom>
        </p:spPr>
      </p:pic>
      <p:sp>
        <p:nvSpPr>
          <p:cNvPr id="20" name="TextBox 19">
            <a:extLst>
              <a:ext uri="{FF2B5EF4-FFF2-40B4-BE49-F238E27FC236}">
                <a16:creationId xmlns:a16="http://schemas.microsoft.com/office/drawing/2014/main" id="{D5C73D28-2DEA-8521-5245-B19832422364}"/>
              </a:ext>
            </a:extLst>
          </p:cNvPr>
          <p:cNvSpPr txBox="1"/>
          <p:nvPr/>
        </p:nvSpPr>
        <p:spPr>
          <a:xfrm>
            <a:off x="199116" y="6411954"/>
            <a:ext cx="5740674" cy="253916"/>
          </a:xfrm>
          <a:prstGeom prst="rect">
            <a:avLst/>
          </a:prstGeom>
          <a:noFill/>
        </p:spPr>
        <p:txBody>
          <a:bodyPr wrap="none" rtlCol="0">
            <a:spAutoFit/>
          </a:bodyPr>
          <a:lstStyle/>
          <a:p>
            <a:r>
              <a:rPr lang="en-GB" sz="1050" dirty="0">
                <a:solidFill>
                  <a:schemeClr val="bg2">
                    <a:lumMod val="50000"/>
                  </a:schemeClr>
                </a:solidFill>
                <a:effectLst/>
                <a:latin typeface=".AppleSystemUIFont"/>
              </a:rPr>
              <a:t>Source: Based on </a:t>
            </a:r>
            <a:r>
              <a:rPr lang="en-GB" sz="1050" dirty="0">
                <a:solidFill>
                  <a:schemeClr val="bg2">
                    <a:lumMod val="50000"/>
                  </a:schemeClr>
                </a:solidFill>
                <a:latin typeface=".AppleSystemUIFont"/>
              </a:rPr>
              <a:t>concepts explored in the video Monte Carlo Tree Search by John Levin </a:t>
            </a:r>
            <a:r>
              <a:rPr lang="en-GB" sz="1050" dirty="0">
                <a:solidFill>
                  <a:schemeClr val="bg2">
                    <a:lumMod val="50000"/>
                  </a:schemeClr>
                </a:solidFill>
                <a:effectLst/>
                <a:latin typeface=".AppleSystemUIFont"/>
              </a:rPr>
              <a:t>(</a:t>
            </a:r>
            <a:r>
              <a:rPr lang="en-GB" sz="1050" dirty="0" err="1">
                <a:solidFill>
                  <a:schemeClr val="bg2">
                    <a:lumMod val="50000"/>
                  </a:schemeClr>
                </a:solidFill>
                <a:effectLst/>
                <a:latin typeface=".AppleSystemUIFont"/>
              </a:rPr>
              <a:t>Youtube</a:t>
            </a:r>
            <a:r>
              <a:rPr lang="en-GB" sz="1050" dirty="0">
                <a:solidFill>
                  <a:schemeClr val="bg2">
                    <a:lumMod val="50000"/>
                  </a:schemeClr>
                </a:solidFill>
                <a:effectLst/>
                <a:latin typeface=".AppleSystemUIFont"/>
              </a:rPr>
              <a:t>) [2]</a:t>
            </a:r>
          </a:p>
        </p:txBody>
      </p:sp>
    </p:spTree>
    <p:extLst>
      <p:ext uri="{BB962C8B-B14F-4D97-AF65-F5344CB8AC3E}">
        <p14:creationId xmlns:p14="http://schemas.microsoft.com/office/powerpoint/2010/main" val="323469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3D1E-B982-4C3B-9725-2E8A657630D3}"/>
              </a:ext>
            </a:extLst>
          </p:cNvPr>
          <p:cNvSpPr>
            <a:spLocks noGrp="1"/>
          </p:cNvSpPr>
          <p:nvPr>
            <p:ph type="title"/>
          </p:nvPr>
        </p:nvSpPr>
        <p:spPr>
          <a:xfrm>
            <a:off x="838200" y="3012408"/>
            <a:ext cx="10515600" cy="833184"/>
          </a:xfrm>
        </p:spPr>
        <p:txBody>
          <a:bodyPr/>
          <a:lstStyle/>
          <a:p>
            <a:pPr algn="ctr"/>
            <a:r>
              <a:rPr lang="en-FR" dirty="0"/>
              <a:t>Appendix</a:t>
            </a:r>
          </a:p>
        </p:txBody>
      </p:sp>
      <p:sp>
        <p:nvSpPr>
          <p:cNvPr id="4" name="Slide Number Placeholder 3">
            <a:extLst>
              <a:ext uri="{FF2B5EF4-FFF2-40B4-BE49-F238E27FC236}">
                <a16:creationId xmlns:a16="http://schemas.microsoft.com/office/drawing/2014/main" id="{E3BD6328-ADA2-3DC4-DB50-8944DDC27CF1}"/>
              </a:ext>
            </a:extLst>
          </p:cNvPr>
          <p:cNvSpPr>
            <a:spLocks noGrp="1"/>
          </p:cNvSpPr>
          <p:nvPr>
            <p:ph type="sldNum" sz="quarter" idx="12"/>
          </p:nvPr>
        </p:nvSpPr>
        <p:spPr/>
        <p:txBody>
          <a:bodyPr/>
          <a:lstStyle/>
          <a:p>
            <a:fld id="{4522D1E0-E5C6-184C-988C-8CB7FA75B0FC}" type="slidenum">
              <a:rPr lang="en-FR" smtClean="0"/>
              <a:t>25</a:t>
            </a:fld>
            <a:endParaRPr lang="en-FR"/>
          </a:p>
        </p:txBody>
      </p:sp>
    </p:spTree>
    <p:extLst>
      <p:ext uri="{BB962C8B-B14F-4D97-AF65-F5344CB8AC3E}">
        <p14:creationId xmlns:p14="http://schemas.microsoft.com/office/powerpoint/2010/main" val="4281381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table with numbers and letters&#10;&#10;Description automatically generated">
            <a:extLst>
              <a:ext uri="{FF2B5EF4-FFF2-40B4-BE49-F238E27FC236}">
                <a16:creationId xmlns:a16="http://schemas.microsoft.com/office/drawing/2014/main" id="{C578CF08-361E-F27D-3302-8378B13D6B6F}"/>
              </a:ext>
            </a:extLst>
          </p:cNvPr>
          <p:cNvPicPr>
            <a:picLocks noGrp="1" noChangeAspect="1"/>
          </p:cNvPicPr>
          <p:nvPr>
            <p:ph idx="1"/>
          </p:nvPr>
        </p:nvPicPr>
        <p:blipFill>
          <a:blip r:embed="rId2"/>
          <a:stretch>
            <a:fillRect/>
          </a:stretch>
        </p:blipFill>
        <p:spPr>
          <a:xfrm>
            <a:off x="701710" y="136525"/>
            <a:ext cx="10788580" cy="5007008"/>
          </a:xfrm>
        </p:spPr>
      </p:pic>
      <p:sp>
        <p:nvSpPr>
          <p:cNvPr id="4" name="Slide Number Placeholder 3">
            <a:extLst>
              <a:ext uri="{FF2B5EF4-FFF2-40B4-BE49-F238E27FC236}">
                <a16:creationId xmlns:a16="http://schemas.microsoft.com/office/drawing/2014/main" id="{953540C9-E872-D31C-A85A-329079B9DA30}"/>
              </a:ext>
            </a:extLst>
          </p:cNvPr>
          <p:cNvSpPr>
            <a:spLocks noGrp="1"/>
          </p:cNvSpPr>
          <p:nvPr>
            <p:ph type="sldNum" sz="quarter" idx="12"/>
          </p:nvPr>
        </p:nvSpPr>
        <p:spPr/>
        <p:txBody>
          <a:bodyPr/>
          <a:lstStyle/>
          <a:p>
            <a:fld id="{4522D1E0-E5C6-184C-988C-8CB7FA75B0FC}" type="slidenum">
              <a:rPr lang="en-FR" smtClean="0"/>
              <a:t>26</a:t>
            </a:fld>
            <a:endParaRPr lang="en-FR"/>
          </a:p>
        </p:txBody>
      </p:sp>
      <p:pic>
        <p:nvPicPr>
          <p:cNvPr id="8" name="Picture 7" descr="A table with numbers and symbols&#10;&#10;Description automatically generated">
            <a:extLst>
              <a:ext uri="{FF2B5EF4-FFF2-40B4-BE49-F238E27FC236}">
                <a16:creationId xmlns:a16="http://schemas.microsoft.com/office/drawing/2014/main" id="{52AA4ED3-6E8C-1E7B-E5B1-87195752CC36}"/>
              </a:ext>
            </a:extLst>
          </p:cNvPr>
          <p:cNvPicPr>
            <a:picLocks noChangeAspect="1"/>
          </p:cNvPicPr>
          <p:nvPr/>
        </p:nvPicPr>
        <p:blipFill>
          <a:blip r:embed="rId3"/>
          <a:stretch>
            <a:fillRect/>
          </a:stretch>
        </p:blipFill>
        <p:spPr>
          <a:xfrm>
            <a:off x="3593863" y="5126706"/>
            <a:ext cx="5004274" cy="1594769"/>
          </a:xfrm>
          <a:prstGeom prst="rect">
            <a:avLst/>
          </a:prstGeom>
        </p:spPr>
      </p:pic>
    </p:spTree>
    <p:extLst>
      <p:ext uri="{BB962C8B-B14F-4D97-AF65-F5344CB8AC3E}">
        <p14:creationId xmlns:p14="http://schemas.microsoft.com/office/powerpoint/2010/main" val="4278485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8060AE-9AFA-0110-5A5B-420ADAABE4FC}"/>
              </a:ext>
            </a:extLst>
          </p:cNvPr>
          <p:cNvSpPr>
            <a:spLocks noGrp="1"/>
          </p:cNvSpPr>
          <p:nvPr>
            <p:ph type="sldNum" sz="quarter" idx="12"/>
          </p:nvPr>
        </p:nvSpPr>
        <p:spPr/>
        <p:txBody>
          <a:bodyPr/>
          <a:lstStyle/>
          <a:p>
            <a:fld id="{4522D1E0-E5C6-184C-988C-8CB7FA75B0FC}" type="slidenum">
              <a:rPr lang="en-FR" smtClean="0"/>
              <a:t>27</a:t>
            </a:fld>
            <a:endParaRPr lang="en-FR"/>
          </a:p>
        </p:txBody>
      </p:sp>
      <p:pic>
        <p:nvPicPr>
          <p:cNvPr id="6" name="Picture 5" descr="A table of numbers with text&#10;&#10;Description automatically generated">
            <a:extLst>
              <a:ext uri="{FF2B5EF4-FFF2-40B4-BE49-F238E27FC236}">
                <a16:creationId xmlns:a16="http://schemas.microsoft.com/office/drawing/2014/main" id="{35539853-E350-8DAB-94FF-319236950E1B}"/>
              </a:ext>
            </a:extLst>
          </p:cNvPr>
          <p:cNvPicPr>
            <a:picLocks noChangeAspect="1"/>
          </p:cNvPicPr>
          <p:nvPr/>
        </p:nvPicPr>
        <p:blipFill>
          <a:blip r:embed="rId2"/>
          <a:stretch>
            <a:fillRect/>
          </a:stretch>
        </p:blipFill>
        <p:spPr>
          <a:xfrm>
            <a:off x="2780534" y="915075"/>
            <a:ext cx="6630933" cy="5027850"/>
          </a:xfrm>
          <a:prstGeom prst="rect">
            <a:avLst/>
          </a:prstGeom>
        </p:spPr>
      </p:pic>
    </p:spTree>
    <p:extLst>
      <p:ext uri="{BB962C8B-B14F-4D97-AF65-F5344CB8AC3E}">
        <p14:creationId xmlns:p14="http://schemas.microsoft.com/office/powerpoint/2010/main" val="3152251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AE71-A0ED-8D5F-A733-E3C45533436C}"/>
              </a:ext>
            </a:extLst>
          </p:cNvPr>
          <p:cNvSpPr>
            <a:spLocks noGrp="1"/>
          </p:cNvSpPr>
          <p:nvPr>
            <p:ph type="title"/>
          </p:nvPr>
        </p:nvSpPr>
        <p:spPr/>
        <p:txBody>
          <a:bodyPr/>
          <a:lstStyle/>
          <a:p>
            <a:endParaRPr lang="en-FR" dirty="0"/>
          </a:p>
        </p:txBody>
      </p:sp>
      <p:pic>
        <p:nvPicPr>
          <p:cNvPr id="6" name="Content Placeholder 5" descr="A table of numbers and a few words&#10;&#10;Description automatically generated with medium confidence">
            <a:extLst>
              <a:ext uri="{FF2B5EF4-FFF2-40B4-BE49-F238E27FC236}">
                <a16:creationId xmlns:a16="http://schemas.microsoft.com/office/drawing/2014/main" id="{8A3553AD-5F36-419A-BCF2-20B2019FC638}"/>
              </a:ext>
            </a:extLst>
          </p:cNvPr>
          <p:cNvPicPr>
            <a:picLocks noGrp="1" noChangeAspect="1"/>
          </p:cNvPicPr>
          <p:nvPr>
            <p:ph idx="1"/>
          </p:nvPr>
        </p:nvPicPr>
        <p:blipFill>
          <a:blip r:embed="rId2"/>
          <a:stretch>
            <a:fillRect/>
          </a:stretch>
        </p:blipFill>
        <p:spPr>
          <a:xfrm>
            <a:off x="6151572" y="2958315"/>
            <a:ext cx="5476908" cy="2743200"/>
          </a:xfrm>
        </p:spPr>
      </p:pic>
      <p:sp>
        <p:nvSpPr>
          <p:cNvPr id="4" name="Slide Number Placeholder 3">
            <a:extLst>
              <a:ext uri="{FF2B5EF4-FFF2-40B4-BE49-F238E27FC236}">
                <a16:creationId xmlns:a16="http://schemas.microsoft.com/office/drawing/2014/main" id="{E6FA985C-5ADD-1ED2-36F9-DEE5BF264188}"/>
              </a:ext>
            </a:extLst>
          </p:cNvPr>
          <p:cNvSpPr>
            <a:spLocks noGrp="1"/>
          </p:cNvSpPr>
          <p:nvPr>
            <p:ph type="sldNum" sz="quarter" idx="12"/>
          </p:nvPr>
        </p:nvSpPr>
        <p:spPr/>
        <p:txBody>
          <a:bodyPr/>
          <a:lstStyle/>
          <a:p>
            <a:fld id="{4522D1E0-E5C6-184C-988C-8CB7FA75B0FC}" type="slidenum">
              <a:rPr lang="en-FR" smtClean="0"/>
              <a:t>28</a:t>
            </a:fld>
            <a:endParaRPr lang="en-FR"/>
          </a:p>
        </p:txBody>
      </p:sp>
      <p:pic>
        <p:nvPicPr>
          <p:cNvPr id="8" name="Picture 7" descr="A table with numbers and a few words&#10;&#10;Description automatically generated">
            <a:extLst>
              <a:ext uri="{FF2B5EF4-FFF2-40B4-BE49-F238E27FC236}">
                <a16:creationId xmlns:a16="http://schemas.microsoft.com/office/drawing/2014/main" id="{13BBA682-D7BB-BEFA-DB76-362F0F87C2DB}"/>
              </a:ext>
            </a:extLst>
          </p:cNvPr>
          <p:cNvPicPr>
            <a:picLocks noChangeAspect="1"/>
          </p:cNvPicPr>
          <p:nvPr/>
        </p:nvPicPr>
        <p:blipFill>
          <a:blip r:embed="rId3"/>
          <a:stretch>
            <a:fillRect/>
          </a:stretch>
        </p:blipFill>
        <p:spPr>
          <a:xfrm>
            <a:off x="6152480" y="76648"/>
            <a:ext cx="5568141" cy="2659112"/>
          </a:xfrm>
          <a:prstGeom prst="rect">
            <a:avLst/>
          </a:prstGeom>
        </p:spPr>
      </p:pic>
      <p:pic>
        <p:nvPicPr>
          <p:cNvPr id="12" name="Picture 11" descr="A table with numbers and words&#10;&#10;Description automatically generated">
            <a:extLst>
              <a:ext uri="{FF2B5EF4-FFF2-40B4-BE49-F238E27FC236}">
                <a16:creationId xmlns:a16="http://schemas.microsoft.com/office/drawing/2014/main" id="{2BC428A4-B4BE-7807-1A0F-6CCBDC77915A}"/>
              </a:ext>
            </a:extLst>
          </p:cNvPr>
          <p:cNvPicPr>
            <a:picLocks noChangeAspect="1"/>
          </p:cNvPicPr>
          <p:nvPr/>
        </p:nvPicPr>
        <p:blipFill>
          <a:blip r:embed="rId4"/>
          <a:stretch>
            <a:fillRect/>
          </a:stretch>
        </p:blipFill>
        <p:spPr>
          <a:xfrm>
            <a:off x="0" y="0"/>
            <a:ext cx="6039522" cy="2659112"/>
          </a:xfrm>
          <a:prstGeom prst="rect">
            <a:avLst/>
          </a:prstGeom>
        </p:spPr>
      </p:pic>
      <p:pic>
        <p:nvPicPr>
          <p:cNvPr id="14" name="Picture 13" descr="A table with numbers and words&#10;&#10;Description automatically generated">
            <a:extLst>
              <a:ext uri="{FF2B5EF4-FFF2-40B4-BE49-F238E27FC236}">
                <a16:creationId xmlns:a16="http://schemas.microsoft.com/office/drawing/2014/main" id="{C98FAE77-44A2-2263-2FDA-A0B56D685292}"/>
              </a:ext>
            </a:extLst>
          </p:cNvPr>
          <p:cNvPicPr>
            <a:picLocks noChangeAspect="1"/>
          </p:cNvPicPr>
          <p:nvPr/>
        </p:nvPicPr>
        <p:blipFill>
          <a:blip r:embed="rId5"/>
          <a:stretch>
            <a:fillRect/>
          </a:stretch>
        </p:blipFill>
        <p:spPr>
          <a:xfrm>
            <a:off x="0" y="3000358"/>
            <a:ext cx="6009177" cy="2659113"/>
          </a:xfrm>
          <a:prstGeom prst="rect">
            <a:avLst/>
          </a:prstGeom>
        </p:spPr>
      </p:pic>
    </p:spTree>
    <p:extLst>
      <p:ext uri="{BB962C8B-B14F-4D97-AF65-F5344CB8AC3E}">
        <p14:creationId xmlns:p14="http://schemas.microsoft.com/office/powerpoint/2010/main" val="210189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A9297-818B-9D29-9A92-469869777C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33030D-ADD4-C9D1-544C-58FC02753BA6}"/>
              </a:ext>
            </a:extLst>
          </p:cNvPr>
          <p:cNvSpPr>
            <a:spLocks noGrp="1"/>
          </p:cNvSpPr>
          <p:nvPr>
            <p:ph type="title"/>
          </p:nvPr>
        </p:nvSpPr>
        <p:spPr/>
        <p:txBody>
          <a:bodyPr/>
          <a:lstStyle/>
          <a:p>
            <a:r>
              <a:rPr lang="en-FR" b="1" dirty="0"/>
              <a:t>Introduction</a:t>
            </a:r>
          </a:p>
        </p:txBody>
      </p:sp>
      <p:sp>
        <p:nvSpPr>
          <p:cNvPr id="3" name="Content Placeholder 2">
            <a:extLst>
              <a:ext uri="{FF2B5EF4-FFF2-40B4-BE49-F238E27FC236}">
                <a16:creationId xmlns:a16="http://schemas.microsoft.com/office/drawing/2014/main" id="{920680CD-406E-39E2-B6E9-916BE480B82F}"/>
              </a:ext>
            </a:extLst>
          </p:cNvPr>
          <p:cNvSpPr>
            <a:spLocks noGrp="1"/>
          </p:cNvSpPr>
          <p:nvPr>
            <p:ph idx="1"/>
          </p:nvPr>
        </p:nvSpPr>
        <p:spPr>
          <a:xfrm>
            <a:off x="838200" y="1377696"/>
            <a:ext cx="10515600" cy="5343779"/>
          </a:xfrm>
        </p:spPr>
        <p:txBody>
          <a:bodyPr>
            <a:normAutofit/>
          </a:bodyPr>
          <a:lstStyle/>
          <a:p>
            <a:pPr>
              <a:spcBef>
                <a:spcPts val="900"/>
              </a:spcBef>
            </a:pPr>
            <a:r>
              <a:rPr lang="en-GB" dirty="0">
                <a:solidFill>
                  <a:srgbClr val="0E0E0E"/>
                </a:solidFill>
                <a:effectLst/>
                <a:latin typeface=".AppleSystemUIFont"/>
              </a:rPr>
              <a:t>The number of flight connections is growing rapidly, with over 38 million flights scheduled in 2023 [1].</a:t>
            </a:r>
          </a:p>
          <a:p>
            <a:pPr>
              <a:spcBef>
                <a:spcPts val="900"/>
              </a:spcBef>
            </a:pPr>
            <a:r>
              <a:rPr lang="en-GB" dirty="0">
                <a:solidFill>
                  <a:srgbClr val="0E0E0E"/>
                </a:solidFill>
                <a:effectLst/>
                <a:latin typeface=".AppleSystemUIFont"/>
              </a:rPr>
              <a:t>Finding optimal and cost-effective flight routes is challenging, especially for multi-city journeys.</a:t>
            </a:r>
          </a:p>
          <a:p>
            <a:pPr>
              <a:spcBef>
                <a:spcPts val="900"/>
              </a:spcBef>
            </a:pPr>
            <a:r>
              <a:rPr lang="en-GB" dirty="0" err="1">
                <a:solidFill>
                  <a:srgbClr val="0E0E0E"/>
                </a:solidFill>
                <a:effectLst/>
                <a:latin typeface=".AppleSystemUIFont"/>
              </a:rPr>
              <a:t>Kiwi.com</a:t>
            </a:r>
            <a:r>
              <a:rPr lang="en-GB" dirty="0">
                <a:solidFill>
                  <a:srgbClr val="0E0E0E"/>
                </a:solidFill>
                <a:effectLst/>
                <a:latin typeface=".AppleSystemUIFont"/>
              </a:rPr>
              <a:t> introduced the Travelling Salesman Problem 2.0 (TSP 2.0) challenge.</a:t>
            </a:r>
          </a:p>
          <a:p>
            <a:pPr>
              <a:spcBef>
                <a:spcPts val="900"/>
              </a:spcBef>
            </a:pPr>
            <a:endParaRPr lang="en-GB" dirty="0">
              <a:solidFill>
                <a:srgbClr val="0E0E0E"/>
              </a:solidFill>
              <a:latin typeface=".AppleSystemUIFont"/>
            </a:endParaRPr>
          </a:p>
          <a:p>
            <a:pPr>
              <a:spcBef>
                <a:spcPts val="900"/>
              </a:spcBef>
            </a:pPr>
            <a:endParaRPr lang="en-GB" dirty="0">
              <a:solidFill>
                <a:srgbClr val="0E0E0E"/>
              </a:solidFill>
              <a:effectLst/>
              <a:latin typeface=".AppleSystemUIFont"/>
            </a:endParaRPr>
          </a:p>
          <a:p>
            <a:pPr>
              <a:spcBef>
                <a:spcPts val="900"/>
              </a:spcBef>
            </a:pPr>
            <a:endParaRPr lang="en-GB" dirty="0">
              <a:solidFill>
                <a:srgbClr val="0E0E0E"/>
              </a:solidFill>
              <a:effectLst/>
              <a:latin typeface=".AppleSystemUIFont"/>
            </a:endParaRPr>
          </a:p>
          <a:p>
            <a:pPr>
              <a:spcBef>
                <a:spcPts val="900"/>
              </a:spcBef>
            </a:pPr>
            <a:r>
              <a:rPr lang="en-GB" b="1" dirty="0">
                <a:solidFill>
                  <a:srgbClr val="0E0E0E"/>
                </a:solidFill>
                <a:effectLst/>
                <a:latin typeface=".AppleSystemUIFont"/>
              </a:rPr>
              <a:t>Contribution</a:t>
            </a:r>
            <a:r>
              <a:rPr lang="en-GB" dirty="0">
                <a:solidFill>
                  <a:srgbClr val="0E0E0E"/>
                </a:solidFill>
                <a:effectLst/>
                <a:latin typeface=".AppleSystemUIFont"/>
              </a:rPr>
              <a:t>: This study implements a novel Monte Carlo Tree Search (MCTS) algorithm to tackle this NP Hard problem.</a:t>
            </a:r>
            <a:endParaRPr lang="en-FR" dirty="0"/>
          </a:p>
        </p:txBody>
      </p:sp>
      <p:sp>
        <p:nvSpPr>
          <p:cNvPr id="4" name="Slide Number Placeholder 3">
            <a:extLst>
              <a:ext uri="{FF2B5EF4-FFF2-40B4-BE49-F238E27FC236}">
                <a16:creationId xmlns:a16="http://schemas.microsoft.com/office/drawing/2014/main" id="{875C47A5-11CA-FD43-2735-41BECED8E807}"/>
              </a:ext>
            </a:extLst>
          </p:cNvPr>
          <p:cNvSpPr>
            <a:spLocks noGrp="1"/>
          </p:cNvSpPr>
          <p:nvPr>
            <p:ph type="sldNum" sz="quarter" idx="12"/>
          </p:nvPr>
        </p:nvSpPr>
        <p:spPr/>
        <p:txBody>
          <a:bodyPr/>
          <a:lstStyle/>
          <a:p>
            <a:fld id="{4522D1E0-E5C6-184C-988C-8CB7FA75B0FC}" type="slidenum">
              <a:rPr lang="en-FR" smtClean="0"/>
              <a:t>2</a:t>
            </a:fld>
            <a:endParaRPr lang="en-FR"/>
          </a:p>
        </p:txBody>
      </p:sp>
      <p:pic>
        <p:nvPicPr>
          <p:cNvPr id="10" name="Picture 9" descr="A white rectangular object with black text&#10;&#10;Description automatically generated">
            <a:extLst>
              <a:ext uri="{FF2B5EF4-FFF2-40B4-BE49-F238E27FC236}">
                <a16:creationId xmlns:a16="http://schemas.microsoft.com/office/drawing/2014/main" id="{4831A401-86E5-8B82-ED21-E65494CD6319}"/>
              </a:ext>
            </a:extLst>
          </p:cNvPr>
          <p:cNvPicPr>
            <a:picLocks noChangeAspect="1"/>
          </p:cNvPicPr>
          <p:nvPr/>
        </p:nvPicPr>
        <p:blipFill>
          <a:blip r:embed="rId3"/>
          <a:stretch>
            <a:fillRect/>
          </a:stretch>
        </p:blipFill>
        <p:spPr>
          <a:xfrm>
            <a:off x="2806521" y="3805744"/>
            <a:ext cx="6063459" cy="1534351"/>
          </a:xfrm>
          <a:prstGeom prst="rect">
            <a:avLst/>
          </a:prstGeom>
        </p:spPr>
      </p:pic>
    </p:spTree>
    <p:extLst>
      <p:ext uri="{BB962C8B-B14F-4D97-AF65-F5344CB8AC3E}">
        <p14:creationId xmlns:p14="http://schemas.microsoft.com/office/powerpoint/2010/main" val="43501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table with numbers and letters&#10;&#10;Description automatically generated">
            <a:extLst>
              <a:ext uri="{FF2B5EF4-FFF2-40B4-BE49-F238E27FC236}">
                <a16:creationId xmlns:a16="http://schemas.microsoft.com/office/drawing/2014/main" id="{D767ED23-019B-2239-91F3-B2373CEA84C7}"/>
              </a:ext>
            </a:extLst>
          </p:cNvPr>
          <p:cNvPicPr>
            <a:picLocks noGrp="1" noChangeAspect="1"/>
          </p:cNvPicPr>
          <p:nvPr>
            <p:ph idx="1"/>
          </p:nvPr>
        </p:nvPicPr>
        <p:blipFill>
          <a:blip r:embed="rId2"/>
          <a:stretch>
            <a:fillRect/>
          </a:stretch>
        </p:blipFill>
        <p:spPr>
          <a:xfrm>
            <a:off x="332873" y="693274"/>
            <a:ext cx="11526253" cy="5471451"/>
          </a:xfrm>
        </p:spPr>
      </p:pic>
      <p:sp>
        <p:nvSpPr>
          <p:cNvPr id="4" name="Slide Number Placeholder 3">
            <a:extLst>
              <a:ext uri="{FF2B5EF4-FFF2-40B4-BE49-F238E27FC236}">
                <a16:creationId xmlns:a16="http://schemas.microsoft.com/office/drawing/2014/main" id="{6C15716B-14AA-975E-65E9-0EB9D7F5D65E}"/>
              </a:ext>
            </a:extLst>
          </p:cNvPr>
          <p:cNvSpPr>
            <a:spLocks noGrp="1"/>
          </p:cNvSpPr>
          <p:nvPr>
            <p:ph type="sldNum" sz="quarter" idx="12"/>
          </p:nvPr>
        </p:nvSpPr>
        <p:spPr/>
        <p:txBody>
          <a:bodyPr/>
          <a:lstStyle/>
          <a:p>
            <a:fld id="{4522D1E0-E5C6-184C-988C-8CB7FA75B0FC}" type="slidenum">
              <a:rPr lang="en-FR" smtClean="0"/>
              <a:t>29</a:t>
            </a:fld>
            <a:endParaRPr lang="en-FR"/>
          </a:p>
        </p:txBody>
      </p:sp>
    </p:spTree>
    <p:extLst>
      <p:ext uri="{BB962C8B-B14F-4D97-AF65-F5344CB8AC3E}">
        <p14:creationId xmlns:p14="http://schemas.microsoft.com/office/powerpoint/2010/main" val="4007869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white paper with black text&#10;&#10;Description automatically generated">
            <a:extLst>
              <a:ext uri="{FF2B5EF4-FFF2-40B4-BE49-F238E27FC236}">
                <a16:creationId xmlns:a16="http://schemas.microsoft.com/office/drawing/2014/main" id="{1C1878F5-029D-0DC5-218D-771BC749EC79}"/>
              </a:ext>
            </a:extLst>
          </p:cNvPr>
          <p:cNvPicPr>
            <a:picLocks noGrp="1" noChangeAspect="1"/>
          </p:cNvPicPr>
          <p:nvPr>
            <p:ph idx="1"/>
          </p:nvPr>
        </p:nvPicPr>
        <p:blipFill>
          <a:blip r:embed="rId2"/>
          <a:stretch>
            <a:fillRect/>
          </a:stretch>
        </p:blipFill>
        <p:spPr>
          <a:xfrm>
            <a:off x="278049" y="1366611"/>
            <a:ext cx="4495800" cy="2667000"/>
          </a:xfrm>
        </p:spPr>
      </p:pic>
      <p:sp>
        <p:nvSpPr>
          <p:cNvPr id="4" name="Slide Number Placeholder 3">
            <a:extLst>
              <a:ext uri="{FF2B5EF4-FFF2-40B4-BE49-F238E27FC236}">
                <a16:creationId xmlns:a16="http://schemas.microsoft.com/office/drawing/2014/main" id="{C08B04B9-7125-75E9-C81E-3B941D212608}"/>
              </a:ext>
            </a:extLst>
          </p:cNvPr>
          <p:cNvSpPr>
            <a:spLocks noGrp="1"/>
          </p:cNvSpPr>
          <p:nvPr>
            <p:ph type="sldNum" sz="quarter" idx="12"/>
          </p:nvPr>
        </p:nvSpPr>
        <p:spPr/>
        <p:txBody>
          <a:bodyPr/>
          <a:lstStyle/>
          <a:p>
            <a:fld id="{4522D1E0-E5C6-184C-988C-8CB7FA75B0FC}" type="slidenum">
              <a:rPr lang="en-FR" smtClean="0"/>
              <a:t>30</a:t>
            </a:fld>
            <a:endParaRPr lang="en-FR"/>
          </a:p>
        </p:txBody>
      </p:sp>
      <p:pic>
        <p:nvPicPr>
          <p:cNvPr id="8" name="Picture 7" descr="A white paper with black text&#10;&#10;Description automatically generated">
            <a:extLst>
              <a:ext uri="{FF2B5EF4-FFF2-40B4-BE49-F238E27FC236}">
                <a16:creationId xmlns:a16="http://schemas.microsoft.com/office/drawing/2014/main" id="{B2DCC2F6-80AC-0389-2057-BE64E5582D00}"/>
              </a:ext>
            </a:extLst>
          </p:cNvPr>
          <p:cNvPicPr>
            <a:picLocks noChangeAspect="1"/>
          </p:cNvPicPr>
          <p:nvPr/>
        </p:nvPicPr>
        <p:blipFill>
          <a:blip r:embed="rId3"/>
          <a:stretch>
            <a:fillRect/>
          </a:stretch>
        </p:blipFill>
        <p:spPr>
          <a:xfrm>
            <a:off x="5187506" y="0"/>
            <a:ext cx="5409274" cy="6858000"/>
          </a:xfrm>
          <a:prstGeom prst="rect">
            <a:avLst/>
          </a:prstGeom>
        </p:spPr>
      </p:pic>
    </p:spTree>
    <p:extLst>
      <p:ext uri="{BB962C8B-B14F-4D97-AF65-F5344CB8AC3E}">
        <p14:creationId xmlns:p14="http://schemas.microsoft.com/office/powerpoint/2010/main" val="1779224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446319-0D64-C14A-939F-5486191B5E6C}"/>
              </a:ext>
            </a:extLst>
          </p:cNvPr>
          <p:cNvSpPr>
            <a:spLocks noGrp="1"/>
          </p:cNvSpPr>
          <p:nvPr>
            <p:ph type="sldNum" sz="quarter" idx="12"/>
          </p:nvPr>
        </p:nvSpPr>
        <p:spPr/>
        <p:txBody>
          <a:bodyPr/>
          <a:lstStyle/>
          <a:p>
            <a:fld id="{4522D1E0-E5C6-184C-988C-8CB7FA75B0FC}" type="slidenum">
              <a:rPr lang="en-FR" smtClean="0"/>
              <a:t>31</a:t>
            </a:fld>
            <a:endParaRPr lang="en-FR"/>
          </a:p>
        </p:txBody>
      </p:sp>
      <p:sp>
        <p:nvSpPr>
          <p:cNvPr id="5" name="TextBox 4">
            <a:extLst>
              <a:ext uri="{FF2B5EF4-FFF2-40B4-BE49-F238E27FC236}">
                <a16:creationId xmlns:a16="http://schemas.microsoft.com/office/drawing/2014/main" id="{BC7410A0-C5C5-2241-6F44-C41D4FA8896F}"/>
              </a:ext>
            </a:extLst>
          </p:cNvPr>
          <p:cNvSpPr txBox="1"/>
          <p:nvPr/>
        </p:nvSpPr>
        <p:spPr>
          <a:xfrm>
            <a:off x="199116" y="6411954"/>
            <a:ext cx="5740674" cy="253916"/>
          </a:xfrm>
          <a:prstGeom prst="rect">
            <a:avLst/>
          </a:prstGeom>
          <a:noFill/>
        </p:spPr>
        <p:txBody>
          <a:bodyPr wrap="none" rtlCol="0">
            <a:spAutoFit/>
          </a:bodyPr>
          <a:lstStyle/>
          <a:p>
            <a:r>
              <a:rPr lang="en-GB" sz="1050" dirty="0">
                <a:solidFill>
                  <a:schemeClr val="bg2">
                    <a:lumMod val="50000"/>
                  </a:schemeClr>
                </a:solidFill>
                <a:effectLst/>
                <a:latin typeface=".AppleSystemUIFont"/>
              </a:rPr>
              <a:t>Source: Based on </a:t>
            </a:r>
            <a:r>
              <a:rPr lang="en-GB" sz="1050" dirty="0">
                <a:solidFill>
                  <a:schemeClr val="bg2">
                    <a:lumMod val="50000"/>
                  </a:schemeClr>
                </a:solidFill>
                <a:latin typeface=".AppleSystemUIFont"/>
              </a:rPr>
              <a:t>concepts explored in the video Monte Carlo Tree Search by John Levin </a:t>
            </a:r>
            <a:r>
              <a:rPr lang="en-GB" sz="1050" dirty="0">
                <a:solidFill>
                  <a:schemeClr val="bg2">
                    <a:lumMod val="50000"/>
                  </a:schemeClr>
                </a:solidFill>
                <a:effectLst/>
                <a:latin typeface=".AppleSystemUIFont"/>
              </a:rPr>
              <a:t>(</a:t>
            </a:r>
            <a:r>
              <a:rPr lang="en-GB" sz="1050" dirty="0" err="1">
                <a:solidFill>
                  <a:schemeClr val="bg2">
                    <a:lumMod val="50000"/>
                  </a:schemeClr>
                </a:solidFill>
                <a:effectLst/>
                <a:latin typeface=".AppleSystemUIFont"/>
              </a:rPr>
              <a:t>Youtube</a:t>
            </a:r>
            <a:r>
              <a:rPr lang="en-GB" sz="1050" dirty="0">
                <a:solidFill>
                  <a:schemeClr val="bg2">
                    <a:lumMod val="50000"/>
                  </a:schemeClr>
                </a:solidFill>
                <a:effectLst/>
                <a:latin typeface=".AppleSystemUIFont"/>
              </a:rPr>
              <a:t>) [2]</a:t>
            </a:r>
          </a:p>
        </p:txBody>
      </p:sp>
      <p:pic>
        <p:nvPicPr>
          <p:cNvPr id="7" name="Picture 6" descr="A diagram of a program&#10;&#10;Description automatically generated">
            <a:extLst>
              <a:ext uri="{FF2B5EF4-FFF2-40B4-BE49-F238E27FC236}">
                <a16:creationId xmlns:a16="http://schemas.microsoft.com/office/drawing/2014/main" id="{33C187AD-B018-72BC-3AF8-80958BFE4260}"/>
              </a:ext>
            </a:extLst>
          </p:cNvPr>
          <p:cNvPicPr>
            <a:picLocks noChangeAspect="1"/>
          </p:cNvPicPr>
          <p:nvPr/>
        </p:nvPicPr>
        <p:blipFill>
          <a:blip r:embed="rId2"/>
          <a:stretch>
            <a:fillRect/>
          </a:stretch>
        </p:blipFill>
        <p:spPr>
          <a:xfrm>
            <a:off x="2301423" y="136525"/>
            <a:ext cx="6309177" cy="5855576"/>
          </a:xfrm>
          <a:prstGeom prst="rect">
            <a:avLst/>
          </a:prstGeom>
        </p:spPr>
      </p:pic>
    </p:spTree>
    <p:extLst>
      <p:ext uri="{BB962C8B-B14F-4D97-AF65-F5344CB8AC3E}">
        <p14:creationId xmlns:p14="http://schemas.microsoft.com/office/powerpoint/2010/main" val="3792557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FD8BAB-DAD0-BEAB-F21B-75B24B1050A7}"/>
              </a:ext>
            </a:extLst>
          </p:cNvPr>
          <p:cNvSpPr>
            <a:spLocks noGrp="1"/>
          </p:cNvSpPr>
          <p:nvPr>
            <p:ph type="sldNum" sz="quarter" idx="12"/>
          </p:nvPr>
        </p:nvSpPr>
        <p:spPr/>
        <p:txBody>
          <a:bodyPr/>
          <a:lstStyle/>
          <a:p>
            <a:fld id="{4522D1E0-E5C6-184C-988C-8CB7FA75B0FC}" type="slidenum">
              <a:rPr lang="en-FR" smtClean="0"/>
              <a:t>32</a:t>
            </a:fld>
            <a:endParaRPr lang="en-FR"/>
          </a:p>
        </p:txBody>
      </p:sp>
      <p:pic>
        <p:nvPicPr>
          <p:cNvPr id="6" name="Picture 5" descr="A diagram of a data processing process&#10;&#10;Description automatically generated">
            <a:extLst>
              <a:ext uri="{FF2B5EF4-FFF2-40B4-BE49-F238E27FC236}">
                <a16:creationId xmlns:a16="http://schemas.microsoft.com/office/drawing/2014/main" id="{DC4D1CBB-5AF5-63D4-76CD-680D8CD667B7}"/>
              </a:ext>
            </a:extLst>
          </p:cNvPr>
          <p:cNvPicPr>
            <a:picLocks noChangeAspect="1"/>
          </p:cNvPicPr>
          <p:nvPr/>
        </p:nvPicPr>
        <p:blipFill>
          <a:blip r:embed="rId2"/>
          <a:stretch>
            <a:fillRect/>
          </a:stretch>
        </p:blipFill>
        <p:spPr>
          <a:xfrm>
            <a:off x="0" y="0"/>
            <a:ext cx="6660292" cy="6858000"/>
          </a:xfrm>
          <a:prstGeom prst="rect">
            <a:avLst/>
          </a:prstGeom>
        </p:spPr>
      </p:pic>
      <p:pic>
        <p:nvPicPr>
          <p:cNvPr id="8" name="Picture 7" descr="A diagram of a function&#10;&#10;Description automatically generated">
            <a:extLst>
              <a:ext uri="{FF2B5EF4-FFF2-40B4-BE49-F238E27FC236}">
                <a16:creationId xmlns:a16="http://schemas.microsoft.com/office/drawing/2014/main" id="{94394E27-08B6-7D2E-E9B1-B7568B85B16B}"/>
              </a:ext>
            </a:extLst>
          </p:cNvPr>
          <p:cNvPicPr>
            <a:picLocks noChangeAspect="1"/>
          </p:cNvPicPr>
          <p:nvPr/>
        </p:nvPicPr>
        <p:blipFill>
          <a:blip r:embed="rId3"/>
          <a:stretch>
            <a:fillRect/>
          </a:stretch>
        </p:blipFill>
        <p:spPr>
          <a:xfrm>
            <a:off x="6989232" y="1049004"/>
            <a:ext cx="4745567" cy="4759991"/>
          </a:xfrm>
          <a:prstGeom prst="rect">
            <a:avLst/>
          </a:prstGeom>
        </p:spPr>
      </p:pic>
    </p:spTree>
    <p:extLst>
      <p:ext uri="{BB962C8B-B14F-4D97-AF65-F5344CB8AC3E}">
        <p14:creationId xmlns:p14="http://schemas.microsoft.com/office/powerpoint/2010/main" val="4220760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screenshot of a computer program&#10;&#10;Description automatically generated">
            <a:extLst>
              <a:ext uri="{FF2B5EF4-FFF2-40B4-BE49-F238E27FC236}">
                <a16:creationId xmlns:a16="http://schemas.microsoft.com/office/drawing/2014/main" id="{0F252616-A45E-7F80-4D2E-EE2F8BD9EF79}"/>
              </a:ext>
            </a:extLst>
          </p:cNvPr>
          <p:cNvPicPr>
            <a:picLocks noGrp="1" noChangeAspect="1"/>
          </p:cNvPicPr>
          <p:nvPr>
            <p:ph idx="1"/>
          </p:nvPr>
        </p:nvPicPr>
        <p:blipFill>
          <a:blip r:embed="rId2"/>
          <a:stretch>
            <a:fillRect/>
          </a:stretch>
        </p:blipFill>
        <p:spPr>
          <a:xfrm>
            <a:off x="643467" y="879941"/>
            <a:ext cx="10905066" cy="5098117"/>
          </a:xfrm>
          <a:prstGeom prst="rect">
            <a:avLst/>
          </a:prstGeom>
        </p:spPr>
      </p:pic>
      <p:sp>
        <p:nvSpPr>
          <p:cNvPr id="4" name="Slide Number Placeholder 3">
            <a:extLst>
              <a:ext uri="{FF2B5EF4-FFF2-40B4-BE49-F238E27FC236}">
                <a16:creationId xmlns:a16="http://schemas.microsoft.com/office/drawing/2014/main" id="{C96BB1B4-6933-3D40-9028-F08646B7A91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522D1E0-E5C6-184C-988C-8CB7FA75B0FC}" type="slidenum">
              <a:rPr lang="en-US" smtClean="0">
                <a:solidFill>
                  <a:schemeClr val="tx1">
                    <a:tint val="75000"/>
                  </a:schemeClr>
                </a:solidFill>
              </a:rPr>
              <a:pPr>
                <a:spcAft>
                  <a:spcPts val="600"/>
                </a:spcAft>
              </a:pPr>
              <a:t>33</a:t>
            </a:fld>
            <a:endParaRPr lang="en-US">
              <a:solidFill>
                <a:schemeClr val="tx1">
                  <a:tint val="75000"/>
                </a:schemeClr>
              </a:solidFill>
            </a:endParaRPr>
          </a:p>
        </p:txBody>
      </p:sp>
    </p:spTree>
    <p:extLst>
      <p:ext uri="{BB962C8B-B14F-4D97-AF65-F5344CB8AC3E}">
        <p14:creationId xmlns:p14="http://schemas.microsoft.com/office/powerpoint/2010/main" val="3300149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screenshot of a computer program&#10;&#10;Description automatically generated">
            <a:extLst>
              <a:ext uri="{FF2B5EF4-FFF2-40B4-BE49-F238E27FC236}">
                <a16:creationId xmlns:a16="http://schemas.microsoft.com/office/drawing/2014/main" id="{D9803708-F370-DE4B-E325-592E94B22561}"/>
              </a:ext>
            </a:extLst>
          </p:cNvPr>
          <p:cNvPicPr>
            <a:picLocks noGrp="1" noChangeAspect="1"/>
          </p:cNvPicPr>
          <p:nvPr>
            <p:ph idx="1"/>
          </p:nvPr>
        </p:nvPicPr>
        <p:blipFill>
          <a:blip r:embed="rId2"/>
          <a:stretch>
            <a:fillRect/>
          </a:stretch>
        </p:blipFill>
        <p:spPr>
          <a:xfrm>
            <a:off x="2709181" y="363929"/>
            <a:ext cx="6773638" cy="6130142"/>
          </a:xfrm>
          <a:prstGeom prst="rect">
            <a:avLst/>
          </a:prstGeom>
        </p:spPr>
      </p:pic>
      <p:sp>
        <p:nvSpPr>
          <p:cNvPr id="4" name="Slide Number Placeholder 3">
            <a:extLst>
              <a:ext uri="{FF2B5EF4-FFF2-40B4-BE49-F238E27FC236}">
                <a16:creationId xmlns:a16="http://schemas.microsoft.com/office/drawing/2014/main" id="{E2495DEB-05EA-56BD-0725-CBD33316623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522D1E0-E5C6-184C-988C-8CB7FA75B0FC}" type="slidenum">
              <a:rPr lang="en-US" smtClean="0">
                <a:solidFill>
                  <a:schemeClr val="tx1">
                    <a:tint val="75000"/>
                  </a:schemeClr>
                </a:solidFill>
              </a:rPr>
              <a:pPr>
                <a:spcAft>
                  <a:spcPts val="600"/>
                </a:spcAft>
              </a:pPr>
              <a:t>34</a:t>
            </a:fld>
            <a:endParaRPr lang="en-US">
              <a:solidFill>
                <a:schemeClr val="tx1">
                  <a:tint val="75000"/>
                </a:schemeClr>
              </a:solidFill>
            </a:endParaRPr>
          </a:p>
        </p:txBody>
      </p:sp>
    </p:spTree>
    <p:extLst>
      <p:ext uri="{BB962C8B-B14F-4D97-AF65-F5344CB8AC3E}">
        <p14:creationId xmlns:p14="http://schemas.microsoft.com/office/powerpoint/2010/main" val="3932072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white rectangular object with black text&#10;&#10;Description automatically generated">
            <a:extLst>
              <a:ext uri="{FF2B5EF4-FFF2-40B4-BE49-F238E27FC236}">
                <a16:creationId xmlns:a16="http://schemas.microsoft.com/office/drawing/2014/main" id="{E2A86EBF-F37B-91F1-AF9C-B9BA2CFD1409}"/>
              </a:ext>
            </a:extLst>
          </p:cNvPr>
          <p:cNvPicPr>
            <a:picLocks noGrp="1" noChangeAspect="1"/>
          </p:cNvPicPr>
          <p:nvPr>
            <p:ph idx="1"/>
          </p:nvPr>
        </p:nvPicPr>
        <p:blipFill>
          <a:blip r:embed="rId2"/>
          <a:stretch>
            <a:fillRect/>
          </a:stretch>
        </p:blipFill>
        <p:spPr>
          <a:xfrm>
            <a:off x="1146810" y="410845"/>
            <a:ext cx="9220200" cy="2019300"/>
          </a:xfrm>
        </p:spPr>
      </p:pic>
      <p:sp>
        <p:nvSpPr>
          <p:cNvPr id="4" name="Slide Number Placeholder 3">
            <a:extLst>
              <a:ext uri="{FF2B5EF4-FFF2-40B4-BE49-F238E27FC236}">
                <a16:creationId xmlns:a16="http://schemas.microsoft.com/office/drawing/2014/main" id="{FB55F86D-760E-82D3-336D-79635315B5F8}"/>
              </a:ext>
            </a:extLst>
          </p:cNvPr>
          <p:cNvSpPr>
            <a:spLocks noGrp="1"/>
          </p:cNvSpPr>
          <p:nvPr>
            <p:ph type="sldNum" sz="quarter" idx="12"/>
          </p:nvPr>
        </p:nvSpPr>
        <p:spPr/>
        <p:txBody>
          <a:bodyPr/>
          <a:lstStyle/>
          <a:p>
            <a:fld id="{4522D1E0-E5C6-184C-988C-8CB7FA75B0FC}" type="slidenum">
              <a:rPr lang="en-FR" smtClean="0"/>
              <a:t>35</a:t>
            </a:fld>
            <a:endParaRPr lang="en-FR"/>
          </a:p>
        </p:txBody>
      </p:sp>
      <p:pic>
        <p:nvPicPr>
          <p:cNvPr id="8" name="Picture 7" descr="A white text with black text&#10;&#10;Description automatically generated with medium confidence">
            <a:extLst>
              <a:ext uri="{FF2B5EF4-FFF2-40B4-BE49-F238E27FC236}">
                <a16:creationId xmlns:a16="http://schemas.microsoft.com/office/drawing/2014/main" id="{05CB4563-3912-E1E5-99ED-007B0E7BA2EB}"/>
              </a:ext>
            </a:extLst>
          </p:cNvPr>
          <p:cNvPicPr>
            <a:picLocks noChangeAspect="1"/>
          </p:cNvPicPr>
          <p:nvPr/>
        </p:nvPicPr>
        <p:blipFill>
          <a:blip r:embed="rId3"/>
          <a:stretch>
            <a:fillRect/>
          </a:stretch>
        </p:blipFill>
        <p:spPr>
          <a:xfrm>
            <a:off x="1146810" y="2430145"/>
            <a:ext cx="9220200" cy="3583508"/>
          </a:xfrm>
          <a:prstGeom prst="rect">
            <a:avLst/>
          </a:prstGeom>
        </p:spPr>
      </p:pic>
    </p:spTree>
    <p:extLst>
      <p:ext uri="{BB962C8B-B14F-4D97-AF65-F5344CB8AC3E}">
        <p14:creationId xmlns:p14="http://schemas.microsoft.com/office/powerpoint/2010/main" val="2695126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A8CB0188-0732-B933-CDFB-6E6D1D6C651D}"/>
              </a:ext>
            </a:extLst>
          </p:cNvPr>
          <p:cNvPicPr>
            <a:picLocks noGrp="1" noChangeAspect="1"/>
          </p:cNvPicPr>
          <p:nvPr>
            <p:ph idx="1"/>
          </p:nvPr>
        </p:nvPicPr>
        <p:blipFill>
          <a:blip r:embed="rId2"/>
          <a:stretch>
            <a:fillRect/>
          </a:stretch>
        </p:blipFill>
        <p:spPr>
          <a:xfrm>
            <a:off x="1460500" y="2171700"/>
            <a:ext cx="9271000" cy="2514600"/>
          </a:xfrm>
        </p:spPr>
      </p:pic>
      <p:sp>
        <p:nvSpPr>
          <p:cNvPr id="4" name="Slide Number Placeholder 3">
            <a:extLst>
              <a:ext uri="{FF2B5EF4-FFF2-40B4-BE49-F238E27FC236}">
                <a16:creationId xmlns:a16="http://schemas.microsoft.com/office/drawing/2014/main" id="{082D6615-5C43-D299-417F-9D64F179FBA9}"/>
              </a:ext>
            </a:extLst>
          </p:cNvPr>
          <p:cNvSpPr>
            <a:spLocks noGrp="1"/>
          </p:cNvSpPr>
          <p:nvPr>
            <p:ph type="sldNum" sz="quarter" idx="12"/>
          </p:nvPr>
        </p:nvSpPr>
        <p:spPr/>
        <p:txBody>
          <a:bodyPr/>
          <a:lstStyle/>
          <a:p>
            <a:fld id="{4522D1E0-E5C6-184C-988C-8CB7FA75B0FC}" type="slidenum">
              <a:rPr lang="en-FR" smtClean="0"/>
              <a:t>36</a:t>
            </a:fld>
            <a:endParaRPr lang="en-FR"/>
          </a:p>
        </p:txBody>
      </p:sp>
    </p:spTree>
    <p:extLst>
      <p:ext uri="{BB962C8B-B14F-4D97-AF65-F5344CB8AC3E}">
        <p14:creationId xmlns:p14="http://schemas.microsoft.com/office/powerpoint/2010/main" val="4084541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69B2-9190-CB8C-5D4E-195E4CAA05CE}"/>
              </a:ext>
            </a:extLst>
          </p:cNvPr>
          <p:cNvSpPr>
            <a:spLocks noGrp="1"/>
          </p:cNvSpPr>
          <p:nvPr>
            <p:ph type="title"/>
          </p:nvPr>
        </p:nvSpPr>
        <p:spPr/>
        <p:txBody>
          <a:bodyPr/>
          <a:lstStyle/>
          <a:p>
            <a:r>
              <a:rPr lang="en-FR" dirty="0"/>
              <a:t>Statisticals test</a:t>
            </a:r>
          </a:p>
        </p:txBody>
      </p:sp>
      <p:sp>
        <p:nvSpPr>
          <p:cNvPr id="3" name="Content Placeholder 2">
            <a:extLst>
              <a:ext uri="{FF2B5EF4-FFF2-40B4-BE49-F238E27FC236}">
                <a16:creationId xmlns:a16="http://schemas.microsoft.com/office/drawing/2014/main" id="{1536EBE1-DA9E-3F3C-51D3-70A12C4A013A}"/>
              </a:ext>
            </a:extLst>
          </p:cNvPr>
          <p:cNvSpPr>
            <a:spLocks noGrp="1"/>
          </p:cNvSpPr>
          <p:nvPr>
            <p:ph idx="1"/>
          </p:nvPr>
        </p:nvSpPr>
        <p:spPr/>
        <p:txBody>
          <a:bodyPr/>
          <a:lstStyle/>
          <a:p>
            <a:pPr>
              <a:spcBef>
                <a:spcPts val="900"/>
              </a:spcBef>
            </a:pPr>
            <a:r>
              <a:rPr lang="en-GB" b="1" dirty="0">
                <a:solidFill>
                  <a:srgbClr val="0E0E0E"/>
                </a:solidFill>
                <a:effectLst/>
                <a:latin typeface=".AppleSystemUIFont"/>
              </a:rPr>
              <a:t>Mann-Whitney Test</a:t>
            </a:r>
            <a:r>
              <a:rPr lang="en-GB" dirty="0">
                <a:solidFill>
                  <a:srgbClr val="0E0E0E"/>
                </a:solidFill>
                <a:effectLst/>
                <a:latin typeface=".AppleSystemUIFont"/>
              </a:rPr>
              <a:t>: Compares two groups to determine if their distributions differ significantly.</a:t>
            </a:r>
          </a:p>
          <a:p>
            <a:pPr>
              <a:spcBef>
                <a:spcPts val="900"/>
              </a:spcBef>
            </a:pPr>
            <a:r>
              <a:rPr lang="en-GB" b="1" dirty="0">
                <a:solidFill>
                  <a:srgbClr val="0E0E0E"/>
                </a:solidFill>
                <a:effectLst/>
                <a:latin typeface=".AppleSystemUIFont"/>
              </a:rPr>
              <a:t>Kolmogorov-Smirnov Test</a:t>
            </a:r>
            <a:r>
              <a:rPr lang="en-GB" dirty="0">
                <a:solidFill>
                  <a:srgbClr val="0E0E0E"/>
                </a:solidFill>
                <a:effectLst/>
                <a:latin typeface=".AppleSystemUIFont"/>
              </a:rPr>
              <a:t>: Assesses if two samples come from the same distribution by comparing their cumulative distributions.</a:t>
            </a:r>
          </a:p>
          <a:p>
            <a:endParaRPr lang="en-FR" dirty="0"/>
          </a:p>
        </p:txBody>
      </p:sp>
      <p:sp>
        <p:nvSpPr>
          <p:cNvPr id="4" name="Slide Number Placeholder 3">
            <a:extLst>
              <a:ext uri="{FF2B5EF4-FFF2-40B4-BE49-F238E27FC236}">
                <a16:creationId xmlns:a16="http://schemas.microsoft.com/office/drawing/2014/main" id="{CD9FF186-292C-63F3-12C3-793045E0B50E}"/>
              </a:ext>
            </a:extLst>
          </p:cNvPr>
          <p:cNvSpPr>
            <a:spLocks noGrp="1"/>
          </p:cNvSpPr>
          <p:nvPr>
            <p:ph type="sldNum" sz="quarter" idx="12"/>
          </p:nvPr>
        </p:nvSpPr>
        <p:spPr/>
        <p:txBody>
          <a:bodyPr/>
          <a:lstStyle/>
          <a:p>
            <a:fld id="{4522D1E0-E5C6-184C-988C-8CB7FA75B0FC}" type="slidenum">
              <a:rPr lang="en-FR" smtClean="0"/>
              <a:t>37</a:t>
            </a:fld>
            <a:endParaRPr lang="en-FR"/>
          </a:p>
        </p:txBody>
      </p:sp>
    </p:spTree>
    <p:extLst>
      <p:ext uri="{BB962C8B-B14F-4D97-AF65-F5344CB8AC3E}">
        <p14:creationId xmlns:p14="http://schemas.microsoft.com/office/powerpoint/2010/main" val="2964773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8C21C9-73D4-2D2B-260E-EA74C6CB53C0}"/>
              </a:ext>
            </a:extLst>
          </p:cNvPr>
          <p:cNvSpPr>
            <a:spLocks noGrp="1"/>
          </p:cNvSpPr>
          <p:nvPr>
            <p:ph type="sldNum" sz="quarter" idx="12"/>
          </p:nvPr>
        </p:nvSpPr>
        <p:spPr/>
        <p:txBody>
          <a:bodyPr/>
          <a:lstStyle/>
          <a:p>
            <a:fld id="{4522D1E0-E5C6-184C-988C-8CB7FA75B0FC}" type="slidenum">
              <a:rPr lang="en-FR" smtClean="0"/>
              <a:t>38</a:t>
            </a:fld>
            <a:endParaRPr lang="en-FR"/>
          </a:p>
        </p:txBody>
      </p:sp>
      <p:pic>
        <p:nvPicPr>
          <p:cNvPr id="5" name="Content Placeholder 4" descr="A graph of blue and orange lines&#10;&#10;Description automatically generated">
            <a:extLst>
              <a:ext uri="{FF2B5EF4-FFF2-40B4-BE49-F238E27FC236}">
                <a16:creationId xmlns:a16="http://schemas.microsoft.com/office/drawing/2014/main" id="{B77FAA0B-3236-17FB-3942-6DF3CA5230C3}"/>
              </a:ext>
            </a:extLst>
          </p:cNvPr>
          <p:cNvPicPr>
            <a:picLocks noGrp="1" noChangeAspect="1"/>
          </p:cNvPicPr>
          <p:nvPr>
            <p:ph idx="1"/>
          </p:nvPr>
        </p:nvPicPr>
        <p:blipFill>
          <a:blip r:embed="rId2"/>
          <a:stretch>
            <a:fillRect/>
          </a:stretch>
        </p:blipFill>
        <p:spPr>
          <a:xfrm>
            <a:off x="1108891" y="268942"/>
            <a:ext cx="10244909" cy="5854234"/>
          </a:xfrm>
          <a:prstGeom prst="rect">
            <a:avLst/>
          </a:prstGeom>
        </p:spPr>
      </p:pic>
    </p:spTree>
    <p:extLst>
      <p:ext uri="{BB962C8B-B14F-4D97-AF65-F5344CB8AC3E}">
        <p14:creationId xmlns:p14="http://schemas.microsoft.com/office/powerpoint/2010/main" val="366194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01B2C6-E17C-0F0E-CA27-60256F829CFF}"/>
            </a:ext>
          </a:extLst>
        </p:cNvPr>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88CC6510-C57A-202C-E3C2-18D762718F7E}"/>
              </a:ext>
            </a:extLst>
          </p:cNvPr>
          <p:cNvSpPr>
            <a:spLocks noGrp="1"/>
          </p:cNvSpPr>
          <p:nvPr>
            <p:ph type="title"/>
          </p:nvPr>
        </p:nvSpPr>
        <p:spPr>
          <a:xfrm>
            <a:off x="477784" y="0"/>
            <a:ext cx="4648398" cy="1708242"/>
          </a:xfrm>
        </p:spPr>
        <p:txBody>
          <a:bodyPr anchor="ctr">
            <a:normAutofit/>
          </a:bodyPr>
          <a:lstStyle/>
          <a:p>
            <a:r>
              <a:rPr lang="en-GB" sz="4000" b="1" dirty="0">
                <a:effectLst/>
                <a:latin typeface=".AppleSystemUIFont"/>
              </a:rPr>
              <a:t>Problem Description</a:t>
            </a:r>
            <a:endParaRPr lang="en-FR" sz="4000" dirty="0"/>
          </a:p>
        </p:txBody>
      </p:sp>
      <p:sp>
        <p:nvSpPr>
          <p:cNvPr id="3" name="Content Placeholder 2">
            <a:extLst>
              <a:ext uri="{FF2B5EF4-FFF2-40B4-BE49-F238E27FC236}">
                <a16:creationId xmlns:a16="http://schemas.microsoft.com/office/drawing/2014/main" id="{1F8FFDBE-1BB9-8A9B-B8B9-188E36BB22C6}"/>
              </a:ext>
            </a:extLst>
          </p:cNvPr>
          <p:cNvSpPr>
            <a:spLocks noGrp="1"/>
          </p:cNvSpPr>
          <p:nvPr>
            <p:ph idx="1"/>
          </p:nvPr>
        </p:nvSpPr>
        <p:spPr>
          <a:xfrm>
            <a:off x="380901" y="3443755"/>
            <a:ext cx="4648398" cy="1329122"/>
          </a:xfrm>
        </p:spPr>
        <p:txBody>
          <a:bodyPr anchor="ctr">
            <a:normAutofit lnSpcReduction="10000"/>
          </a:bodyPr>
          <a:lstStyle/>
          <a:p>
            <a:pPr marL="0" indent="0">
              <a:spcBef>
                <a:spcPts val="900"/>
              </a:spcBef>
              <a:buNone/>
            </a:pPr>
            <a:r>
              <a:rPr lang="en-GB" sz="1400" b="1" dirty="0">
                <a:solidFill>
                  <a:srgbClr val="0E0E0E"/>
                </a:solidFill>
                <a:effectLst/>
                <a:latin typeface=".AppleSystemUIFont"/>
              </a:rPr>
              <a:t>Key Features</a:t>
            </a:r>
            <a:r>
              <a:rPr lang="en-GB" sz="1400" dirty="0">
                <a:solidFill>
                  <a:srgbClr val="0E0E0E"/>
                </a:solidFill>
                <a:effectLst/>
                <a:latin typeface=".AppleSystemUIFont"/>
              </a:rPr>
              <a:t>:</a:t>
            </a:r>
          </a:p>
          <a:p>
            <a:pPr marL="0" indent="0">
              <a:spcBef>
                <a:spcPts val="900"/>
              </a:spcBef>
              <a:buNone/>
            </a:pPr>
            <a:r>
              <a:rPr lang="en-GB" sz="1400" dirty="0">
                <a:solidFill>
                  <a:srgbClr val="0E0E0E"/>
                </a:solidFill>
                <a:effectLst/>
                <a:latin typeface=".AppleSystemUIFont"/>
              </a:rPr>
              <a:t>1. Costs vary by direction and day but not time of day.</a:t>
            </a:r>
          </a:p>
          <a:p>
            <a:pPr marL="0" indent="0">
              <a:spcBef>
                <a:spcPts val="900"/>
              </a:spcBef>
              <a:buNone/>
            </a:pPr>
            <a:r>
              <a:rPr lang="en-GB" sz="1400" dirty="0">
                <a:solidFill>
                  <a:srgbClr val="0E0E0E"/>
                </a:solidFill>
                <a:effectLst/>
                <a:latin typeface=".AppleSystemUIFont"/>
              </a:rPr>
              <a:t>2. The trip starts and ends in the same area.</a:t>
            </a:r>
          </a:p>
          <a:p>
            <a:pPr marL="0" indent="0">
              <a:spcBef>
                <a:spcPts val="900"/>
              </a:spcBef>
              <a:buNone/>
            </a:pPr>
            <a:r>
              <a:rPr lang="en-GB" sz="1400" dirty="0">
                <a:solidFill>
                  <a:srgbClr val="0E0E0E"/>
                </a:solidFill>
                <a:effectLst/>
                <a:latin typeface=".AppleSystemUIFont"/>
              </a:rPr>
              <a:t>3. Arrival and departure must occur at the same city within an area.</a:t>
            </a:r>
          </a:p>
        </p:txBody>
      </p:sp>
      <p:sp>
        <p:nvSpPr>
          <p:cNvPr id="13" name="Rectangle 12">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map of europe with red arrows&#10;&#10;Description automatically generated">
            <a:extLst>
              <a:ext uri="{FF2B5EF4-FFF2-40B4-BE49-F238E27FC236}">
                <a16:creationId xmlns:a16="http://schemas.microsoft.com/office/drawing/2014/main" id="{DF996A92-97AB-C101-E6EB-D9140AD5C97A}"/>
              </a:ext>
            </a:extLst>
          </p:cNvPr>
          <p:cNvPicPr>
            <a:picLocks noChangeAspect="1"/>
          </p:cNvPicPr>
          <p:nvPr/>
        </p:nvPicPr>
        <p:blipFill>
          <a:blip r:embed="rId3"/>
          <a:srcRect t="1924" r="1978"/>
          <a:stretch/>
        </p:blipFill>
        <p:spPr>
          <a:xfrm>
            <a:off x="5555199" y="-12192"/>
            <a:ext cx="6647686" cy="5437438"/>
          </a:xfrm>
          <a:prstGeom prst="rect">
            <a:avLst/>
          </a:prstGeom>
        </p:spPr>
      </p:pic>
      <p:sp>
        <p:nvSpPr>
          <p:cNvPr id="7" name="TextBox 6">
            <a:extLst>
              <a:ext uri="{FF2B5EF4-FFF2-40B4-BE49-F238E27FC236}">
                <a16:creationId xmlns:a16="http://schemas.microsoft.com/office/drawing/2014/main" id="{D5535482-07E2-3F42-5896-2BDCA060E460}"/>
              </a:ext>
            </a:extLst>
          </p:cNvPr>
          <p:cNvSpPr txBox="1"/>
          <p:nvPr/>
        </p:nvSpPr>
        <p:spPr>
          <a:xfrm>
            <a:off x="5684498" y="5685252"/>
            <a:ext cx="6518387" cy="1184940"/>
          </a:xfrm>
          <a:prstGeom prst="rect">
            <a:avLst/>
          </a:prstGeom>
          <a:noFill/>
        </p:spPr>
        <p:txBody>
          <a:bodyPr wrap="none" rtlCol="0">
            <a:spAutoFit/>
          </a:bodyPr>
          <a:lstStyle/>
          <a:p>
            <a:pPr>
              <a:spcBef>
                <a:spcPts val="900"/>
              </a:spcBef>
            </a:pPr>
            <a:r>
              <a:rPr lang="en-GB" sz="1400" dirty="0">
                <a:solidFill>
                  <a:srgbClr val="0E0E0E"/>
                </a:solidFill>
                <a:effectLst/>
                <a:latin typeface=".AppleSystemUIFont"/>
              </a:rPr>
              <a:t>• </a:t>
            </a:r>
            <a:r>
              <a:rPr lang="en-GB" sz="1400" b="1" dirty="0">
                <a:solidFill>
                  <a:srgbClr val="0E0E0E"/>
                </a:solidFill>
                <a:effectLst/>
                <a:latin typeface=".AppleSystemUIFont"/>
              </a:rPr>
              <a:t>Areas</a:t>
            </a:r>
            <a:r>
              <a:rPr lang="en-GB" sz="1400" dirty="0">
                <a:solidFill>
                  <a:srgbClr val="0E0E0E"/>
                </a:solidFill>
                <a:effectLst/>
                <a:latin typeface=".AppleSystemUIFont"/>
              </a:rPr>
              <a:t>: Greece (Athens, Thessaloniki), Italy (Rome, Milan), Spain (Madrid, Barcelona), </a:t>
            </a:r>
          </a:p>
          <a:p>
            <a:pPr>
              <a:spcBef>
                <a:spcPts val="900"/>
              </a:spcBef>
            </a:pPr>
            <a:r>
              <a:rPr lang="en-GB" sz="1400" dirty="0">
                <a:solidFill>
                  <a:srgbClr val="0E0E0E"/>
                </a:solidFill>
                <a:effectLst/>
                <a:latin typeface=".AppleSystemUIFont"/>
              </a:rPr>
              <a:t>UK (London, Liverpool).</a:t>
            </a:r>
          </a:p>
          <a:p>
            <a:pPr>
              <a:spcBef>
                <a:spcPts val="900"/>
              </a:spcBef>
            </a:pPr>
            <a:r>
              <a:rPr lang="en-GB" sz="1400" dirty="0">
                <a:solidFill>
                  <a:srgbClr val="0E0E0E"/>
                </a:solidFill>
                <a:effectLst/>
                <a:latin typeface=".AppleSystemUIFont"/>
              </a:rPr>
              <a:t>• </a:t>
            </a:r>
            <a:r>
              <a:rPr lang="en-GB" sz="1400" b="1" dirty="0">
                <a:solidFill>
                  <a:srgbClr val="0E0E0E"/>
                </a:solidFill>
                <a:effectLst/>
                <a:latin typeface=".AppleSystemUIFont"/>
              </a:rPr>
              <a:t>Route</a:t>
            </a:r>
            <a:r>
              <a:rPr lang="en-GB" sz="1400" dirty="0">
                <a:solidFill>
                  <a:srgbClr val="0E0E0E"/>
                </a:solidFill>
                <a:effectLst/>
                <a:latin typeface=".AppleSystemUIFont"/>
              </a:rPr>
              <a:t>: Athens → Madrid → London → Rome → Thessaloniki.</a:t>
            </a:r>
          </a:p>
          <a:p>
            <a:endParaRPr lang="en-FR" sz="1400" dirty="0"/>
          </a:p>
        </p:txBody>
      </p:sp>
      <p:sp>
        <p:nvSpPr>
          <p:cNvPr id="8" name="Slide Number Placeholder 7">
            <a:extLst>
              <a:ext uri="{FF2B5EF4-FFF2-40B4-BE49-F238E27FC236}">
                <a16:creationId xmlns:a16="http://schemas.microsoft.com/office/drawing/2014/main" id="{C67E52E7-146D-0DAC-63F4-C5AAA30BA69E}"/>
              </a:ext>
            </a:extLst>
          </p:cNvPr>
          <p:cNvSpPr>
            <a:spLocks noGrp="1"/>
          </p:cNvSpPr>
          <p:nvPr>
            <p:ph type="sldNum" sz="quarter" idx="12"/>
          </p:nvPr>
        </p:nvSpPr>
        <p:spPr/>
        <p:txBody>
          <a:bodyPr/>
          <a:lstStyle/>
          <a:p>
            <a:fld id="{4522D1E0-E5C6-184C-988C-8CB7FA75B0FC}" type="slidenum">
              <a:rPr lang="en-FR" smtClean="0"/>
              <a:t>3</a:t>
            </a:fld>
            <a:endParaRPr lang="en-FR"/>
          </a:p>
        </p:txBody>
      </p:sp>
      <p:sp>
        <p:nvSpPr>
          <p:cNvPr id="12" name="Content Placeholder 2">
            <a:extLst>
              <a:ext uri="{FF2B5EF4-FFF2-40B4-BE49-F238E27FC236}">
                <a16:creationId xmlns:a16="http://schemas.microsoft.com/office/drawing/2014/main" id="{5A6AC783-1F27-CEB4-0838-D49F795D68B8}"/>
              </a:ext>
            </a:extLst>
          </p:cNvPr>
          <p:cNvSpPr txBox="1">
            <a:spLocks/>
          </p:cNvSpPr>
          <p:nvPr/>
        </p:nvSpPr>
        <p:spPr>
          <a:xfrm>
            <a:off x="388751" y="4772877"/>
            <a:ext cx="4648398" cy="132912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b="1" dirty="0">
                <a:solidFill>
                  <a:srgbClr val="0E0E0E"/>
                </a:solidFill>
                <a:latin typeface=".AppleSystemUIFont"/>
              </a:rPr>
              <a:t>Constraints</a:t>
            </a:r>
            <a:r>
              <a:rPr lang="en-GB" sz="1400" dirty="0">
                <a:solidFill>
                  <a:srgbClr val="0E0E0E"/>
                </a:solidFill>
                <a:latin typeface=".AppleSystemUIFont"/>
              </a:rPr>
              <a:t>:</a:t>
            </a:r>
          </a:p>
          <a:p>
            <a:pPr>
              <a:spcBef>
                <a:spcPts val="900"/>
              </a:spcBef>
            </a:pPr>
            <a:r>
              <a:rPr lang="en-GB" sz="1400" dirty="0">
                <a:solidFill>
                  <a:srgbClr val="0E0E0E"/>
                </a:solidFill>
                <a:latin typeface=".AppleSystemUIFont"/>
              </a:rPr>
              <a:t>Start from a specified airport.</a:t>
            </a:r>
          </a:p>
          <a:p>
            <a:pPr>
              <a:spcBef>
                <a:spcPts val="900"/>
              </a:spcBef>
            </a:pPr>
            <a:r>
              <a:rPr lang="en-GB" sz="1400" dirty="0">
                <a:solidFill>
                  <a:srgbClr val="0E0E0E"/>
                </a:solidFill>
                <a:latin typeface=".AppleSystemUIFont"/>
              </a:rPr>
              <a:t>Visit exactly one city in each area per day.</a:t>
            </a:r>
          </a:p>
        </p:txBody>
      </p:sp>
      <p:sp>
        <p:nvSpPr>
          <p:cNvPr id="14" name="Content Placeholder 2">
            <a:extLst>
              <a:ext uri="{FF2B5EF4-FFF2-40B4-BE49-F238E27FC236}">
                <a16:creationId xmlns:a16="http://schemas.microsoft.com/office/drawing/2014/main" id="{5DBDA2CF-3162-3D70-3665-7D1D97E07D42}"/>
              </a:ext>
            </a:extLst>
          </p:cNvPr>
          <p:cNvSpPr txBox="1">
            <a:spLocks/>
          </p:cNvSpPr>
          <p:nvPr/>
        </p:nvSpPr>
        <p:spPr>
          <a:xfrm>
            <a:off x="380901" y="2532347"/>
            <a:ext cx="4648398" cy="70709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b="1" dirty="0">
                <a:latin typeface=".AppleSystemUIFont"/>
              </a:rPr>
              <a:t>Objective: </a:t>
            </a:r>
            <a:r>
              <a:rPr lang="en-GB" sz="1400" dirty="0">
                <a:latin typeface=".AppleSystemUIFont"/>
              </a:rPr>
              <a:t>determine cheapest flight route that allows the traveller to visit all the areas and return to the starting area.</a:t>
            </a:r>
          </a:p>
        </p:txBody>
      </p:sp>
      <p:sp>
        <p:nvSpPr>
          <p:cNvPr id="4" name="TextBox 3">
            <a:extLst>
              <a:ext uri="{FF2B5EF4-FFF2-40B4-BE49-F238E27FC236}">
                <a16:creationId xmlns:a16="http://schemas.microsoft.com/office/drawing/2014/main" id="{D441D565-AE8E-364F-B835-B74CD2045E47}"/>
              </a:ext>
            </a:extLst>
          </p:cNvPr>
          <p:cNvSpPr txBox="1"/>
          <p:nvPr/>
        </p:nvSpPr>
        <p:spPr>
          <a:xfrm>
            <a:off x="11425108" y="5437438"/>
            <a:ext cx="777777" cy="253916"/>
          </a:xfrm>
          <a:prstGeom prst="rect">
            <a:avLst/>
          </a:prstGeom>
          <a:noFill/>
        </p:spPr>
        <p:txBody>
          <a:bodyPr wrap="none" rtlCol="0">
            <a:spAutoFit/>
          </a:bodyPr>
          <a:lstStyle/>
          <a:p>
            <a:r>
              <a:rPr lang="en-GB" sz="1050" dirty="0">
                <a:solidFill>
                  <a:schemeClr val="bg2">
                    <a:lumMod val="50000"/>
                  </a:schemeClr>
                </a:solidFill>
                <a:effectLst/>
                <a:latin typeface=".AppleSystemUIFont"/>
              </a:rPr>
              <a:t>Source: [4]</a:t>
            </a:r>
          </a:p>
        </p:txBody>
      </p:sp>
      <p:sp>
        <p:nvSpPr>
          <p:cNvPr id="10" name="Content Placeholder 2">
            <a:extLst>
              <a:ext uri="{FF2B5EF4-FFF2-40B4-BE49-F238E27FC236}">
                <a16:creationId xmlns:a16="http://schemas.microsoft.com/office/drawing/2014/main" id="{E8B18F0B-D5C6-4438-5399-482891A8253E}"/>
              </a:ext>
            </a:extLst>
          </p:cNvPr>
          <p:cNvSpPr txBox="1">
            <a:spLocks/>
          </p:cNvSpPr>
          <p:nvPr/>
        </p:nvSpPr>
        <p:spPr>
          <a:xfrm>
            <a:off x="380901" y="1203225"/>
            <a:ext cx="4648398" cy="132912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b="1" dirty="0">
                <a:latin typeface=".AppleSystemUIFont"/>
              </a:rPr>
              <a:t>Variant of the TSP:</a:t>
            </a:r>
            <a:r>
              <a:rPr lang="en-GB" sz="1400" dirty="0">
                <a:latin typeface=".AppleSystemUIFont"/>
              </a:rPr>
              <a:t> generalised, asymmetric and time dependant.</a:t>
            </a:r>
          </a:p>
          <a:p>
            <a:pPr marL="0" indent="0">
              <a:buFont typeface="Arial" panose="020B0604020202020204" pitchFamily="34" charset="0"/>
              <a:buNone/>
            </a:pPr>
            <a:r>
              <a:rPr lang="en-GB" sz="1400" dirty="0">
                <a:latin typeface=".AppleSystemUIFont"/>
              </a:rPr>
              <a:t>Traveler must visit a set of areas, one per day, starting from a given airport, with various flight connections between these airports on different days.</a:t>
            </a:r>
          </a:p>
        </p:txBody>
      </p:sp>
    </p:spTree>
    <p:extLst>
      <p:ext uri="{BB962C8B-B14F-4D97-AF65-F5344CB8AC3E}">
        <p14:creationId xmlns:p14="http://schemas.microsoft.com/office/powerpoint/2010/main" val="403691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2" grpId="0"/>
      <p:bldP spid="14"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text on a white background&#10;&#10;Description automatically generated">
            <a:extLst>
              <a:ext uri="{FF2B5EF4-FFF2-40B4-BE49-F238E27FC236}">
                <a16:creationId xmlns:a16="http://schemas.microsoft.com/office/drawing/2014/main" id="{2A85146A-0A2E-B1EE-364F-C0E9FBE2FB8A}"/>
              </a:ext>
            </a:extLst>
          </p:cNvPr>
          <p:cNvPicPr>
            <a:picLocks noChangeAspect="1"/>
          </p:cNvPicPr>
          <p:nvPr/>
        </p:nvPicPr>
        <p:blipFill>
          <a:blip r:embed="rId3"/>
          <a:stretch>
            <a:fillRect/>
          </a:stretch>
        </p:blipFill>
        <p:spPr>
          <a:xfrm>
            <a:off x="0" y="3233731"/>
            <a:ext cx="6848097" cy="2927350"/>
          </a:xfrm>
          <a:prstGeom prst="rect">
            <a:avLst/>
          </a:prstGeom>
        </p:spPr>
      </p:pic>
      <p:sp>
        <p:nvSpPr>
          <p:cNvPr id="2" name="Title 1">
            <a:extLst>
              <a:ext uri="{FF2B5EF4-FFF2-40B4-BE49-F238E27FC236}">
                <a16:creationId xmlns:a16="http://schemas.microsoft.com/office/drawing/2014/main" id="{881188B4-B6A5-3134-8DF4-4779F651C834}"/>
              </a:ext>
            </a:extLst>
          </p:cNvPr>
          <p:cNvSpPr>
            <a:spLocks noGrp="1"/>
          </p:cNvSpPr>
          <p:nvPr>
            <p:ph type="title"/>
          </p:nvPr>
        </p:nvSpPr>
        <p:spPr/>
        <p:txBody>
          <a:bodyPr/>
          <a:lstStyle/>
          <a:p>
            <a:r>
              <a:rPr lang="en-FR" b="1" dirty="0"/>
              <a:t>MCTS – different policies</a:t>
            </a:r>
          </a:p>
        </p:txBody>
      </p:sp>
      <p:pic>
        <p:nvPicPr>
          <p:cNvPr id="6" name="Content Placeholder 5" descr="A math equations with numbers and symbols&#10;&#10;Description automatically generated with medium confidence">
            <a:extLst>
              <a:ext uri="{FF2B5EF4-FFF2-40B4-BE49-F238E27FC236}">
                <a16:creationId xmlns:a16="http://schemas.microsoft.com/office/drawing/2014/main" id="{F42FBAC5-E1D5-BAE1-DE71-0129261EEE8D}"/>
              </a:ext>
            </a:extLst>
          </p:cNvPr>
          <p:cNvPicPr>
            <a:picLocks noGrp="1" noChangeAspect="1"/>
          </p:cNvPicPr>
          <p:nvPr>
            <p:ph idx="1"/>
          </p:nvPr>
        </p:nvPicPr>
        <p:blipFill>
          <a:blip r:embed="rId4"/>
          <a:srcRect t="4957" b="389"/>
          <a:stretch/>
        </p:blipFill>
        <p:spPr>
          <a:xfrm>
            <a:off x="0" y="1698007"/>
            <a:ext cx="4884746" cy="1625904"/>
          </a:xfrm>
        </p:spPr>
      </p:pic>
      <p:sp>
        <p:nvSpPr>
          <p:cNvPr id="4" name="Slide Number Placeholder 3">
            <a:extLst>
              <a:ext uri="{FF2B5EF4-FFF2-40B4-BE49-F238E27FC236}">
                <a16:creationId xmlns:a16="http://schemas.microsoft.com/office/drawing/2014/main" id="{E8BA7BDB-2FDA-CF7C-D636-BCAE27CABFC4}"/>
              </a:ext>
            </a:extLst>
          </p:cNvPr>
          <p:cNvSpPr>
            <a:spLocks noGrp="1"/>
          </p:cNvSpPr>
          <p:nvPr>
            <p:ph type="sldNum" sz="quarter" idx="12"/>
          </p:nvPr>
        </p:nvSpPr>
        <p:spPr/>
        <p:txBody>
          <a:bodyPr/>
          <a:lstStyle/>
          <a:p>
            <a:fld id="{4522D1E0-E5C6-184C-988C-8CB7FA75B0FC}" type="slidenum">
              <a:rPr lang="en-FR" smtClean="0"/>
              <a:t>4</a:t>
            </a:fld>
            <a:endParaRPr lang="en-FR"/>
          </a:p>
        </p:txBody>
      </p:sp>
      <p:sp>
        <p:nvSpPr>
          <p:cNvPr id="9" name="TextBox 8">
            <a:extLst>
              <a:ext uri="{FF2B5EF4-FFF2-40B4-BE49-F238E27FC236}">
                <a16:creationId xmlns:a16="http://schemas.microsoft.com/office/drawing/2014/main" id="{F2DB53E4-139A-F628-21BB-581718220D17}"/>
              </a:ext>
            </a:extLst>
          </p:cNvPr>
          <p:cNvSpPr txBox="1"/>
          <p:nvPr/>
        </p:nvSpPr>
        <p:spPr>
          <a:xfrm>
            <a:off x="838200" y="1198309"/>
            <a:ext cx="1253869" cy="369332"/>
          </a:xfrm>
          <a:prstGeom prst="rect">
            <a:avLst/>
          </a:prstGeom>
          <a:noFill/>
        </p:spPr>
        <p:txBody>
          <a:bodyPr wrap="none" rtlCol="0">
            <a:spAutoFit/>
          </a:bodyPr>
          <a:lstStyle/>
          <a:p>
            <a:r>
              <a:rPr lang="en-FR" b="1" dirty="0"/>
              <a:t>Selection:</a:t>
            </a:r>
          </a:p>
        </p:txBody>
      </p:sp>
      <p:sp>
        <p:nvSpPr>
          <p:cNvPr id="11" name="TextBox 10">
            <a:extLst>
              <a:ext uri="{FF2B5EF4-FFF2-40B4-BE49-F238E27FC236}">
                <a16:creationId xmlns:a16="http://schemas.microsoft.com/office/drawing/2014/main" id="{7EFBDE40-5F86-A767-E282-BD0D7C2887D5}"/>
              </a:ext>
            </a:extLst>
          </p:cNvPr>
          <p:cNvSpPr txBox="1"/>
          <p:nvPr/>
        </p:nvSpPr>
        <p:spPr>
          <a:xfrm>
            <a:off x="5113283" y="1382975"/>
            <a:ext cx="6994634" cy="369332"/>
          </a:xfrm>
          <a:prstGeom prst="rect">
            <a:avLst/>
          </a:prstGeom>
          <a:noFill/>
        </p:spPr>
        <p:txBody>
          <a:bodyPr wrap="square">
            <a:spAutoFit/>
          </a:bodyPr>
          <a:lstStyle/>
          <a:p>
            <a:pPr>
              <a:spcBef>
                <a:spcPts val="900"/>
              </a:spcBef>
            </a:pPr>
            <a:r>
              <a:rPr lang="en-GB" b="1" dirty="0">
                <a:solidFill>
                  <a:srgbClr val="0E0E0E"/>
                </a:solidFill>
                <a:effectLst/>
                <a:latin typeface=".AppleSystemUIFont"/>
              </a:rPr>
              <a:t>Simulation</a:t>
            </a:r>
            <a:r>
              <a:rPr lang="en-GB" dirty="0">
                <a:solidFill>
                  <a:srgbClr val="0E0E0E"/>
                </a:solidFill>
                <a:effectLst/>
                <a:latin typeface=".AppleSystemUIFont"/>
              </a:rPr>
              <a:t>: Random, greedy, and tolerance-based methods.</a:t>
            </a:r>
          </a:p>
        </p:txBody>
      </p:sp>
      <p:sp>
        <p:nvSpPr>
          <p:cNvPr id="13" name="TextBox 12">
            <a:extLst>
              <a:ext uri="{FF2B5EF4-FFF2-40B4-BE49-F238E27FC236}">
                <a16:creationId xmlns:a16="http://schemas.microsoft.com/office/drawing/2014/main" id="{8A657584-0722-12C4-C379-4B93A03FE295}"/>
              </a:ext>
            </a:extLst>
          </p:cNvPr>
          <p:cNvSpPr txBox="1"/>
          <p:nvPr/>
        </p:nvSpPr>
        <p:spPr>
          <a:xfrm>
            <a:off x="5113283" y="1752307"/>
            <a:ext cx="6603125" cy="2215991"/>
          </a:xfrm>
          <a:prstGeom prst="rect">
            <a:avLst/>
          </a:prstGeom>
          <a:noFill/>
        </p:spPr>
        <p:txBody>
          <a:bodyPr wrap="square">
            <a:spAutoFit/>
          </a:bodyPr>
          <a:lstStyle/>
          <a:p>
            <a:pPr>
              <a:spcBef>
                <a:spcPts val="900"/>
              </a:spcBef>
            </a:pPr>
            <a:r>
              <a:rPr lang="en-GB" b="1" dirty="0">
                <a:solidFill>
                  <a:srgbClr val="0E0E0E"/>
                </a:solidFill>
                <a:effectLst/>
                <a:latin typeface=".AppleSystemUIFont"/>
              </a:rPr>
              <a:t>Expansion</a:t>
            </a:r>
            <a:r>
              <a:rPr lang="en-GB" dirty="0">
                <a:solidFill>
                  <a:srgbClr val="0E0E0E"/>
                </a:solidFill>
                <a:effectLst/>
                <a:latin typeface=".AppleSystemUIFont"/>
              </a:rPr>
              <a:t>: </a:t>
            </a:r>
          </a:p>
          <a:p>
            <a:pPr marL="285750" indent="-285750">
              <a:spcBef>
                <a:spcPts val="900"/>
              </a:spcBef>
              <a:buFont typeface="Arial" panose="020B0604020202020204" pitchFamily="34" charset="0"/>
              <a:buChar char="•"/>
            </a:pPr>
            <a:r>
              <a:rPr lang="en-GB" i="1" dirty="0">
                <a:solidFill>
                  <a:srgbClr val="0E0E0E"/>
                </a:solidFill>
                <a:effectLst/>
                <a:latin typeface=".AppleSystemUIFont"/>
              </a:rPr>
              <a:t>Top-K Policy</a:t>
            </a:r>
            <a:r>
              <a:rPr lang="en-GB" dirty="0">
                <a:solidFill>
                  <a:srgbClr val="0E0E0E"/>
                </a:solidFill>
                <a:effectLst/>
                <a:latin typeface=".AppleSystemUIFont"/>
              </a:rPr>
              <a:t>: Selects the top </a:t>
            </a:r>
            <a:r>
              <a:rPr lang="en-GB" dirty="0">
                <a:solidFill>
                  <a:srgbClr val="000000"/>
                </a:solidFill>
                <a:effectLst/>
                <a:latin typeface="Helvetica" pitchFamily="2" charset="0"/>
              </a:rPr>
              <a:t>k</a:t>
            </a:r>
            <a:r>
              <a:rPr lang="en-GB" dirty="0">
                <a:solidFill>
                  <a:srgbClr val="0E0E0E"/>
                </a:solidFill>
                <a:effectLst/>
                <a:latin typeface=".AppleSystemUIFont"/>
              </a:rPr>
              <a:t> cheapest flight connections, where </a:t>
            </a:r>
            <a:r>
              <a:rPr lang="en-GB" dirty="0">
                <a:solidFill>
                  <a:srgbClr val="000000"/>
                </a:solidFill>
                <a:effectLst/>
                <a:latin typeface="Helvetica" pitchFamily="2" charset="0"/>
              </a:rPr>
              <a:t>k</a:t>
            </a:r>
            <a:r>
              <a:rPr lang="en-GB" dirty="0">
                <a:solidFill>
                  <a:srgbClr val="0E0E0E"/>
                </a:solidFill>
                <a:effectLst/>
                <a:latin typeface=".AppleSystemUIFont"/>
              </a:rPr>
              <a:t> is determined by the maximum number of children </a:t>
            </a:r>
            <a:r>
              <a:rPr lang="en-GB" dirty="0">
                <a:solidFill>
                  <a:srgbClr val="000000"/>
                </a:solidFill>
                <a:effectLst/>
                <a:latin typeface="Helvetica" pitchFamily="2" charset="0"/>
              </a:rPr>
              <a:t>N</a:t>
            </a:r>
            <a:r>
              <a:rPr lang="en-GB" baseline="-25000" dirty="0">
                <a:solidFill>
                  <a:srgbClr val="000000"/>
                </a:solidFill>
                <a:effectLst/>
                <a:latin typeface="Helvetica" pitchFamily="2" charset="0"/>
              </a:rPr>
              <a:t>c</a:t>
            </a:r>
            <a:r>
              <a:rPr lang="en-GB" dirty="0">
                <a:solidFill>
                  <a:srgbClr val="0E0E0E"/>
                </a:solidFill>
                <a:effectLst/>
                <a:latin typeface=".AppleSystemUIFont"/>
              </a:rPr>
              <a:t>.</a:t>
            </a:r>
          </a:p>
          <a:p>
            <a:pPr marL="285750" indent="-285750">
              <a:spcBef>
                <a:spcPts val="900"/>
              </a:spcBef>
              <a:buFont typeface="Arial" panose="020B0604020202020204" pitchFamily="34" charset="0"/>
              <a:buChar char="•"/>
            </a:pPr>
            <a:r>
              <a:rPr lang="en-GB" i="1" dirty="0">
                <a:solidFill>
                  <a:srgbClr val="0E0E0E"/>
                </a:solidFill>
                <a:effectLst/>
                <a:latin typeface=".AppleSystemUIFont"/>
              </a:rPr>
              <a:t>Ratio Policy</a:t>
            </a:r>
            <a:r>
              <a:rPr lang="en-GB" dirty="0">
                <a:solidFill>
                  <a:srgbClr val="0E0E0E"/>
                </a:solidFill>
                <a:effectLst/>
                <a:latin typeface=".AppleSystemUIFont"/>
              </a:rPr>
              <a:t>: Combines the top-</a:t>
            </a:r>
            <a:r>
              <a:rPr lang="en-GB" dirty="0">
                <a:solidFill>
                  <a:srgbClr val="000000"/>
                </a:solidFill>
                <a:effectLst/>
                <a:latin typeface="Helvetica" pitchFamily="2" charset="0"/>
              </a:rPr>
              <a:t>k</a:t>
            </a:r>
            <a:r>
              <a:rPr lang="en-GB" dirty="0">
                <a:solidFill>
                  <a:srgbClr val="0E0E0E"/>
                </a:solidFill>
                <a:effectLst/>
                <a:latin typeface=".AppleSystemUIFont"/>
              </a:rPr>
              <a:t> selection with randomness:</a:t>
            </a:r>
          </a:p>
          <a:p>
            <a:pPr lvl="2">
              <a:spcBef>
                <a:spcPts val="900"/>
              </a:spcBef>
            </a:pPr>
            <a:r>
              <a:rPr lang="en-GB" dirty="0">
                <a:solidFill>
                  <a:srgbClr val="0E0E0E"/>
                </a:solidFill>
                <a:effectLst/>
                <a:latin typeface=".AppleSystemUIFont"/>
              </a:rPr>
              <a:t>A fraction </a:t>
            </a:r>
            <a:r>
              <a:rPr lang="en-GB" dirty="0">
                <a:solidFill>
                  <a:srgbClr val="000000"/>
                </a:solidFill>
                <a:effectLst/>
                <a:latin typeface="Helvetica" pitchFamily="2" charset="0"/>
              </a:rPr>
              <a:t>c</a:t>
            </a:r>
            <a:r>
              <a:rPr lang="en-GB" dirty="0">
                <a:solidFill>
                  <a:srgbClr val="0E0E0E"/>
                </a:solidFill>
                <a:effectLst/>
                <a:latin typeface=".AppleSystemUIFont"/>
              </a:rPr>
              <a:t> of nodes are the cheapest actions.</a:t>
            </a:r>
          </a:p>
          <a:p>
            <a:pPr lvl="2">
              <a:spcBef>
                <a:spcPts val="900"/>
              </a:spcBef>
            </a:pPr>
            <a:r>
              <a:rPr lang="en-GB" dirty="0">
                <a:solidFill>
                  <a:srgbClr val="0E0E0E"/>
                </a:solidFill>
                <a:effectLst/>
                <a:latin typeface=".AppleSystemUIFont"/>
              </a:rPr>
              <a:t>The remaining </a:t>
            </a:r>
            <a:r>
              <a:rPr lang="en-GB" dirty="0">
                <a:solidFill>
                  <a:srgbClr val="000000"/>
                </a:solidFill>
                <a:effectLst/>
                <a:latin typeface="Helvetica" pitchFamily="2" charset="0"/>
              </a:rPr>
              <a:t>(1- c)*N</a:t>
            </a:r>
            <a:r>
              <a:rPr lang="en-GB" baseline="-25000" dirty="0">
                <a:solidFill>
                  <a:srgbClr val="000000"/>
                </a:solidFill>
                <a:effectLst/>
                <a:latin typeface="Helvetica" pitchFamily="2" charset="0"/>
              </a:rPr>
              <a:t>c</a:t>
            </a:r>
            <a:r>
              <a:rPr lang="en-GB" dirty="0">
                <a:solidFill>
                  <a:srgbClr val="0E0E0E"/>
                </a:solidFill>
                <a:effectLst/>
                <a:latin typeface=".AppleSystemUIFont"/>
              </a:rPr>
              <a:t> actions are chosen randomly.</a:t>
            </a:r>
          </a:p>
        </p:txBody>
      </p:sp>
      <p:sp>
        <p:nvSpPr>
          <p:cNvPr id="15" name="TextBox 14">
            <a:extLst>
              <a:ext uri="{FF2B5EF4-FFF2-40B4-BE49-F238E27FC236}">
                <a16:creationId xmlns:a16="http://schemas.microsoft.com/office/drawing/2014/main" id="{E96003A5-46E6-DB89-303C-179C6CF27E93}"/>
              </a:ext>
            </a:extLst>
          </p:cNvPr>
          <p:cNvSpPr txBox="1"/>
          <p:nvPr/>
        </p:nvSpPr>
        <p:spPr>
          <a:xfrm>
            <a:off x="5113283" y="3938358"/>
            <a:ext cx="6096000" cy="1038746"/>
          </a:xfrm>
          <a:prstGeom prst="rect">
            <a:avLst/>
          </a:prstGeom>
          <a:noFill/>
        </p:spPr>
        <p:txBody>
          <a:bodyPr wrap="square">
            <a:spAutoFit/>
          </a:bodyPr>
          <a:lstStyle/>
          <a:p>
            <a:pPr>
              <a:spcBef>
                <a:spcPts val="900"/>
              </a:spcBef>
            </a:pPr>
            <a:r>
              <a:rPr lang="en-GB" b="1" dirty="0" err="1">
                <a:solidFill>
                  <a:srgbClr val="0E0E0E"/>
                </a:solidFill>
                <a:latin typeface=".AppleSystemUIFont"/>
              </a:rPr>
              <a:t>Parralelisation</a:t>
            </a:r>
            <a:r>
              <a:rPr lang="en-GB" b="1" dirty="0">
                <a:solidFill>
                  <a:srgbClr val="0E0E0E"/>
                </a:solidFill>
                <a:latin typeface=".AppleSystemUIFont"/>
              </a:rPr>
              <a:t>: </a:t>
            </a:r>
          </a:p>
          <a:p>
            <a:pPr>
              <a:spcBef>
                <a:spcPts val="900"/>
              </a:spcBef>
            </a:pPr>
            <a:r>
              <a:rPr lang="en-GB" dirty="0">
                <a:solidFill>
                  <a:srgbClr val="0E0E0E"/>
                </a:solidFill>
                <a:effectLst/>
                <a:latin typeface=".AppleSystemUIFont"/>
              </a:rPr>
              <a:t>Simulations distributed across multiple cores to improve efficiency.</a:t>
            </a:r>
          </a:p>
        </p:txBody>
      </p:sp>
    </p:spTree>
    <p:extLst>
      <p:ext uri="{BB962C8B-B14F-4D97-AF65-F5344CB8AC3E}">
        <p14:creationId xmlns:p14="http://schemas.microsoft.com/office/powerpoint/2010/main" val="343321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1" grpId="1"/>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2F0A3-77B9-A9B2-5A97-18CEBF60CDFA}"/>
              </a:ext>
            </a:extLst>
          </p:cNvPr>
          <p:cNvSpPr>
            <a:spLocks noGrp="1"/>
          </p:cNvSpPr>
          <p:nvPr>
            <p:ph type="title"/>
          </p:nvPr>
        </p:nvSpPr>
        <p:spPr/>
        <p:txBody>
          <a:bodyPr/>
          <a:lstStyle/>
          <a:p>
            <a:r>
              <a:rPr lang="en-FR" b="1" dirty="0"/>
              <a:t>MCTS definition</a:t>
            </a:r>
          </a:p>
        </p:txBody>
      </p:sp>
      <p:pic>
        <p:nvPicPr>
          <p:cNvPr id="6" name="Content Placeholder 5">
            <a:extLst>
              <a:ext uri="{FF2B5EF4-FFF2-40B4-BE49-F238E27FC236}">
                <a16:creationId xmlns:a16="http://schemas.microsoft.com/office/drawing/2014/main" id="{25912F29-0730-018E-0659-EF75BFBDE260}"/>
              </a:ext>
            </a:extLst>
          </p:cNvPr>
          <p:cNvPicPr>
            <a:picLocks noGrp="1" noChangeAspect="1"/>
          </p:cNvPicPr>
          <p:nvPr>
            <p:ph idx="1"/>
          </p:nvPr>
        </p:nvPicPr>
        <p:blipFill>
          <a:blip r:embed="rId2"/>
          <a:stretch>
            <a:fillRect/>
          </a:stretch>
        </p:blipFill>
        <p:spPr>
          <a:xfrm>
            <a:off x="1105568" y="1256312"/>
            <a:ext cx="9598725" cy="1040004"/>
          </a:xfrm>
        </p:spPr>
      </p:pic>
      <p:sp>
        <p:nvSpPr>
          <p:cNvPr id="4" name="Slide Number Placeholder 3">
            <a:extLst>
              <a:ext uri="{FF2B5EF4-FFF2-40B4-BE49-F238E27FC236}">
                <a16:creationId xmlns:a16="http://schemas.microsoft.com/office/drawing/2014/main" id="{DD2F00DD-2F26-B7F8-28D9-5E9988C35BFC}"/>
              </a:ext>
            </a:extLst>
          </p:cNvPr>
          <p:cNvSpPr>
            <a:spLocks noGrp="1"/>
          </p:cNvSpPr>
          <p:nvPr>
            <p:ph type="sldNum" sz="quarter" idx="12"/>
          </p:nvPr>
        </p:nvSpPr>
        <p:spPr/>
        <p:txBody>
          <a:bodyPr/>
          <a:lstStyle/>
          <a:p>
            <a:fld id="{4522D1E0-E5C6-184C-988C-8CB7FA75B0FC}" type="slidenum">
              <a:rPr lang="en-FR" smtClean="0"/>
              <a:t>5</a:t>
            </a:fld>
            <a:endParaRPr lang="en-FR"/>
          </a:p>
        </p:txBody>
      </p:sp>
      <p:grpSp>
        <p:nvGrpSpPr>
          <p:cNvPr id="17" name="Group 16">
            <a:extLst>
              <a:ext uri="{FF2B5EF4-FFF2-40B4-BE49-F238E27FC236}">
                <a16:creationId xmlns:a16="http://schemas.microsoft.com/office/drawing/2014/main" id="{0F8F3429-15D3-FDCC-DA3B-FCF42B128D40}"/>
              </a:ext>
            </a:extLst>
          </p:cNvPr>
          <p:cNvGrpSpPr/>
          <p:nvPr/>
        </p:nvGrpSpPr>
        <p:grpSpPr>
          <a:xfrm>
            <a:off x="1105568" y="2652671"/>
            <a:ext cx="7772400" cy="2011656"/>
            <a:chOff x="1105568" y="2652671"/>
            <a:chExt cx="7772400" cy="2011656"/>
          </a:xfrm>
        </p:grpSpPr>
        <p:pic>
          <p:nvPicPr>
            <p:cNvPr id="10" name="Picture 9">
              <a:extLst>
                <a:ext uri="{FF2B5EF4-FFF2-40B4-BE49-F238E27FC236}">
                  <a16:creationId xmlns:a16="http://schemas.microsoft.com/office/drawing/2014/main" id="{659F3A65-2431-4181-867E-00B76AEBA93D}"/>
                </a:ext>
              </a:extLst>
            </p:cNvPr>
            <p:cNvPicPr>
              <a:picLocks noChangeAspect="1"/>
            </p:cNvPicPr>
            <p:nvPr/>
          </p:nvPicPr>
          <p:blipFill>
            <a:blip r:embed="rId3"/>
            <a:stretch>
              <a:fillRect/>
            </a:stretch>
          </p:blipFill>
          <p:spPr>
            <a:xfrm>
              <a:off x="1105568" y="4321427"/>
              <a:ext cx="6794500" cy="342900"/>
            </a:xfrm>
            <a:prstGeom prst="rect">
              <a:avLst/>
            </a:prstGeom>
          </p:spPr>
        </p:pic>
        <p:pic>
          <p:nvPicPr>
            <p:cNvPr id="12" name="Picture 11">
              <a:extLst>
                <a:ext uri="{FF2B5EF4-FFF2-40B4-BE49-F238E27FC236}">
                  <a16:creationId xmlns:a16="http://schemas.microsoft.com/office/drawing/2014/main" id="{D9DEF8F8-6C84-4B6B-07A3-AAEE20201085}"/>
                </a:ext>
              </a:extLst>
            </p:cNvPr>
            <p:cNvPicPr>
              <a:picLocks noChangeAspect="1"/>
            </p:cNvPicPr>
            <p:nvPr/>
          </p:nvPicPr>
          <p:blipFill>
            <a:blip r:embed="rId4"/>
            <a:stretch>
              <a:fillRect/>
            </a:stretch>
          </p:blipFill>
          <p:spPr>
            <a:xfrm>
              <a:off x="1105568" y="3783501"/>
              <a:ext cx="6477000" cy="355600"/>
            </a:xfrm>
            <a:prstGeom prst="rect">
              <a:avLst/>
            </a:prstGeom>
          </p:spPr>
        </p:pic>
        <p:pic>
          <p:nvPicPr>
            <p:cNvPr id="14" name="Picture 13">
              <a:extLst>
                <a:ext uri="{FF2B5EF4-FFF2-40B4-BE49-F238E27FC236}">
                  <a16:creationId xmlns:a16="http://schemas.microsoft.com/office/drawing/2014/main" id="{15B47CFA-FD01-D7EC-30F0-18A9FE8EE178}"/>
                </a:ext>
              </a:extLst>
            </p:cNvPr>
            <p:cNvPicPr>
              <a:picLocks noChangeAspect="1"/>
            </p:cNvPicPr>
            <p:nvPr/>
          </p:nvPicPr>
          <p:blipFill>
            <a:blip r:embed="rId5"/>
            <a:stretch>
              <a:fillRect/>
            </a:stretch>
          </p:blipFill>
          <p:spPr>
            <a:xfrm>
              <a:off x="1105568" y="3207475"/>
              <a:ext cx="5842000" cy="393700"/>
            </a:xfrm>
            <a:prstGeom prst="rect">
              <a:avLst/>
            </a:prstGeom>
          </p:spPr>
        </p:pic>
        <p:pic>
          <p:nvPicPr>
            <p:cNvPr id="16" name="Picture 15">
              <a:extLst>
                <a:ext uri="{FF2B5EF4-FFF2-40B4-BE49-F238E27FC236}">
                  <a16:creationId xmlns:a16="http://schemas.microsoft.com/office/drawing/2014/main" id="{7D492C15-C32E-0BAD-6A24-3CD3DDB0449A}"/>
                </a:ext>
              </a:extLst>
            </p:cNvPr>
            <p:cNvPicPr>
              <a:picLocks noChangeAspect="1"/>
            </p:cNvPicPr>
            <p:nvPr/>
          </p:nvPicPr>
          <p:blipFill>
            <a:blip r:embed="rId6"/>
            <a:stretch>
              <a:fillRect/>
            </a:stretch>
          </p:blipFill>
          <p:spPr>
            <a:xfrm>
              <a:off x="1105568" y="2652671"/>
              <a:ext cx="7772400" cy="372479"/>
            </a:xfrm>
            <a:prstGeom prst="rect">
              <a:avLst/>
            </a:prstGeom>
          </p:spPr>
        </p:pic>
      </p:grpSp>
    </p:spTree>
    <p:extLst>
      <p:ext uri="{BB962C8B-B14F-4D97-AF65-F5344CB8AC3E}">
        <p14:creationId xmlns:p14="http://schemas.microsoft.com/office/powerpoint/2010/main" val="328587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5220-5D76-8205-9005-C95AAAFE19E8}"/>
              </a:ext>
            </a:extLst>
          </p:cNvPr>
          <p:cNvSpPr>
            <a:spLocks noGrp="1"/>
          </p:cNvSpPr>
          <p:nvPr>
            <p:ph type="title"/>
          </p:nvPr>
        </p:nvSpPr>
        <p:spPr/>
        <p:txBody>
          <a:bodyPr/>
          <a:lstStyle/>
          <a:p>
            <a:r>
              <a:rPr lang="en-FR" dirty="0"/>
              <a:t>Hypothesis</a:t>
            </a:r>
          </a:p>
        </p:txBody>
      </p:sp>
      <p:sp>
        <p:nvSpPr>
          <p:cNvPr id="4" name="Slide Number Placeholder 3">
            <a:extLst>
              <a:ext uri="{FF2B5EF4-FFF2-40B4-BE49-F238E27FC236}">
                <a16:creationId xmlns:a16="http://schemas.microsoft.com/office/drawing/2014/main" id="{DF5B310A-6CCE-A26E-C2A9-382340B2F135}"/>
              </a:ext>
            </a:extLst>
          </p:cNvPr>
          <p:cNvSpPr>
            <a:spLocks noGrp="1"/>
          </p:cNvSpPr>
          <p:nvPr>
            <p:ph type="sldNum" sz="quarter" idx="12"/>
          </p:nvPr>
        </p:nvSpPr>
        <p:spPr/>
        <p:txBody>
          <a:bodyPr/>
          <a:lstStyle/>
          <a:p>
            <a:fld id="{4522D1E0-E5C6-184C-988C-8CB7FA75B0FC}" type="slidenum">
              <a:rPr lang="en-FR" smtClean="0"/>
              <a:t>6</a:t>
            </a:fld>
            <a:endParaRPr lang="en-FR" dirty="0"/>
          </a:p>
        </p:txBody>
      </p:sp>
      <p:pic>
        <p:nvPicPr>
          <p:cNvPr id="7" name="Content Placeholder 5" descr="A table with numbers and letters&#10;&#10;Description automatically generated">
            <a:extLst>
              <a:ext uri="{FF2B5EF4-FFF2-40B4-BE49-F238E27FC236}">
                <a16:creationId xmlns:a16="http://schemas.microsoft.com/office/drawing/2014/main" id="{45C6CA0F-52CB-B3F1-FF30-5567712B50DE}"/>
              </a:ext>
            </a:extLst>
          </p:cNvPr>
          <p:cNvPicPr>
            <a:picLocks noChangeAspect="1"/>
          </p:cNvPicPr>
          <p:nvPr/>
        </p:nvPicPr>
        <p:blipFill>
          <a:blip r:embed="rId3"/>
          <a:stretch>
            <a:fillRect/>
          </a:stretch>
        </p:blipFill>
        <p:spPr>
          <a:xfrm>
            <a:off x="2408129" y="1074456"/>
            <a:ext cx="7596647" cy="3525624"/>
          </a:xfrm>
          <a:prstGeom prst="rect">
            <a:avLst/>
          </a:prstGeom>
        </p:spPr>
      </p:pic>
      <p:sp>
        <p:nvSpPr>
          <p:cNvPr id="8" name="Rectangle 7">
            <a:extLst>
              <a:ext uri="{FF2B5EF4-FFF2-40B4-BE49-F238E27FC236}">
                <a16:creationId xmlns:a16="http://schemas.microsoft.com/office/drawing/2014/main" id="{09E5F8FE-B1EF-4EE1-FB11-62D71D4219C9}"/>
              </a:ext>
            </a:extLst>
          </p:cNvPr>
          <p:cNvSpPr/>
          <p:nvPr/>
        </p:nvSpPr>
        <p:spPr>
          <a:xfrm>
            <a:off x="2477739" y="1629660"/>
            <a:ext cx="7479058" cy="158682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3" name="TextBox 12">
            <a:extLst>
              <a:ext uri="{FF2B5EF4-FFF2-40B4-BE49-F238E27FC236}">
                <a16:creationId xmlns:a16="http://schemas.microsoft.com/office/drawing/2014/main" id="{D4251D2D-1691-DE89-FD0F-F04A8D9F9BDD}"/>
              </a:ext>
            </a:extLst>
          </p:cNvPr>
          <p:cNvSpPr txBox="1"/>
          <p:nvPr/>
        </p:nvSpPr>
        <p:spPr>
          <a:xfrm>
            <a:off x="4802344" y="4940079"/>
            <a:ext cx="2587311" cy="369332"/>
          </a:xfrm>
          <a:prstGeom prst="rect">
            <a:avLst/>
          </a:prstGeom>
          <a:noFill/>
        </p:spPr>
        <p:txBody>
          <a:bodyPr wrap="none" rtlCol="0">
            <a:spAutoFit/>
          </a:bodyPr>
          <a:lstStyle/>
          <a:p>
            <a:pPr marL="285750" indent="-285750">
              <a:spcBef>
                <a:spcPts val="900"/>
              </a:spcBef>
              <a:buFont typeface="Arial" panose="020B0604020202020204" pitchFamily="34" charset="0"/>
              <a:buChar char="•"/>
            </a:pPr>
            <a:r>
              <a:rPr lang="en-GB" b="1" dirty="0">
                <a:solidFill>
                  <a:srgbClr val="0E0E0E"/>
                </a:solidFill>
                <a:effectLst/>
                <a:latin typeface=".AppleSystemUIFont"/>
              </a:rPr>
              <a:t>No focus on time limit</a:t>
            </a:r>
            <a:endParaRPr lang="en-GB" dirty="0">
              <a:solidFill>
                <a:srgbClr val="0E0E0E"/>
              </a:solidFill>
              <a:effectLst/>
              <a:latin typeface=".AppleSystemUIFont"/>
            </a:endParaRPr>
          </a:p>
        </p:txBody>
      </p:sp>
    </p:spTree>
    <p:extLst>
      <p:ext uri="{BB962C8B-B14F-4D97-AF65-F5344CB8AC3E}">
        <p14:creationId xmlns:p14="http://schemas.microsoft.com/office/powerpoint/2010/main" val="2966953424"/>
      </p:ext>
    </p:extLst>
  </p:cSld>
  <p:clrMapOvr>
    <a:masterClrMapping/>
  </p:clrMapOvr>
  <mc:AlternateContent xmlns:mc="http://schemas.openxmlformats.org/markup-compatibility/2006">
    <mc:Choice xmlns:p14="http://schemas.microsoft.com/office/powerpoint/2010/main" Requires="p14">
      <p:transition spd="slow" p14:dur="2000" advTm="7547"/>
    </mc:Choice>
    <mc:Fallback>
      <p:transition spd="slow" advTm="75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8C284-7EC7-34BA-45F1-57596A7EAA06}"/>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A04660BC-4FF0-2ACF-1128-8D74C5E448B5}"/>
              </a:ext>
            </a:extLst>
          </p:cNvPr>
          <p:cNvPicPr>
            <a:picLocks noChangeAspect="1"/>
          </p:cNvPicPr>
          <p:nvPr/>
        </p:nvPicPr>
        <p:blipFill>
          <a:blip r:embed="rId3"/>
          <a:srcRect l="1529" r="1"/>
          <a:stretch/>
        </p:blipFill>
        <p:spPr>
          <a:xfrm>
            <a:off x="5651553" y="616797"/>
            <a:ext cx="4483047" cy="2121395"/>
          </a:xfrm>
          <a:prstGeom prst="rect">
            <a:avLst/>
          </a:prstGeom>
        </p:spPr>
      </p:pic>
      <p:sp>
        <p:nvSpPr>
          <p:cNvPr id="2" name="Title 1">
            <a:extLst>
              <a:ext uri="{FF2B5EF4-FFF2-40B4-BE49-F238E27FC236}">
                <a16:creationId xmlns:a16="http://schemas.microsoft.com/office/drawing/2014/main" id="{CF93F89D-E7F1-0A1B-6A4E-7124F103D95A}"/>
              </a:ext>
            </a:extLst>
          </p:cNvPr>
          <p:cNvSpPr>
            <a:spLocks noGrp="1"/>
          </p:cNvSpPr>
          <p:nvPr>
            <p:ph type="title"/>
          </p:nvPr>
        </p:nvSpPr>
        <p:spPr/>
        <p:txBody>
          <a:bodyPr/>
          <a:lstStyle/>
          <a:p>
            <a:r>
              <a:rPr lang="en-GB" b="1">
                <a:solidFill>
                  <a:srgbClr val="0E0E0E"/>
                </a:solidFill>
                <a:effectLst/>
                <a:latin typeface=".AppleSystemUIFont"/>
              </a:rPr>
              <a:t>Computational Results</a:t>
            </a:r>
            <a:endParaRPr lang="en-FR"/>
          </a:p>
        </p:txBody>
      </p:sp>
      <p:sp>
        <p:nvSpPr>
          <p:cNvPr id="4" name="Slide Number Placeholder 3">
            <a:extLst>
              <a:ext uri="{FF2B5EF4-FFF2-40B4-BE49-F238E27FC236}">
                <a16:creationId xmlns:a16="http://schemas.microsoft.com/office/drawing/2014/main" id="{C21CD753-FE7A-F7DA-C8E7-2C1AC8C59534}"/>
              </a:ext>
            </a:extLst>
          </p:cNvPr>
          <p:cNvSpPr>
            <a:spLocks noGrp="1"/>
          </p:cNvSpPr>
          <p:nvPr>
            <p:ph type="sldNum" sz="quarter" idx="12"/>
          </p:nvPr>
        </p:nvSpPr>
        <p:spPr/>
        <p:txBody>
          <a:bodyPr/>
          <a:lstStyle/>
          <a:p>
            <a:fld id="{4522D1E0-E5C6-184C-988C-8CB7FA75B0FC}" type="slidenum">
              <a:rPr lang="en-FR" smtClean="0"/>
              <a:t>7</a:t>
            </a:fld>
            <a:endParaRPr lang="en-FR"/>
          </a:p>
        </p:txBody>
      </p:sp>
      <p:pic>
        <p:nvPicPr>
          <p:cNvPr id="7" name="Content Placeholder 5" descr="A table with numbers and a number&#10;&#10;Description automatically generated">
            <a:extLst>
              <a:ext uri="{FF2B5EF4-FFF2-40B4-BE49-F238E27FC236}">
                <a16:creationId xmlns:a16="http://schemas.microsoft.com/office/drawing/2014/main" id="{400CC554-75E0-A2C2-F0F4-B85993665F8C}"/>
              </a:ext>
            </a:extLst>
          </p:cNvPr>
          <p:cNvPicPr>
            <a:picLocks noGrp="1" noChangeAspect="1"/>
          </p:cNvPicPr>
          <p:nvPr>
            <p:ph idx="1"/>
          </p:nvPr>
        </p:nvPicPr>
        <p:blipFill>
          <a:blip r:embed="rId4"/>
          <a:stretch>
            <a:fillRect/>
          </a:stretch>
        </p:blipFill>
        <p:spPr>
          <a:xfrm>
            <a:off x="2856418" y="2955188"/>
            <a:ext cx="6479164" cy="2921976"/>
          </a:xfrm>
        </p:spPr>
      </p:pic>
      <p:sp>
        <p:nvSpPr>
          <p:cNvPr id="10" name="TextBox 9">
            <a:extLst>
              <a:ext uri="{FF2B5EF4-FFF2-40B4-BE49-F238E27FC236}">
                <a16:creationId xmlns:a16="http://schemas.microsoft.com/office/drawing/2014/main" id="{1F04A8FB-CEC8-02CF-3A8E-2F8928445D08}"/>
              </a:ext>
            </a:extLst>
          </p:cNvPr>
          <p:cNvSpPr txBox="1"/>
          <p:nvPr/>
        </p:nvSpPr>
        <p:spPr>
          <a:xfrm>
            <a:off x="838200" y="1475474"/>
            <a:ext cx="4488088" cy="646331"/>
          </a:xfrm>
          <a:prstGeom prst="rect">
            <a:avLst/>
          </a:prstGeom>
          <a:noFill/>
        </p:spPr>
        <p:txBody>
          <a:bodyPr wrap="none" rtlCol="0">
            <a:spAutoFit/>
          </a:bodyPr>
          <a:lstStyle/>
          <a:p>
            <a:pPr marL="0" indent="0">
              <a:spcBef>
                <a:spcPts val="900"/>
              </a:spcBef>
              <a:buNone/>
            </a:pPr>
            <a:r>
              <a:rPr lang="en-GB" b="1" dirty="0">
                <a:solidFill>
                  <a:srgbClr val="0E0E0E"/>
                </a:solidFill>
                <a:effectLst/>
                <a:latin typeface=".AppleSystemUIFont"/>
              </a:rPr>
              <a:t>Setup</a:t>
            </a:r>
            <a:r>
              <a:rPr lang="en-GB" dirty="0">
                <a:solidFill>
                  <a:srgbClr val="0E0E0E"/>
                </a:solidFill>
                <a:effectLst/>
                <a:latin typeface=".AppleSystemUIFont"/>
              </a:rPr>
              <a:t>: Python on an Intel i7 CPU with 8 cores.</a:t>
            </a:r>
          </a:p>
          <a:p>
            <a:endParaRPr lang="en-FR" dirty="0"/>
          </a:p>
        </p:txBody>
      </p:sp>
    </p:spTree>
    <p:extLst>
      <p:ext uri="{BB962C8B-B14F-4D97-AF65-F5344CB8AC3E}">
        <p14:creationId xmlns:p14="http://schemas.microsoft.com/office/powerpoint/2010/main" val="386187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22BF-303F-64BF-BE70-7C36BE0F1091}"/>
              </a:ext>
            </a:extLst>
          </p:cNvPr>
          <p:cNvSpPr>
            <a:spLocks noGrp="1"/>
          </p:cNvSpPr>
          <p:nvPr>
            <p:ph type="title"/>
          </p:nvPr>
        </p:nvSpPr>
        <p:spPr/>
        <p:txBody>
          <a:bodyPr/>
          <a:lstStyle/>
          <a:p>
            <a:r>
              <a:rPr lang="en-FR" b="1" dirty="0"/>
              <a:t>Deep dive – I</a:t>
            </a:r>
            <a:r>
              <a:rPr lang="en-FR" b="1" baseline="-25000" dirty="0"/>
              <a:t>1</a:t>
            </a:r>
            <a:r>
              <a:rPr lang="en-FR" b="1" dirty="0"/>
              <a:t> to I</a:t>
            </a:r>
            <a:r>
              <a:rPr lang="en-FR" b="1" baseline="-25000" dirty="0"/>
              <a:t>4</a:t>
            </a:r>
          </a:p>
        </p:txBody>
      </p:sp>
      <p:pic>
        <p:nvPicPr>
          <p:cNvPr id="6" name="Content Placeholder 5" descr="A diagram of different colored boxes&#10;&#10;Description automatically generated">
            <a:extLst>
              <a:ext uri="{FF2B5EF4-FFF2-40B4-BE49-F238E27FC236}">
                <a16:creationId xmlns:a16="http://schemas.microsoft.com/office/drawing/2014/main" id="{E3FE185B-FDBC-14D5-13EA-353DC95F3A1A}"/>
              </a:ext>
            </a:extLst>
          </p:cNvPr>
          <p:cNvPicPr>
            <a:picLocks noGrp="1" noChangeAspect="1"/>
          </p:cNvPicPr>
          <p:nvPr>
            <p:ph idx="1"/>
          </p:nvPr>
        </p:nvPicPr>
        <p:blipFill>
          <a:blip r:embed="rId2"/>
          <a:stretch>
            <a:fillRect/>
          </a:stretch>
        </p:blipFill>
        <p:spPr>
          <a:xfrm>
            <a:off x="2081929" y="1135245"/>
            <a:ext cx="8028143" cy="4587510"/>
          </a:xfrm>
        </p:spPr>
      </p:pic>
      <p:sp>
        <p:nvSpPr>
          <p:cNvPr id="4" name="Slide Number Placeholder 3">
            <a:extLst>
              <a:ext uri="{FF2B5EF4-FFF2-40B4-BE49-F238E27FC236}">
                <a16:creationId xmlns:a16="http://schemas.microsoft.com/office/drawing/2014/main" id="{CFA5C3BF-EB99-A10F-7B93-F04BC7D9F822}"/>
              </a:ext>
            </a:extLst>
          </p:cNvPr>
          <p:cNvSpPr>
            <a:spLocks noGrp="1"/>
          </p:cNvSpPr>
          <p:nvPr>
            <p:ph type="sldNum" sz="quarter" idx="12"/>
          </p:nvPr>
        </p:nvSpPr>
        <p:spPr/>
        <p:txBody>
          <a:bodyPr/>
          <a:lstStyle/>
          <a:p>
            <a:fld id="{4522D1E0-E5C6-184C-988C-8CB7FA75B0FC}" type="slidenum">
              <a:rPr lang="en-FR" smtClean="0"/>
              <a:t>8</a:t>
            </a:fld>
            <a:endParaRPr lang="en-FR"/>
          </a:p>
        </p:txBody>
      </p:sp>
      <p:pic>
        <p:nvPicPr>
          <p:cNvPr id="12" name="Picture 11">
            <a:extLst>
              <a:ext uri="{FF2B5EF4-FFF2-40B4-BE49-F238E27FC236}">
                <a16:creationId xmlns:a16="http://schemas.microsoft.com/office/drawing/2014/main" id="{5F50E57E-6541-3E24-C6CA-B50951C4C2AF}"/>
              </a:ext>
            </a:extLst>
          </p:cNvPr>
          <p:cNvPicPr>
            <a:picLocks noChangeAspect="1"/>
          </p:cNvPicPr>
          <p:nvPr/>
        </p:nvPicPr>
        <p:blipFill>
          <a:blip r:embed="rId3"/>
          <a:stretch>
            <a:fillRect/>
          </a:stretch>
        </p:blipFill>
        <p:spPr>
          <a:xfrm>
            <a:off x="163793" y="6195185"/>
            <a:ext cx="4191000" cy="368300"/>
          </a:xfrm>
          <a:prstGeom prst="rect">
            <a:avLst/>
          </a:prstGeom>
        </p:spPr>
      </p:pic>
      <p:pic>
        <p:nvPicPr>
          <p:cNvPr id="14" name="Picture 13">
            <a:extLst>
              <a:ext uri="{FF2B5EF4-FFF2-40B4-BE49-F238E27FC236}">
                <a16:creationId xmlns:a16="http://schemas.microsoft.com/office/drawing/2014/main" id="{1EF4C293-683B-29ED-55FB-063F526864D6}"/>
              </a:ext>
            </a:extLst>
          </p:cNvPr>
          <p:cNvPicPr>
            <a:picLocks noChangeAspect="1"/>
          </p:cNvPicPr>
          <p:nvPr/>
        </p:nvPicPr>
        <p:blipFill>
          <a:blip r:embed="rId4"/>
          <a:stretch>
            <a:fillRect/>
          </a:stretch>
        </p:blipFill>
        <p:spPr>
          <a:xfrm>
            <a:off x="4354793" y="5732190"/>
            <a:ext cx="6248400" cy="381000"/>
          </a:xfrm>
          <a:prstGeom prst="rect">
            <a:avLst/>
          </a:prstGeom>
        </p:spPr>
      </p:pic>
      <p:sp>
        <p:nvSpPr>
          <p:cNvPr id="19" name="TextBox 18">
            <a:extLst>
              <a:ext uri="{FF2B5EF4-FFF2-40B4-BE49-F238E27FC236}">
                <a16:creationId xmlns:a16="http://schemas.microsoft.com/office/drawing/2014/main" id="{B6B8940A-D308-A68D-3244-F341C838EDC3}"/>
              </a:ext>
            </a:extLst>
          </p:cNvPr>
          <p:cNvSpPr txBox="1"/>
          <p:nvPr/>
        </p:nvSpPr>
        <p:spPr>
          <a:xfrm>
            <a:off x="163793" y="5792532"/>
            <a:ext cx="6127200" cy="338554"/>
          </a:xfrm>
          <a:prstGeom prst="rect">
            <a:avLst/>
          </a:prstGeom>
          <a:noFill/>
        </p:spPr>
        <p:txBody>
          <a:bodyPr wrap="square">
            <a:spAutoFit/>
          </a:bodyPr>
          <a:lstStyle/>
          <a:p>
            <a:pPr marL="285750" indent="-285750">
              <a:buFont typeface="Arial" panose="020B0604020202020204" pitchFamily="34" charset="0"/>
              <a:buChar char="•"/>
            </a:pPr>
            <a:r>
              <a:rPr lang="en-GB" sz="1600" i="1" dirty="0">
                <a:solidFill>
                  <a:srgbClr val="000000"/>
                </a:solidFill>
                <a:effectLst/>
                <a:latin typeface="Helvetica" pitchFamily="2" charset="0"/>
              </a:rPr>
              <a:t>C</a:t>
            </a:r>
            <a:r>
              <a:rPr lang="en-GB" sz="1600" i="1" baseline="-25000" dirty="0">
                <a:solidFill>
                  <a:srgbClr val="000000"/>
                </a:solidFill>
                <a:effectLst/>
                <a:latin typeface="Helvetica" pitchFamily="2" charset="0"/>
              </a:rPr>
              <a:t>p</a:t>
            </a:r>
            <a:r>
              <a:rPr lang="en-GB" sz="1600" dirty="0">
                <a:solidFill>
                  <a:srgbClr val="000000"/>
                </a:solidFill>
                <a:effectLst/>
                <a:latin typeface="Helvetica" pitchFamily="2" charset="0"/>
              </a:rPr>
              <a:t> = 0 </a:t>
            </a:r>
            <a:r>
              <a:rPr lang="en-GB" sz="1600" b="1" dirty="0">
                <a:solidFill>
                  <a:srgbClr val="000000"/>
                </a:solidFill>
                <a:effectLst/>
                <a:latin typeface="Helvetica" pitchFamily="2" charset="0"/>
              </a:rPr>
              <a:t>leads to the same performance</a:t>
            </a:r>
            <a:endParaRPr lang="en-FR" sz="1600" b="1" dirty="0"/>
          </a:p>
        </p:txBody>
      </p:sp>
      <p:pic>
        <p:nvPicPr>
          <p:cNvPr id="23" name="Picture 22" descr="A black circle on a white background&#10;&#10;Description automatically generated">
            <a:extLst>
              <a:ext uri="{FF2B5EF4-FFF2-40B4-BE49-F238E27FC236}">
                <a16:creationId xmlns:a16="http://schemas.microsoft.com/office/drawing/2014/main" id="{D63238CE-E2DF-1F0D-31B3-95D3B808B87E}"/>
              </a:ext>
            </a:extLst>
          </p:cNvPr>
          <p:cNvPicPr>
            <a:picLocks noChangeAspect="1"/>
          </p:cNvPicPr>
          <p:nvPr/>
        </p:nvPicPr>
        <p:blipFill>
          <a:blip r:embed="rId5"/>
          <a:stretch>
            <a:fillRect/>
          </a:stretch>
        </p:blipFill>
        <p:spPr>
          <a:xfrm>
            <a:off x="160652" y="5790553"/>
            <a:ext cx="301263" cy="344301"/>
          </a:xfrm>
          <a:prstGeom prst="rect">
            <a:avLst/>
          </a:prstGeom>
        </p:spPr>
      </p:pic>
    </p:spTree>
    <p:extLst>
      <p:ext uri="{BB962C8B-B14F-4D97-AF65-F5344CB8AC3E}">
        <p14:creationId xmlns:p14="http://schemas.microsoft.com/office/powerpoint/2010/main" val="217260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6086</TotalTime>
  <Words>2815</Words>
  <Application>Microsoft Macintosh PowerPoint</Application>
  <PresentationFormat>Widescreen</PresentationFormat>
  <Paragraphs>236</Paragraphs>
  <Slides>39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.AppleSystemUIFont</vt:lpstr>
      <vt:lpstr>Aptos</vt:lpstr>
      <vt:lpstr>Aptos Display</vt:lpstr>
      <vt:lpstr>Arial</vt:lpstr>
      <vt:lpstr>Calibri</vt:lpstr>
      <vt:lpstr>Helvetica</vt:lpstr>
      <vt:lpstr>Office Theme</vt:lpstr>
      <vt:lpstr>A Monte Carlo Tree Search for the Optimisation of Flight Connections</vt:lpstr>
      <vt:lpstr>Agenda</vt:lpstr>
      <vt:lpstr>Introduction</vt:lpstr>
      <vt:lpstr>Problem Description</vt:lpstr>
      <vt:lpstr>MCTS – different policies</vt:lpstr>
      <vt:lpstr>MCTS definition</vt:lpstr>
      <vt:lpstr>Hypothesis</vt:lpstr>
      <vt:lpstr>Computational Results</vt:lpstr>
      <vt:lpstr>Deep dive – I1 to I4</vt:lpstr>
      <vt:lpstr>Deep dive – I1 to I4</vt:lpstr>
      <vt:lpstr>Deep dive – I1 to I4</vt:lpstr>
      <vt:lpstr>Deep dive – I1 to I4</vt:lpstr>
      <vt:lpstr>Deep dive – I1 to I4</vt:lpstr>
      <vt:lpstr>Deep dive – I1 to I4</vt:lpstr>
      <vt:lpstr>Deep dive – I1 to I4</vt:lpstr>
      <vt:lpstr>I5 and I6</vt:lpstr>
      <vt:lpstr>Deep dive – I7 and I8</vt:lpstr>
      <vt:lpstr>Parralelisation</vt:lpstr>
      <vt:lpstr>Parralelisation</vt:lpstr>
      <vt:lpstr>Conclusion</vt:lpstr>
      <vt:lpstr>Areas for expansion</vt:lpstr>
      <vt:lpstr>References</vt:lpstr>
      <vt:lpstr>PowerPoint Presentation</vt:lpstr>
      <vt:lpstr>MCTS flow – Iteration 1</vt:lpstr>
      <vt:lpstr>MCTS flow – Iteration 2</vt:lpstr>
      <vt:lpstr>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Statisticals test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Monte Carlo Tree Search for the Optimisation of Flight Connections</dc:title>
  <dc:creator>da Silva, Arnaud</dc:creator>
  <cp:lastModifiedBy>da Silva, Arnaud</cp:lastModifiedBy>
  <cp:revision>73</cp:revision>
  <dcterms:created xsi:type="dcterms:W3CDTF">2024-11-27T20:25:25Z</dcterms:created>
  <dcterms:modified xsi:type="dcterms:W3CDTF">2024-12-02T09:59:52Z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3b89073-f537-4fe2-a4ef-71907f8c184f_Enabled">
    <vt:lpwstr>true</vt:lpwstr>
  </property>
  <property fmtid="{D5CDD505-2E9C-101B-9397-08002B2CF9AE}" pid="3" name="MSIP_Label_f3b89073-f537-4fe2-a4ef-71907f8c184f_SetDate">
    <vt:lpwstr>2024-12-01T15:24:43Z</vt:lpwstr>
  </property>
  <property fmtid="{D5CDD505-2E9C-101B-9397-08002B2CF9AE}" pid="4" name="MSIP_Label_f3b89073-f537-4fe2-a4ef-71907f8c184f_Method">
    <vt:lpwstr>Standard</vt:lpwstr>
  </property>
  <property fmtid="{D5CDD505-2E9C-101B-9397-08002B2CF9AE}" pid="5" name="MSIP_Label_f3b89073-f537-4fe2-a4ef-71907f8c184f_Name">
    <vt:lpwstr>INTERNAL</vt:lpwstr>
  </property>
  <property fmtid="{D5CDD505-2E9C-101B-9397-08002B2CF9AE}" pid="6" name="MSIP_Label_f3b89073-f537-4fe2-a4ef-71907f8c184f_SiteId">
    <vt:lpwstr>85f3dce2-9de5-43ba-8d73-76ef63954d34</vt:lpwstr>
  </property>
  <property fmtid="{D5CDD505-2E9C-101B-9397-08002B2CF9AE}" pid="7" name="MSIP_Label_f3b89073-f537-4fe2-a4ef-71907f8c184f_ActionId">
    <vt:lpwstr>ef5e9392-3a12-4255-b976-8872929b983f</vt:lpwstr>
  </property>
  <property fmtid="{D5CDD505-2E9C-101B-9397-08002B2CF9AE}" pid="8" name="MSIP_Label_f3b89073-f537-4fe2-a4ef-71907f8c184f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AXA IM - RESTRICTED</vt:lpwstr>
  </property>
</Properties>
</file>