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60" r:id="rId6"/>
    <p:sldId id="283" r:id="rId7"/>
    <p:sldId id="263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4E8"/>
    <a:srgbClr val="CAD0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-142875" y="-219075"/>
            <a:ext cx="12477750" cy="4694555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9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2158365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  <a:latin typeface="Roboto Medium" panose="02000000000000000000" charset="0"/>
                <a:cs typeface="Roboto Medium" panose="02000000000000000000" charset="0"/>
              </a:rPr>
              <a:t>Rancang Bangun Aplikasi </a:t>
            </a:r>
            <a:br>
              <a:rPr lang="en-US" sz="3600" dirty="0">
                <a:solidFill>
                  <a:schemeClr val="bg1"/>
                </a:solidFill>
                <a:latin typeface="Roboto Medium" panose="02000000000000000000" charset="0"/>
                <a:cs typeface="Roboto Medium" panose="02000000000000000000" charset="0"/>
              </a:rPr>
            </a:br>
            <a:r>
              <a:rPr lang="en-US" sz="3600" dirty="0">
                <a:solidFill>
                  <a:schemeClr val="bg1"/>
                </a:solidFill>
                <a:latin typeface="Roboto Medium" panose="02000000000000000000" charset="0"/>
                <a:cs typeface="Roboto Medium" panose="02000000000000000000" charset="0"/>
              </a:rPr>
              <a:t>Edukasi Pengenalan Budaya Indonesia Menggunakan Teknologi Augmented Reality Berbasis Android</a:t>
            </a:r>
            <a:endParaRPr lang="en-US" sz="3600" dirty="0">
              <a:solidFill>
                <a:schemeClr val="bg1"/>
              </a:solidFill>
              <a:latin typeface="Roboto Medium" panose="02000000000000000000" charset="0"/>
              <a:cs typeface="Roboto Medium" panose="0200000000000000000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75798"/>
            <a:ext cx="9144000" cy="1655762"/>
          </a:xfrm>
        </p:spPr>
        <p:txBody>
          <a:bodyPr>
            <a:normAutofit lnSpcReduction="20000"/>
          </a:bodyPr>
          <a:lstStyle/>
          <a:p>
            <a:pPr algn="r"/>
            <a:endParaRPr lang="en-US">
              <a:latin typeface="Roboto" panose="02000000000000000000" charset="0"/>
              <a:cs typeface="Roboto" panose="02000000000000000000" charset="0"/>
            </a:endParaRPr>
          </a:p>
          <a:p>
            <a:pPr algn="r"/>
            <a:endParaRPr lang="en-US">
              <a:latin typeface="Roboto" panose="02000000000000000000" charset="0"/>
              <a:cs typeface="Roboto" panose="02000000000000000000" charset="0"/>
            </a:endParaRPr>
          </a:p>
          <a:p>
            <a:pPr algn="r"/>
            <a:r>
              <a:rPr lang="en-US">
                <a:latin typeface="Roboto" panose="02000000000000000000" charset="0"/>
                <a:cs typeface="Roboto" panose="02000000000000000000" charset="0"/>
              </a:rPr>
              <a:t>Adadua Karunia Putera</a:t>
            </a:r>
            <a:endParaRPr lang="en-US">
              <a:latin typeface="Roboto" panose="02000000000000000000" charset="0"/>
              <a:cs typeface="Roboto" panose="02000000000000000000" charset="0"/>
            </a:endParaRPr>
          </a:p>
          <a:p>
            <a:pPr algn="r"/>
            <a:r>
              <a:rPr lang="en-US">
                <a:latin typeface="Roboto" panose="02000000000000000000" charset="0"/>
                <a:cs typeface="Roboto" panose="02000000000000000000" charset="0"/>
              </a:rPr>
              <a:t>(1151600029)</a:t>
            </a:r>
            <a:endParaRPr lang="en-US">
              <a:latin typeface="Roboto" panose="02000000000000000000" charset="0"/>
              <a:cs typeface="Roboto" panose="02000000000000000000" charset="0"/>
            </a:endParaRPr>
          </a:p>
        </p:txBody>
      </p:sp>
      <p:pic>
        <p:nvPicPr>
          <p:cNvPr id="100" name="Picture 99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5055235"/>
            <a:ext cx="3365500" cy="180276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-142875" y="-219075"/>
            <a:ext cx="12477750" cy="1749425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9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bg1"/>
                </a:solidFill>
                <a:latin typeface="Roboto Medium" panose="02000000000000000000" charset="0"/>
                <a:cs typeface="Roboto Medium" panose="02000000000000000000" charset="0"/>
              </a:rPr>
              <a:t>Latar Be</a:t>
            </a:r>
            <a:r>
              <a:rPr lang="en-US">
                <a:solidFill>
                  <a:schemeClr val="bg1"/>
                </a:solidFill>
                <a:latin typeface="Roboto Medium" panose="02000000000000000000" charset="0"/>
                <a:cs typeface="Roboto Medium" panose="02000000000000000000" charset="0"/>
              </a:rPr>
              <a:t>lakang Masalah</a:t>
            </a:r>
            <a:endParaRPr lang="en-US">
              <a:solidFill>
                <a:schemeClr val="bg1"/>
              </a:solidFill>
              <a:latin typeface="Roboto Medium" panose="02000000000000000000" charset="0"/>
              <a:cs typeface="Roboto Medium" panose="0200000000000000000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Dampak negatif globalisasi terhadap bidang sosial budaya.</a:t>
            </a:r>
            <a:endParaRPr lang="en-US"/>
          </a:p>
          <a:p>
            <a:r>
              <a:rPr lang="en-US">
                <a:solidFill>
                  <a:schemeClr val="bg2"/>
                </a:solidFill>
              </a:rPr>
              <a:t>Teknologi </a:t>
            </a:r>
            <a:r>
              <a:rPr lang="en-US" i="1">
                <a:solidFill>
                  <a:schemeClr val="bg2"/>
                </a:solidFill>
              </a:rPr>
              <a:t>augmented reality</a:t>
            </a:r>
            <a:r>
              <a:rPr lang="en-US">
                <a:solidFill>
                  <a:schemeClr val="bg2"/>
                </a:solidFill>
              </a:rPr>
              <a:t> (AR) dapat digunakan pada proses pembelajaran.</a:t>
            </a:r>
            <a:endParaRPr lang="en-US">
              <a:solidFill>
                <a:schemeClr val="bg2"/>
              </a:solidFill>
            </a:endParaRPr>
          </a:p>
          <a:p>
            <a:r>
              <a:rPr lang="en-US">
                <a:solidFill>
                  <a:schemeClr val="bg2"/>
                </a:solidFill>
              </a:rPr>
              <a:t>Membuat aplikasi dengan teknologi AR untuk membantu menambah pengetahuan budaya.</a:t>
            </a:r>
            <a:endParaRPr lang="en-US" i="1">
              <a:solidFill>
                <a:schemeClr val="bg2"/>
              </a:solidFill>
            </a:endParaRPr>
          </a:p>
          <a:p>
            <a:endParaRPr lang="en-US" i="1">
              <a:solidFill>
                <a:schemeClr val="bg2"/>
              </a:solidFill>
            </a:endParaRPr>
          </a:p>
        </p:txBody>
      </p:sp>
      <p:pic>
        <p:nvPicPr>
          <p:cNvPr id="100" name="Picture 99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5055235"/>
            <a:ext cx="3365500" cy="18027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-142875" y="-219075"/>
            <a:ext cx="12477750" cy="1749425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9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bg1"/>
                </a:solidFill>
                <a:latin typeface="Roboto Medium" panose="02000000000000000000" charset="0"/>
                <a:cs typeface="Roboto Medium" panose="02000000000000000000" charset="0"/>
              </a:rPr>
              <a:t>Rumusan Masalah</a:t>
            </a:r>
            <a:endParaRPr lang="en-US">
              <a:solidFill>
                <a:schemeClr val="bg1"/>
              </a:solidFill>
              <a:latin typeface="Roboto Medium" panose="02000000000000000000" charset="0"/>
              <a:cs typeface="Roboto Medium" panose="0200000000000000000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Bagaimana merancang sebuah aplikasi edukasi tentang pengenalan budaya Indonesia pada perangkat Android.</a:t>
            </a:r>
            <a:endParaRPr lang="en-US"/>
          </a:p>
          <a:p>
            <a:r>
              <a:rPr lang="en-US">
                <a:solidFill>
                  <a:schemeClr val="tx1"/>
                </a:solidFill>
              </a:rPr>
              <a:t>Bagaimana mengintegrasikan teknologi AR pada perangkat Android.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100" name="Picture 99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5055235"/>
            <a:ext cx="3365500" cy="180276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-142875" y="-219075"/>
            <a:ext cx="12477750" cy="1749425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9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bg1"/>
                </a:solidFill>
                <a:latin typeface="Roboto Medium" panose="02000000000000000000" charset="0"/>
                <a:cs typeface="Roboto Medium" panose="02000000000000000000" charset="0"/>
              </a:rPr>
              <a:t>Metode Waterfall</a:t>
            </a:r>
            <a:endParaRPr lang="en-US">
              <a:solidFill>
                <a:schemeClr val="bg1"/>
              </a:solidFill>
              <a:latin typeface="Roboto Medium" panose="02000000000000000000" charset="0"/>
              <a:cs typeface="Roboto Medium" panose="02000000000000000000" charset="0"/>
            </a:endParaRPr>
          </a:p>
        </p:txBody>
      </p:sp>
      <p:pic>
        <p:nvPicPr>
          <p:cNvPr id="100" name="Picture 99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5055235"/>
            <a:ext cx="3365500" cy="1802765"/>
          </a:xfrm>
          <a:prstGeom prst="rect">
            <a:avLst/>
          </a:prstGeom>
          <a:noFill/>
        </p:spPr>
      </p:pic>
      <p:sp>
        <p:nvSpPr>
          <p:cNvPr id="7" name="Text Box 6"/>
          <p:cNvSpPr txBox="1"/>
          <p:nvPr/>
        </p:nvSpPr>
        <p:spPr>
          <a:xfrm>
            <a:off x="12491085" y="498856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  <p:pic>
        <p:nvPicPr>
          <p:cNvPr id="6" name="Picture 5" descr="Grou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0" y="1798320"/>
            <a:ext cx="2730500" cy="1092200"/>
          </a:xfrm>
          <a:prstGeom prst="rect">
            <a:avLst/>
          </a:prstGeom>
        </p:spPr>
      </p:pic>
      <p:pic>
        <p:nvPicPr>
          <p:cNvPr id="9" name="Picture 8" descr="Group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3000" y="3185795"/>
            <a:ext cx="2730500" cy="1092200"/>
          </a:xfrm>
          <a:prstGeom prst="rect">
            <a:avLst/>
          </a:prstGeom>
        </p:spPr>
      </p:pic>
      <p:pic>
        <p:nvPicPr>
          <p:cNvPr id="11" name="Content Placeholder 10" descr="Group 3"/>
          <p:cNvPicPr>
            <a:picLocks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2413000" y="4613910"/>
            <a:ext cx="2730500" cy="109220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923415" y="2212975"/>
            <a:ext cx="3562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1.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923415" y="3547745"/>
            <a:ext cx="3562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2.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923415" y="4973955"/>
            <a:ext cx="3562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3.</a:t>
            </a:r>
            <a:endParaRPr lang="en-US"/>
          </a:p>
        </p:txBody>
      </p:sp>
      <p:pic>
        <p:nvPicPr>
          <p:cNvPr id="14" name="Picture 13" descr="Group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5550" y="1851025"/>
            <a:ext cx="2730500" cy="1092200"/>
          </a:xfrm>
          <a:prstGeom prst="rect">
            <a:avLst/>
          </a:prstGeom>
        </p:spPr>
      </p:pic>
      <p:sp>
        <p:nvSpPr>
          <p:cNvPr id="15" name="Text Box 14"/>
          <p:cNvSpPr txBox="1"/>
          <p:nvPr/>
        </p:nvSpPr>
        <p:spPr>
          <a:xfrm>
            <a:off x="5739765" y="2212975"/>
            <a:ext cx="3562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4.</a:t>
            </a:r>
            <a:endParaRPr lang="en-US"/>
          </a:p>
        </p:txBody>
      </p:sp>
      <p:pic>
        <p:nvPicPr>
          <p:cNvPr id="16" name="Picture 15" descr="Group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5550" y="3291205"/>
            <a:ext cx="2730500" cy="1092200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>
            <a:off x="5739765" y="3590925"/>
            <a:ext cx="3562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5.</a:t>
            </a:r>
            <a:endParaRPr lang="en-US"/>
          </a:p>
        </p:txBody>
      </p:sp>
      <p:pic>
        <p:nvPicPr>
          <p:cNvPr id="18" name="Picture 17" descr="Group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92850" y="4626610"/>
            <a:ext cx="2730500" cy="1092200"/>
          </a:xfrm>
          <a:prstGeom prst="rect">
            <a:avLst/>
          </a:prstGeom>
        </p:spPr>
      </p:pic>
      <p:sp>
        <p:nvSpPr>
          <p:cNvPr id="21" name="Text Box 20"/>
          <p:cNvSpPr txBox="1"/>
          <p:nvPr/>
        </p:nvSpPr>
        <p:spPr>
          <a:xfrm>
            <a:off x="5727065" y="4864100"/>
            <a:ext cx="3562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6.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ARCore.</a:t>
            </a:r>
            <a:endParaRPr lang="en-US"/>
          </a:p>
          <a:p>
            <a:r>
              <a:rPr lang="en-US"/>
              <a:t>Metode </a:t>
            </a:r>
            <a:r>
              <a:rPr lang="en-US" i="1"/>
              <a:t>marker based tracking</a:t>
            </a:r>
            <a:r>
              <a:rPr lang="en-US"/>
              <a:t>.</a:t>
            </a:r>
            <a:endParaRPr lang="en-US"/>
          </a:p>
          <a:p>
            <a:pPr marL="457200" lvl="2"/>
            <a:r>
              <a:rPr lang="en-US">
                <a:sym typeface="+mn-ea"/>
              </a:rPr>
              <a:t>Bekerja dengan memindai sebuah </a:t>
            </a:r>
            <a:r>
              <a:rPr lang="en-US" i="1">
                <a:sym typeface="+mn-ea"/>
              </a:rPr>
              <a:t>marker</a:t>
            </a:r>
            <a:r>
              <a:rPr lang="en-US">
                <a:sym typeface="+mn-ea"/>
              </a:rPr>
              <a:t>.</a:t>
            </a:r>
            <a:endParaRPr lang="en-US"/>
          </a:p>
          <a:p>
            <a:r>
              <a:rPr lang="en-US"/>
              <a:t>Diimplementasikan pada fitur Video AR &amp; Filter AR.</a:t>
            </a:r>
            <a:endParaRPr lang="en-US"/>
          </a:p>
          <a:p>
            <a:endParaRPr lang="en-US"/>
          </a:p>
          <a:p>
            <a:pPr lvl="1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-142875" y="-219075"/>
            <a:ext cx="12477750" cy="1749425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900"/>
          </a:p>
        </p:txBody>
      </p:sp>
      <p:sp>
        <p:nvSpPr>
          <p:cNvPr id="5" name="Title 1"/>
          <p:cNvSpPr>
            <a:spLocks noGrp="1"/>
          </p:cNvSpPr>
          <p:nvPr/>
        </p:nvSpPr>
        <p:spPr>
          <a:xfrm>
            <a:off x="965200" y="492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  <a:latin typeface="Roboto Medium" panose="02000000000000000000" charset="0"/>
                <a:cs typeface="Roboto Medium" panose="02000000000000000000" charset="0"/>
              </a:rPr>
              <a:t>Teknologi AR</a:t>
            </a:r>
            <a:endParaRPr lang="en-US">
              <a:solidFill>
                <a:schemeClr val="bg1"/>
              </a:solidFill>
              <a:latin typeface="Roboto Medium" panose="02000000000000000000" charset="0"/>
              <a:cs typeface="Roboto Medium" panose="02000000000000000000" charset="0"/>
            </a:endParaRPr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Picture 6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055235"/>
            <a:ext cx="3365500" cy="1802765"/>
          </a:xfrm>
          <a:prstGeom prst="rect">
            <a:avLst/>
          </a:prstGeom>
          <a:noFill/>
        </p:spPr>
      </p:pic>
      <p:pic>
        <p:nvPicPr>
          <p:cNvPr id="101" name="Picture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7620000" y="4641850"/>
            <a:ext cx="3733800" cy="2057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-142875" y="-219075"/>
            <a:ext cx="12477750" cy="1749425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9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bg1"/>
                </a:solidFill>
                <a:latin typeface="Roboto Medium" panose="02000000000000000000" charset="0"/>
                <a:cs typeface="Roboto Medium" panose="02000000000000000000" charset="0"/>
              </a:rPr>
              <a:t>Demo</a:t>
            </a:r>
            <a:endParaRPr lang="en-US">
              <a:solidFill>
                <a:schemeClr val="bg1"/>
              </a:solidFill>
              <a:latin typeface="Roboto Medium" panose="02000000000000000000" charset="0"/>
              <a:cs typeface="Roboto Medium" panose="0200000000000000000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Fitur Video AR.</a:t>
            </a:r>
            <a:endParaRPr lang="en-US"/>
          </a:p>
          <a:p>
            <a:r>
              <a:rPr lang="en-US"/>
              <a:t>Fitur Filter AR.</a:t>
            </a:r>
            <a:endParaRPr lang="en-US"/>
          </a:p>
          <a:p>
            <a:r>
              <a:rPr lang="en-US"/>
              <a:t>Fitur 3D Object.</a:t>
            </a:r>
            <a:endParaRPr lang="en-US"/>
          </a:p>
          <a:p>
            <a:r>
              <a:rPr lang="en-US"/>
              <a:t>Fitur Referensi Lain.</a:t>
            </a:r>
            <a:endParaRPr lang="en-US"/>
          </a:p>
        </p:txBody>
      </p:sp>
      <p:pic>
        <p:nvPicPr>
          <p:cNvPr id="100" name="Picture 99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5055235"/>
            <a:ext cx="3365500" cy="180276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-142875" y="-219075"/>
            <a:ext cx="12477750" cy="1749425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9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bg1"/>
                </a:solidFill>
                <a:latin typeface="Roboto Medium" panose="02000000000000000000" charset="0"/>
                <a:cs typeface="Roboto Medium" panose="02000000000000000000" charset="0"/>
              </a:rPr>
              <a:t>Kesimpulan</a:t>
            </a:r>
            <a:endParaRPr lang="en-US">
              <a:solidFill>
                <a:schemeClr val="bg1"/>
              </a:solidFill>
              <a:latin typeface="Roboto Medium" panose="02000000000000000000" charset="0"/>
              <a:cs typeface="Roboto Medium" panose="0200000000000000000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Sistem aplikasi berhasil diimplementasikan dengan baik pada perangkat android menggunakan metode </a:t>
            </a:r>
            <a:r>
              <a:rPr lang="en-US" i="1"/>
              <a:t>waterfall</a:t>
            </a:r>
            <a:r>
              <a:rPr lang="en-US"/>
              <a:t>.</a:t>
            </a:r>
            <a:endParaRPr lang="en-US"/>
          </a:p>
          <a:p>
            <a:r>
              <a:rPr lang="en-US">
                <a:solidFill>
                  <a:schemeClr val="bg2"/>
                </a:solidFill>
              </a:rPr>
              <a:t>Teknologi AR berhasil diimplementasikan pada perangkat android menggunakan library ARCore.</a:t>
            </a:r>
            <a:endParaRPr lang="en-US">
              <a:solidFill>
                <a:schemeClr val="bg2"/>
              </a:solidFill>
            </a:endParaRP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100" name="Picture 99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5055235"/>
            <a:ext cx="3365500" cy="18027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-142875" y="-219075"/>
            <a:ext cx="12477750" cy="4963795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9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pPr algn="l"/>
            <a:r>
              <a:rPr lang="en-US">
                <a:solidFill>
                  <a:schemeClr val="bg1"/>
                </a:solidFill>
                <a:latin typeface="Roboto Medium" panose="02000000000000000000" charset="0"/>
                <a:cs typeface="Roboto Medium" panose="02000000000000000000" charset="0"/>
              </a:rPr>
              <a:t>Selesai (Q &amp; A)</a:t>
            </a:r>
            <a:endParaRPr lang="en-US">
              <a:solidFill>
                <a:schemeClr val="bg1"/>
              </a:solidFill>
              <a:latin typeface="Roboto Medium" panose="02000000000000000000" charset="0"/>
              <a:cs typeface="Roboto Medium" panose="02000000000000000000" charset="0"/>
            </a:endParaRPr>
          </a:p>
        </p:txBody>
      </p:sp>
      <p:pic>
        <p:nvPicPr>
          <p:cNvPr id="100" name="Picture 99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5055235"/>
            <a:ext cx="3365500" cy="180276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1023</Words>
  <Application>WPS Presentation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SimSun</vt:lpstr>
      <vt:lpstr>Wingdings</vt:lpstr>
      <vt:lpstr>Roboto Medium</vt:lpstr>
      <vt:lpstr>Roboto</vt:lpstr>
      <vt:lpstr>Calibri</vt:lpstr>
      <vt:lpstr>Microsoft YaHei</vt:lpstr>
      <vt:lpstr>Arial Unicode MS</vt:lpstr>
      <vt:lpstr>Calibri Light</vt:lpstr>
      <vt:lpstr>Office Theme</vt:lpstr>
      <vt:lpstr>Rancang Bangun Aplikasi  Edukasi Pengenalan Budaya Indonesia Menggunakan Teknologi Augmented Reality Berbasis Android</vt:lpstr>
      <vt:lpstr>Latar Belakang Masalah</vt:lpstr>
      <vt:lpstr>Rumusan Masalah</vt:lpstr>
      <vt:lpstr>Metode Waterfall (1)</vt:lpstr>
      <vt:lpstr>PowerPoint 演示文稿</vt:lpstr>
      <vt:lpstr>Demo</vt:lpstr>
      <vt:lpstr>Kesimpulan</vt:lpstr>
      <vt:lpstr>Selesai (Q &amp; A)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Rancang Bangun Aplikasi  Edukasi Pengenalan Budaya Indonesia Menggunakan Teknologi Augmented Reality Berbasis Android</dc:title>
  <dc:creator/>
  <cp:lastModifiedBy>ez labku</cp:lastModifiedBy>
  <cp:revision>79</cp:revision>
  <dcterms:created xsi:type="dcterms:W3CDTF">2022-08-03T13:37:00Z</dcterms:created>
  <dcterms:modified xsi:type="dcterms:W3CDTF">2022-08-30T09:55:36Z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4EACC524CE9442339EFFE76D4721DDF6</vt:lpwstr>
  </property>
  <property fmtid="{D5CDD505-2E9C-101B-9397-08002B2CF9AE}" pid="3" name="KSOProductBuildVer">
    <vt:lpwstr>1033-11.2.0.11254</vt:lpwstr>
  </property>
</Properties>
</file>