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6" r:id="rId6"/>
    <p:sldId id="262" r:id="rId7"/>
    <p:sldId id="263" r:id="rId8"/>
    <p:sldId id="264" r:id="rId9"/>
    <p:sldId id="265" r:id="rId10"/>
    <p:sldId id="289" r:id="rId11"/>
    <p:sldId id="290" r:id="rId12"/>
    <p:sldId id="291" r:id="rId13"/>
    <p:sldId id="292" r:id="rId14"/>
    <p:sldId id="293" r:id="rId15"/>
    <p:sldId id="304" r:id="rId16"/>
    <p:sldId id="303" r:id="rId17"/>
    <p:sldId id="300" r:id="rId18"/>
    <p:sldId id="301" r:id="rId19"/>
    <p:sldId id="30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6F3692-1823-40C7-8429-584E5E204B31}"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7B82B-C9F4-4A90-AEA7-78A6EDAEAE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82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F3692-1823-40C7-8429-584E5E204B31}"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7B82B-C9F4-4A90-AEA7-78A6EDAEAE6B}" type="slidenum">
              <a:rPr lang="en-US" smtClean="0"/>
              <a:t>‹#›</a:t>
            </a:fld>
            <a:endParaRPr lang="en-US"/>
          </a:p>
        </p:txBody>
      </p:sp>
    </p:spTree>
    <p:extLst>
      <p:ext uri="{BB962C8B-B14F-4D97-AF65-F5344CB8AC3E}">
        <p14:creationId xmlns:p14="http://schemas.microsoft.com/office/powerpoint/2010/main" val="425202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F3692-1823-40C7-8429-584E5E204B31}"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7B82B-C9F4-4A90-AEA7-78A6EDAEAE6B}" type="slidenum">
              <a:rPr lang="en-US" smtClean="0"/>
              <a:t>‹#›</a:t>
            </a:fld>
            <a:endParaRPr lang="en-US"/>
          </a:p>
        </p:txBody>
      </p:sp>
    </p:spTree>
    <p:extLst>
      <p:ext uri="{BB962C8B-B14F-4D97-AF65-F5344CB8AC3E}">
        <p14:creationId xmlns:p14="http://schemas.microsoft.com/office/powerpoint/2010/main" val="340533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F3692-1823-40C7-8429-584E5E204B31}"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7B82B-C9F4-4A90-AEA7-78A6EDAEAE6B}" type="slidenum">
              <a:rPr lang="en-US" smtClean="0"/>
              <a:t>‹#›</a:t>
            </a:fld>
            <a:endParaRPr lang="en-US"/>
          </a:p>
        </p:txBody>
      </p:sp>
    </p:spTree>
    <p:extLst>
      <p:ext uri="{BB962C8B-B14F-4D97-AF65-F5344CB8AC3E}">
        <p14:creationId xmlns:p14="http://schemas.microsoft.com/office/powerpoint/2010/main" val="256107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6F3692-1823-40C7-8429-584E5E204B31}"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7B82B-C9F4-4A90-AEA7-78A6EDAEAE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26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6F3692-1823-40C7-8429-584E5E204B31}"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7B82B-C9F4-4A90-AEA7-78A6EDAEAE6B}" type="slidenum">
              <a:rPr lang="en-US" smtClean="0"/>
              <a:t>‹#›</a:t>
            </a:fld>
            <a:endParaRPr lang="en-US"/>
          </a:p>
        </p:txBody>
      </p:sp>
    </p:spTree>
    <p:extLst>
      <p:ext uri="{BB962C8B-B14F-4D97-AF65-F5344CB8AC3E}">
        <p14:creationId xmlns:p14="http://schemas.microsoft.com/office/powerpoint/2010/main" val="2710559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6F3692-1823-40C7-8429-584E5E204B31}" type="datetimeFigureOut">
              <a:rPr lang="en-US" smtClean="0"/>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7B82B-C9F4-4A90-AEA7-78A6EDAEAE6B}" type="slidenum">
              <a:rPr lang="en-US" smtClean="0"/>
              <a:t>‹#›</a:t>
            </a:fld>
            <a:endParaRPr lang="en-US"/>
          </a:p>
        </p:txBody>
      </p:sp>
    </p:spTree>
    <p:extLst>
      <p:ext uri="{BB962C8B-B14F-4D97-AF65-F5344CB8AC3E}">
        <p14:creationId xmlns:p14="http://schemas.microsoft.com/office/powerpoint/2010/main" val="113901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6F3692-1823-40C7-8429-584E5E204B31}"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7B82B-C9F4-4A90-AEA7-78A6EDAEAE6B}" type="slidenum">
              <a:rPr lang="en-US" smtClean="0"/>
              <a:t>‹#›</a:t>
            </a:fld>
            <a:endParaRPr lang="en-US"/>
          </a:p>
        </p:txBody>
      </p:sp>
    </p:spTree>
    <p:extLst>
      <p:ext uri="{BB962C8B-B14F-4D97-AF65-F5344CB8AC3E}">
        <p14:creationId xmlns:p14="http://schemas.microsoft.com/office/powerpoint/2010/main" val="130550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6F3692-1823-40C7-8429-584E5E204B31}" type="datetimeFigureOut">
              <a:rPr lang="en-US" smtClean="0"/>
              <a:t>1/7/2021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37B82B-C9F4-4A90-AEA7-78A6EDAEAE6B}" type="slidenum">
              <a:rPr lang="en-US" smtClean="0"/>
              <a:t>‹#›</a:t>
            </a:fld>
            <a:endParaRPr lang="en-US"/>
          </a:p>
        </p:txBody>
      </p:sp>
    </p:spTree>
    <p:extLst>
      <p:ext uri="{BB962C8B-B14F-4D97-AF65-F5344CB8AC3E}">
        <p14:creationId xmlns:p14="http://schemas.microsoft.com/office/powerpoint/2010/main" val="1957401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6F3692-1823-40C7-8429-584E5E204B31}" type="datetimeFigureOut">
              <a:rPr lang="en-US" smtClean="0"/>
              <a:t>1/7/2021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37B82B-C9F4-4A90-AEA7-78A6EDAEAE6B}" type="slidenum">
              <a:rPr lang="en-US" smtClean="0"/>
              <a:t>‹#›</a:t>
            </a:fld>
            <a:endParaRPr lang="en-US"/>
          </a:p>
        </p:txBody>
      </p:sp>
    </p:spTree>
    <p:extLst>
      <p:ext uri="{BB962C8B-B14F-4D97-AF65-F5344CB8AC3E}">
        <p14:creationId xmlns:p14="http://schemas.microsoft.com/office/powerpoint/2010/main" val="186528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6F3692-1823-40C7-8429-584E5E204B31}"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7B82B-C9F4-4A90-AEA7-78A6EDAEAE6B}" type="slidenum">
              <a:rPr lang="en-US" smtClean="0"/>
              <a:t>‹#›</a:t>
            </a:fld>
            <a:endParaRPr lang="en-US"/>
          </a:p>
        </p:txBody>
      </p:sp>
    </p:spTree>
    <p:extLst>
      <p:ext uri="{BB962C8B-B14F-4D97-AF65-F5344CB8AC3E}">
        <p14:creationId xmlns:p14="http://schemas.microsoft.com/office/powerpoint/2010/main" val="81359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6F3692-1823-40C7-8429-584E5E204B31}" type="datetimeFigureOut">
              <a:rPr lang="en-US" smtClean="0"/>
              <a:t>1/7/2021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37B82B-C9F4-4A90-AEA7-78A6EDAEAE6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578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600" b="1" dirty="0">
                <a:solidFill>
                  <a:schemeClr val="accent1"/>
                </a:solidFill>
              </a:rPr>
              <a:t>CLOUD COMPUTING</a:t>
            </a:r>
          </a:p>
        </p:txBody>
      </p:sp>
      <p:pic>
        <p:nvPicPr>
          <p:cNvPr id="1026" name="Picture 2"/>
          <p:cNvPicPr>
            <a:picLocks noGrp="1" noChangeAspect="1" noChangeArrowheads="1"/>
          </p:cNvPicPr>
          <p:nvPr>
            <p:ph idx="1"/>
          </p:nvPr>
        </p:nvPicPr>
        <p:blipFill>
          <a:blip r:embed="rId2"/>
          <a:srcRect/>
          <a:stretch>
            <a:fillRect/>
          </a:stretch>
        </p:blipFill>
        <p:spPr bwMode="auto">
          <a:xfrm>
            <a:off x="3062382" y="1967023"/>
            <a:ext cx="6067237" cy="4201671"/>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EF77-0767-4DF2-93FC-25F821F5FD90}"/>
              </a:ext>
            </a:extLst>
          </p:cNvPr>
          <p:cNvSpPr>
            <a:spLocks noGrp="1"/>
          </p:cNvSpPr>
          <p:nvPr>
            <p:ph type="title"/>
          </p:nvPr>
        </p:nvSpPr>
        <p:spPr>
          <a:xfrm>
            <a:off x="691116" y="1219200"/>
            <a:ext cx="9519684" cy="990600"/>
          </a:xfrm>
        </p:spPr>
        <p:txBody>
          <a:bodyPr>
            <a:normAutofit fontScale="90000"/>
          </a:bodyPr>
          <a:lstStyle/>
          <a:p>
            <a:pPr>
              <a:defRPr/>
            </a:pPr>
            <a:br>
              <a:rPr lang="en-US" sz="3600" dirty="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2051" name="Content Placeholder 4">
            <a:extLst>
              <a:ext uri="{FF2B5EF4-FFF2-40B4-BE49-F238E27FC236}">
                <a16:creationId xmlns:a16="http://schemas.microsoft.com/office/drawing/2014/main" id="{68690C4E-5FD1-457F-B4D5-B4CD5B695989}"/>
              </a:ext>
            </a:extLst>
          </p:cNvPr>
          <p:cNvSpPr>
            <a:spLocks noGrp="1"/>
          </p:cNvSpPr>
          <p:nvPr>
            <p:ph idx="1"/>
          </p:nvPr>
        </p:nvSpPr>
        <p:spPr>
          <a:xfrm>
            <a:off x="786809" y="1839434"/>
            <a:ext cx="11036596" cy="3200400"/>
          </a:xfrm>
        </p:spPr>
        <p:txBody>
          <a:bodyPr/>
          <a:lstStyle/>
          <a:p>
            <a:pPr marL="0" indent="0" defTabSz="457200">
              <a:buNone/>
            </a:pPr>
            <a:r>
              <a:rPr lang="en-US" sz="1800" dirty="0">
                <a:solidFill>
                  <a:schemeClr val="tx1"/>
                </a:solidFill>
              </a:rPr>
              <a:t>Distributed computing is also a computing system that consists of multiple computers or processor machines connected through a network, which can be homogeneous or heterogeneous, but run as a single system.</a:t>
            </a:r>
            <a:endParaRPr lang="en-US" altLang="en-US" sz="1800" dirty="0">
              <a:solidFill>
                <a:schemeClr val="tx1"/>
              </a:solidFill>
            </a:endParaRPr>
          </a:p>
          <a:p>
            <a:pPr marL="0" defTabSz="457200"/>
            <a:r>
              <a:rPr lang="en-US" altLang="en-US" sz="1800" dirty="0">
                <a:solidFill>
                  <a:schemeClr val="tx1"/>
                </a:solidFill>
              </a:rPr>
              <a:t>P2P Computing</a:t>
            </a:r>
          </a:p>
          <a:p>
            <a:pPr marL="0" defTabSz="457200"/>
            <a:r>
              <a:rPr lang="en-US" altLang="en-US" sz="1800" dirty="0">
                <a:solidFill>
                  <a:schemeClr val="tx1"/>
                </a:solidFill>
              </a:rPr>
              <a:t>Grid Computing</a:t>
            </a:r>
          </a:p>
          <a:p>
            <a:pPr marL="0" defTabSz="457200"/>
            <a:r>
              <a:rPr lang="en-US" altLang="en-US" sz="1800" dirty="0">
                <a:solidFill>
                  <a:schemeClr val="tx1"/>
                </a:solidFill>
              </a:rPr>
              <a:t>Cluster Computing</a:t>
            </a:r>
          </a:p>
          <a:p>
            <a:pPr marL="0" defTabSz="457200"/>
            <a:r>
              <a:rPr lang="en-US" altLang="en-US" sz="1800" dirty="0">
                <a:solidFill>
                  <a:schemeClr val="tx1"/>
                </a:solidFill>
              </a:rPr>
              <a:t>Cloud Computing</a:t>
            </a:r>
          </a:p>
          <a:p>
            <a:pPr marL="0" defTabSz="457200"/>
            <a:r>
              <a:rPr lang="en-US" altLang="en-US" sz="1800" dirty="0">
                <a:solidFill>
                  <a:schemeClr val="tx1"/>
                </a:solidFill>
              </a:rPr>
              <a:t>Jungle Computing</a:t>
            </a:r>
          </a:p>
          <a:p>
            <a:endParaRPr lang="en-US" alt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E4F5B9-3454-4ECB-BE1E-4D6D420D7EAC}"/>
              </a:ext>
            </a:extLst>
          </p:cNvPr>
          <p:cNvSpPr txBox="1"/>
          <p:nvPr/>
        </p:nvSpPr>
        <p:spPr>
          <a:xfrm>
            <a:off x="935665" y="1219201"/>
            <a:ext cx="8210993" cy="830997"/>
          </a:xfrm>
          <a:prstGeom prst="rect">
            <a:avLst/>
          </a:prstGeom>
          <a:noFill/>
        </p:spPr>
        <p:txBody>
          <a:bodyPr wrap="square">
            <a:spAutoFit/>
          </a:bodyPr>
          <a:lstStyle/>
          <a:p>
            <a:r>
              <a:rPr lang="en-US" sz="2400" b="1" dirty="0">
                <a:solidFill>
                  <a:schemeClr val="accent1"/>
                </a:solidFill>
                <a:latin typeface="+mn-lt"/>
                <a:ea typeface="+mn-ea"/>
                <a:cs typeface="+mn-cs"/>
              </a:rPr>
              <a:t>Distributed Computing Paradigms </a:t>
            </a:r>
            <a:br>
              <a:rPr lang="en-US" sz="2400" dirty="0">
                <a:latin typeface="Times New Roman" pitchFamily="18" charset="0"/>
                <a:cs typeface="Times New Roman" pitchFamily="18" charset="0"/>
              </a:rPr>
            </a:b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8">
            <a:extLst>
              <a:ext uri="{FF2B5EF4-FFF2-40B4-BE49-F238E27FC236}">
                <a16:creationId xmlns:a16="http://schemas.microsoft.com/office/drawing/2014/main" id="{4ABBD81C-C483-46FE-A6A5-84AEF7A7C211}"/>
              </a:ext>
            </a:extLst>
          </p:cNvPr>
          <p:cNvSpPr>
            <a:spLocks noGrp="1"/>
          </p:cNvSpPr>
          <p:nvPr>
            <p:ph type="title"/>
          </p:nvPr>
        </p:nvSpPr>
        <p:spPr/>
        <p:txBody>
          <a:bodyPr>
            <a:normAutofit/>
          </a:bodyPr>
          <a:lstStyle/>
          <a:p>
            <a:r>
              <a:rPr lang="en-US" altLang="en-US" sz="2800" dirty="0">
                <a:latin typeface="Times New Roman" panose="02020603050405020304" pitchFamily="18" charset="0"/>
                <a:cs typeface="Times New Roman" panose="02020603050405020304" pitchFamily="18" charset="0"/>
              </a:rPr>
              <a:t>Classification of Distributed computing</a:t>
            </a:r>
          </a:p>
        </p:txBody>
      </p:sp>
      <p:pic>
        <p:nvPicPr>
          <p:cNvPr id="3075" name="Picture 4">
            <a:extLst>
              <a:ext uri="{FF2B5EF4-FFF2-40B4-BE49-F238E27FC236}">
                <a16:creationId xmlns:a16="http://schemas.microsoft.com/office/drawing/2014/main" id="{07A95B8B-10DC-4907-BF2B-6977A5FF2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512" y="2177149"/>
            <a:ext cx="5781453" cy="3388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844B-9C68-4EE6-8968-96A5BA2ABC09}"/>
              </a:ext>
            </a:extLst>
          </p:cNvPr>
          <p:cNvSpPr>
            <a:spLocks noGrp="1"/>
          </p:cNvSpPr>
          <p:nvPr>
            <p:ph type="title"/>
          </p:nvPr>
        </p:nvSpPr>
        <p:spPr/>
        <p:txBody>
          <a:bodyPr>
            <a:normAutofit/>
          </a:bodyPr>
          <a:lstStyle/>
          <a:p>
            <a:pPr>
              <a:defRPr/>
            </a:pPr>
            <a:r>
              <a:rPr lang="en-US" sz="2400" b="1" dirty="0"/>
              <a:t>Challenges in</a:t>
            </a:r>
            <a:r>
              <a:rPr lang="en-US" sz="2400" b="1" dirty="0">
                <a:latin typeface="Times New Roman" pitchFamily="18" charset="0"/>
                <a:cs typeface="Times New Roman" pitchFamily="18" charset="0"/>
              </a:rPr>
              <a:t> Distributed computing</a:t>
            </a:r>
            <a:r>
              <a:rPr lang="en-US" sz="2400" b="1" dirty="0"/>
              <a:t> </a:t>
            </a:r>
          </a:p>
        </p:txBody>
      </p:sp>
      <p:sp>
        <p:nvSpPr>
          <p:cNvPr id="3" name="Content Placeholder 2">
            <a:extLst>
              <a:ext uri="{FF2B5EF4-FFF2-40B4-BE49-F238E27FC236}">
                <a16:creationId xmlns:a16="http://schemas.microsoft.com/office/drawing/2014/main" id="{552FC4C7-1E30-4912-9464-F0F32684CBD9}"/>
              </a:ext>
            </a:extLst>
          </p:cNvPr>
          <p:cNvSpPr>
            <a:spLocks noGrp="1"/>
          </p:cNvSpPr>
          <p:nvPr>
            <p:ph idx="1"/>
          </p:nvPr>
        </p:nvSpPr>
        <p:spPr>
          <a:xfrm>
            <a:off x="1097280" y="1845734"/>
            <a:ext cx="10058400" cy="2152108"/>
          </a:xfrm>
        </p:spPr>
        <p:txBody>
          <a:bodyPr>
            <a:noAutofit/>
          </a:bodyPr>
          <a:lstStyle/>
          <a:p>
            <a:pPr>
              <a:defRPr/>
            </a:pPr>
            <a:endParaRPr lang="en-US" sz="1800" dirty="0"/>
          </a:p>
          <a:p>
            <a:pPr>
              <a:defRPr/>
            </a:pPr>
            <a:r>
              <a:rPr lang="en-US" sz="1800" dirty="0"/>
              <a:t> </a:t>
            </a:r>
            <a:r>
              <a:rPr lang="en-US" sz="1800" i="1" dirty="0">
                <a:solidFill>
                  <a:schemeClr val="tx1"/>
                </a:solidFill>
              </a:rPr>
              <a:t>Transparency</a:t>
            </a:r>
            <a:endParaRPr lang="en-US" sz="1800" dirty="0">
              <a:solidFill>
                <a:schemeClr val="tx1"/>
              </a:solidFill>
            </a:endParaRPr>
          </a:p>
          <a:p>
            <a:pPr>
              <a:defRPr/>
            </a:pPr>
            <a:r>
              <a:rPr lang="en-US" sz="1800" dirty="0">
                <a:solidFill>
                  <a:schemeClr val="tx1"/>
                </a:solidFill>
              </a:rPr>
              <a:t> </a:t>
            </a:r>
            <a:r>
              <a:rPr lang="en-US" sz="1800" i="1" dirty="0">
                <a:solidFill>
                  <a:schemeClr val="tx1"/>
                </a:solidFill>
              </a:rPr>
              <a:t>Flexibility</a:t>
            </a:r>
            <a:endParaRPr lang="en-US" sz="1800" dirty="0">
              <a:solidFill>
                <a:schemeClr val="tx1"/>
              </a:solidFill>
            </a:endParaRPr>
          </a:p>
          <a:p>
            <a:pPr>
              <a:defRPr/>
            </a:pPr>
            <a:r>
              <a:rPr lang="en-US" sz="1800" dirty="0">
                <a:solidFill>
                  <a:schemeClr val="tx1"/>
                </a:solidFill>
              </a:rPr>
              <a:t> </a:t>
            </a:r>
            <a:r>
              <a:rPr lang="en-US" sz="1800" i="1" dirty="0">
                <a:solidFill>
                  <a:schemeClr val="tx1"/>
                </a:solidFill>
              </a:rPr>
              <a:t>Reliability</a:t>
            </a:r>
            <a:endParaRPr lang="en-US" sz="1800" dirty="0">
              <a:solidFill>
                <a:schemeClr val="tx1"/>
              </a:solidFill>
            </a:endParaRPr>
          </a:p>
          <a:p>
            <a:pPr>
              <a:defRPr/>
            </a:pPr>
            <a:r>
              <a:rPr lang="en-US" sz="1800" dirty="0">
                <a:solidFill>
                  <a:schemeClr val="tx1"/>
                </a:solidFill>
              </a:rPr>
              <a:t> </a:t>
            </a:r>
            <a:r>
              <a:rPr lang="en-US" sz="1800" i="1" dirty="0">
                <a:solidFill>
                  <a:schemeClr val="tx1"/>
                </a:solidFill>
              </a:rPr>
              <a:t>Performance</a:t>
            </a:r>
            <a:endParaRPr lang="en-US" sz="1800" dirty="0">
              <a:solidFill>
                <a:schemeClr val="tx1"/>
              </a:solidFill>
            </a:endParaRPr>
          </a:p>
          <a:p>
            <a:pPr>
              <a:defRPr/>
            </a:pPr>
            <a:r>
              <a:rPr lang="en-US" sz="1800" dirty="0">
                <a:solidFill>
                  <a:schemeClr val="tx1"/>
                </a:solidFill>
              </a:rPr>
              <a:t> </a:t>
            </a:r>
            <a:r>
              <a:rPr lang="en-US" sz="1800" i="1" dirty="0">
                <a:solidFill>
                  <a:schemeClr val="tx1"/>
                </a:solidFill>
              </a:rPr>
              <a:t>Scalability</a:t>
            </a:r>
            <a:endParaRPr lang="en-US" sz="18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5E41E56-D3E5-4B41-86C0-5AC63BF69D9E}"/>
              </a:ext>
            </a:extLst>
          </p:cNvPr>
          <p:cNvSpPr>
            <a:spLocks noGrp="1"/>
          </p:cNvSpPr>
          <p:nvPr>
            <p:ph type="title"/>
          </p:nvPr>
        </p:nvSpPr>
        <p:spPr>
          <a:xfrm>
            <a:off x="478465" y="286603"/>
            <a:ext cx="10677215" cy="1450757"/>
          </a:xfrm>
        </p:spPr>
        <p:txBody>
          <a:bodyPr>
            <a:normAutofit/>
          </a:bodyPr>
          <a:lstStyle/>
          <a:p>
            <a:pPr defTabSz="457200"/>
            <a:r>
              <a:rPr lang="en-US" altLang="en-US" sz="2400" b="1" dirty="0">
                <a:solidFill>
                  <a:schemeClr val="accent1"/>
                </a:solidFill>
                <a:latin typeface="+mn-lt"/>
                <a:ea typeface="+mn-ea"/>
                <a:cs typeface="+mn-cs"/>
              </a:rPr>
              <a:t>Peer-to-Peer Computing </a:t>
            </a:r>
          </a:p>
        </p:txBody>
      </p:sp>
      <p:sp>
        <p:nvSpPr>
          <p:cNvPr id="3" name="Content Placeholder 2">
            <a:extLst>
              <a:ext uri="{FF2B5EF4-FFF2-40B4-BE49-F238E27FC236}">
                <a16:creationId xmlns:a16="http://schemas.microsoft.com/office/drawing/2014/main" id="{C4813BFE-0822-4E4F-8995-F55C5BC7F569}"/>
              </a:ext>
            </a:extLst>
          </p:cNvPr>
          <p:cNvSpPr>
            <a:spLocks noGrp="1"/>
          </p:cNvSpPr>
          <p:nvPr>
            <p:ph idx="1"/>
          </p:nvPr>
        </p:nvSpPr>
        <p:spPr>
          <a:xfrm>
            <a:off x="404037" y="1892595"/>
            <a:ext cx="9806763" cy="4279606"/>
          </a:xfrm>
          <a:ln>
            <a:miter lim="800000"/>
            <a:headEnd/>
            <a:tailEnd/>
          </a:ln>
        </p:spPr>
        <p:txBody>
          <a:bodyPr>
            <a:normAutofit/>
          </a:bodyPr>
          <a:lstStyle/>
          <a:p>
            <a:pPr>
              <a:defRPr/>
            </a:pPr>
            <a:r>
              <a:rPr lang="en-US" sz="1800" dirty="0">
                <a:solidFill>
                  <a:schemeClr val="tx1"/>
                </a:solidFill>
              </a:rPr>
              <a:t>It has been working primarily on the scalability issues inherent in distributing resources over a large number of networked processes.</a:t>
            </a:r>
          </a:p>
          <a:p>
            <a:pPr>
              <a:defRPr/>
            </a:pPr>
            <a:r>
              <a:rPr lang="en-US" sz="1800" dirty="0">
                <a:solidFill>
                  <a:schemeClr val="tx1"/>
                </a:solidFill>
              </a:rPr>
              <a:t>The system is self-organizing with distributed control.</a:t>
            </a:r>
          </a:p>
          <a:p>
            <a:pPr>
              <a:defRPr/>
            </a:pPr>
            <a:endParaRPr lang="en-US" dirty="0"/>
          </a:p>
          <a:p>
            <a:pPr>
              <a:defRPr/>
            </a:pPr>
            <a:endParaRPr lang="en-US" dirty="0"/>
          </a:p>
          <a:p>
            <a:pPr>
              <a:defRPr/>
            </a:pPr>
            <a:endParaRPr lang="en-US" dirty="0"/>
          </a:p>
          <a:p>
            <a:pPr>
              <a:defRPr/>
            </a:pPr>
            <a:endParaRPr lang="en-US" dirty="0"/>
          </a:p>
          <a:p>
            <a:pPr lvl="5">
              <a:buFontTx/>
              <a:buNone/>
              <a:defRPr/>
            </a:pPr>
            <a:r>
              <a:rPr lang="en-US" dirty="0"/>
              <a:t>            </a:t>
            </a:r>
          </a:p>
          <a:p>
            <a:pPr>
              <a:defRPr/>
            </a:pPr>
            <a:endParaRPr lang="en-US" b="1" dirty="0"/>
          </a:p>
        </p:txBody>
      </p:sp>
      <p:pic>
        <p:nvPicPr>
          <p:cNvPr id="5124" name="Picture 2">
            <a:extLst>
              <a:ext uri="{FF2B5EF4-FFF2-40B4-BE49-F238E27FC236}">
                <a16:creationId xmlns:a16="http://schemas.microsoft.com/office/drawing/2014/main" id="{9D7C0F49-481C-415F-A808-F875F49F3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1" y="3352801"/>
            <a:ext cx="1933575"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0A5603F-73EE-431D-A1E7-5EB53D0E2E0A}"/>
              </a:ext>
            </a:extLst>
          </p:cNvPr>
          <p:cNvSpPr>
            <a:spLocks noGrp="1"/>
          </p:cNvSpPr>
          <p:nvPr>
            <p:ph type="title"/>
          </p:nvPr>
        </p:nvSpPr>
        <p:spPr>
          <a:xfrm>
            <a:off x="552893" y="286604"/>
            <a:ext cx="10602787" cy="841156"/>
          </a:xfrm>
        </p:spPr>
        <p:txBody>
          <a:bodyPr/>
          <a:lstStyle/>
          <a:p>
            <a:pPr defTabSz="457200"/>
            <a:r>
              <a:rPr lang="en-US" altLang="en-US" sz="2400" b="1" dirty="0">
                <a:solidFill>
                  <a:schemeClr val="accent1"/>
                </a:solidFill>
                <a:latin typeface="+mn-lt"/>
                <a:ea typeface="+mn-ea"/>
                <a:cs typeface="+mn-cs"/>
              </a:rPr>
              <a:t>Cluster Computing</a:t>
            </a:r>
          </a:p>
        </p:txBody>
      </p:sp>
      <p:sp>
        <p:nvSpPr>
          <p:cNvPr id="5" name="Content Placeholder 4">
            <a:extLst>
              <a:ext uri="{FF2B5EF4-FFF2-40B4-BE49-F238E27FC236}">
                <a16:creationId xmlns:a16="http://schemas.microsoft.com/office/drawing/2014/main" id="{937E0BFB-0234-4809-8854-1208C32C760F}"/>
              </a:ext>
            </a:extLst>
          </p:cNvPr>
          <p:cNvSpPr>
            <a:spLocks noGrp="1"/>
          </p:cNvSpPr>
          <p:nvPr>
            <p:ph idx="1"/>
          </p:nvPr>
        </p:nvSpPr>
        <p:spPr>
          <a:xfrm>
            <a:off x="393405" y="1371600"/>
            <a:ext cx="9817395" cy="5071731"/>
          </a:xfrm>
        </p:spPr>
        <p:txBody>
          <a:bodyPr>
            <a:normAutofit/>
          </a:bodyPr>
          <a:lstStyle/>
          <a:p>
            <a:pPr marL="0" indent="0">
              <a:buNone/>
              <a:defRPr/>
            </a:pPr>
            <a:endParaRPr lang="en-US" dirty="0">
              <a:latin typeface="Times New Roman" pitchFamily="18" charset="0"/>
              <a:cs typeface="Times New Roman" pitchFamily="18" charset="0"/>
            </a:endParaRPr>
          </a:p>
          <a:p>
            <a:pPr>
              <a:defRPr/>
            </a:pPr>
            <a:r>
              <a:rPr lang="en-US" sz="1800" dirty="0">
                <a:solidFill>
                  <a:schemeClr val="tx1"/>
                </a:solidFill>
              </a:rPr>
              <a:t>A cluster computing comprises a set of independent or stand-alone computers and a network interconnecting them.</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lvl="3">
              <a:buFontTx/>
              <a:buNone/>
              <a:defRPr/>
            </a:pPr>
            <a:endParaRPr lang="en-US" dirty="0"/>
          </a:p>
          <a:p>
            <a:pPr lvl="3">
              <a:buFontTx/>
              <a:buNone/>
              <a:defRPr/>
            </a:pPr>
            <a:endParaRPr lang="en-US" dirty="0"/>
          </a:p>
          <a:p>
            <a:pPr lvl="3">
              <a:buFontTx/>
              <a:buNone/>
              <a:defRPr/>
            </a:pPr>
            <a:r>
              <a:rPr lang="en-US" dirty="0"/>
              <a:t>.</a:t>
            </a:r>
          </a:p>
        </p:txBody>
      </p:sp>
      <p:pic>
        <p:nvPicPr>
          <p:cNvPr id="6148" name="Picture 2">
            <a:extLst>
              <a:ext uri="{FF2B5EF4-FFF2-40B4-BE49-F238E27FC236}">
                <a16:creationId xmlns:a16="http://schemas.microsoft.com/office/drawing/2014/main" id="{749A0C40-3486-4701-A857-F27D7CC3E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806" y="2669956"/>
            <a:ext cx="8598194" cy="312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730F2-7DF6-41FC-817F-D6B3FAB6C82C}"/>
              </a:ext>
            </a:extLst>
          </p:cNvPr>
          <p:cNvSpPr txBox="1"/>
          <p:nvPr/>
        </p:nvSpPr>
        <p:spPr>
          <a:xfrm>
            <a:off x="701749" y="691116"/>
            <a:ext cx="8444909" cy="369332"/>
          </a:xfrm>
          <a:prstGeom prst="rect">
            <a:avLst/>
          </a:prstGeom>
          <a:noFill/>
        </p:spPr>
        <p:txBody>
          <a:bodyPr wrap="square">
            <a:spAutoFit/>
          </a:bodyPr>
          <a:lstStyle/>
          <a:p>
            <a:r>
              <a:rPr lang="en-US" altLang="en-US" sz="1800" dirty="0">
                <a:latin typeface="Times New Roman" panose="02020603050405020304" pitchFamily="18" charset="0"/>
                <a:cs typeface="Times New Roman" panose="02020603050405020304" pitchFamily="18" charset="0"/>
              </a:rPr>
              <a:t>Cluster Computing Classification</a:t>
            </a:r>
            <a:endParaRPr lang="en-US" dirty="0"/>
          </a:p>
        </p:txBody>
      </p:sp>
      <p:pic>
        <p:nvPicPr>
          <p:cNvPr id="4" name="Picture 3">
            <a:extLst>
              <a:ext uri="{FF2B5EF4-FFF2-40B4-BE49-F238E27FC236}">
                <a16:creationId xmlns:a16="http://schemas.microsoft.com/office/drawing/2014/main" id="{F2042929-D8FB-45C6-B235-A6C16C8E9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594344" y="1516394"/>
            <a:ext cx="6387731" cy="4279569"/>
          </a:xfrm>
          <a:prstGeom prst="rect">
            <a:avLst/>
          </a:prstGeom>
        </p:spPr>
      </p:pic>
    </p:spTree>
    <p:extLst>
      <p:ext uri="{BB962C8B-B14F-4D97-AF65-F5344CB8AC3E}">
        <p14:creationId xmlns:p14="http://schemas.microsoft.com/office/powerpoint/2010/main" val="1578180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246D2-E16D-4DC2-BFE3-115D03D70B18}"/>
              </a:ext>
            </a:extLst>
          </p:cNvPr>
          <p:cNvSpPr txBox="1"/>
          <p:nvPr/>
        </p:nvSpPr>
        <p:spPr>
          <a:xfrm>
            <a:off x="467833" y="223283"/>
            <a:ext cx="10143460" cy="5025991"/>
          </a:xfrm>
          <a:prstGeom prst="rect">
            <a:avLst/>
          </a:prstGeom>
          <a:noFill/>
        </p:spPr>
        <p:txBody>
          <a:bodyPr wrap="square">
            <a:spAutoFit/>
          </a:bodyPr>
          <a:lstStyle/>
          <a:p>
            <a:pPr marL="0" indent="0" defTabSz="457200">
              <a:lnSpc>
                <a:spcPct val="85000"/>
              </a:lnSpc>
              <a:spcBef>
                <a:spcPct val="0"/>
              </a:spcBef>
              <a:buNone/>
            </a:pPr>
            <a:r>
              <a:rPr lang="en-US" altLang="en-US" sz="1800" b="1" spc="-50" dirty="0">
                <a:solidFill>
                  <a:schemeClr val="accent1"/>
                </a:solidFill>
              </a:rPr>
              <a:t>Utility Computing </a:t>
            </a:r>
          </a:p>
          <a:p>
            <a:pPr marL="0" indent="0" defTabSz="457200">
              <a:lnSpc>
                <a:spcPct val="85000"/>
              </a:lnSpc>
              <a:spcBef>
                <a:spcPct val="0"/>
              </a:spcBef>
              <a:buNone/>
            </a:pPr>
            <a:endParaRPr lang="en-US" altLang="en-US" sz="1800" b="1" spc="-50" dirty="0">
              <a:solidFill>
                <a:schemeClr val="accent1"/>
              </a:solidFill>
            </a:endParaRPr>
          </a:p>
          <a:p>
            <a:pPr>
              <a:buFontTx/>
              <a:buNone/>
            </a:pPr>
            <a:r>
              <a:rPr lang="en-US" altLang="en-US" sz="1800" dirty="0"/>
              <a:t>It is envisioned to be the next generation of Information Technology evolution that depicts how computing needs of users can be fulfilled in the future IT industry.</a:t>
            </a:r>
          </a:p>
          <a:p>
            <a:pPr>
              <a:buFontTx/>
              <a:buNone/>
            </a:pPr>
            <a:endParaRPr lang="en-US" altLang="en-US" sz="1800" dirty="0">
              <a:latin typeface="Times New Roman" panose="02020603050405020304" pitchFamily="18" charset="0"/>
              <a:cs typeface="Times New Roman" panose="02020603050405020304" pitchFamily="18" charset="0"/>
            </a:endParaRPr>
          </a:p>
          <a:p>
            <a:r>
              <a:rPr lang="en-US" altLang="en-US" sz="1800" b="1" spc="-50" dirty="0">
                <a:solidFill>
                  <a:schemeClr val="accent1"/>
                </a:solidFill>
              </a:rPr>
              <a:t>Grid Computing</a:t>
            </a:r>
          </a:p>
          <a:p>
            <a:endParaRPr lang="en-US" altLang="en-US" sz="2000" b="1" dirty="0">
              <a:latin typeface="Times New Roman" panose="02020603050405020304" pitchFamily="18" charset="0"/>
              <a:cs typeface="Times New Roman" panose="02020603050405020304" pitchFamily="18" charset="0"/>
            </a:endParaRPr>
          </a:p>
          <a:p>
            <a:pPr>
              <a:buFontTx/>
              <a:buNone/>
            </a:pPr>
            <a:r>
              <a:rPr lang="en-US" altLang="en-US" sz="1800" dirty="0"/>
              <a:t>The aim of Grid computing is to enable coordinated resource sharing and problem solving in dynamic, multi-institutional virtual organizations.</a:t>
            </a:r>
          </a:p>
          <a:p>
            <a:pPr>
              <a:buFontTx/>
              <a:buNone/>
            </a:pPr>
            <a:endParaRPr lang="en-US" altLang="en-US" dirty="0"/>
          </a:p>
          <a:p>
            <a:r>
              <a:rPr lang="en-US" altLang="en-US" b="1" spc="-50" dirty="0">
                <a:solidFill>
                  <a:schemeClr val="accent1"/>
                </a:solidFill>
              </a:rPr>
              <a:t>Jungle Computing</a:t>
            </a:r>
          </a:p>
          <a:p>
            <a:endParaRPr lang="en-US" altLang="en-US" b="1" dirty="0">
              <a:latin typeface="Times New Roman" panose="02020603050405020304" pitchFamily="18" charset="0"/>
              <a:cs typeface="Times New Roman" panose="02020603050405020304" pitchFamily="18" charset="0"/>
            </a:endParaRPr>
          </a:p>
          <a:p>
            <a:pPr indent="0"/>
            <a:r>
              <a:rPr lang="en-US" altLang="en-US" dirty="0"/>
              <a:t>It is a simultaneous combination of heterogeneous, hierarchical, and distributed computing resources. </a:t>
            </a:r>
          </a:p>
          <a:p>
            <a:pPr indent="0"/>
            <a:r>
              <a:rPr lang="en-US" altLang="en-US" dirty="0"/>
              <a:t>Jungle computing refers to the use of diverse, distributed and highly non-uniform high performance computer systems to achieve peak performance .</a:t>
            </a:r>
          </a:p>
          <a:p>
            <a:pPr indent="0"/>
            <a:endParaRPr lang="en-US" altLang="en-US" dirty="0"/>
          </a:p>
          <a:p>
            <a:endParaRPr lang="en-US" altLang="en-US" sz="1800" b="1" dirty="0">
              <a:latin typeface="Times New Roman" panose="02020603050405020304" pitchFamily="18" charset="0"/>
              <a:cs typeface="Times New Roman" panose="02020603050405020304" pitchFamily="18" charset="0"/>
            </a:endParaRPr>
          </a:p>
          <a:p>
            <a:pPr>
              <a:buFontTx/>
              <a:buNone/>
            </a:pPr>
            <a:endParaRPr lang="en-US" altLang="en-US" sz="1800" dirty="0"/>
          </a:p>
        </p:txBody>
      </p:sp>
      <p:pic>
        <p:nvPicPr>
          <p:cNvPr id="4" name="Picture 2">
            <a:extLst>
              <a:ext uri="{FF2B5EF4-FFF2-40B4-BE49-F238E27FC236}">
                <a16:creationId xmlns:a16="http://schemas.microsoft.com/office/drawing/2014/main" id="{BAA42F5F-C0A2-4D34-8434-38C1770A7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465" y="4164330"/>
            <a:ext cx="4846011" cy="208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981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298464-881F-40F2-AA3A-257A41987C90}"/>
              </a:ext>
            </a:extLst>
          </p:cNvPr>
          <p:cNvSpPr txBox="1"/>
          <p:nvPr/>
        </p:nvSpPr>
        <p:spPr>
          <a:xfrm>
            <a:off x="606056" y="637953"/>
            <a:ext cx="8540602" cy="2820772"/>
          </a:xfrm>
          <a:prstGeom prst="rect">
            <a:avLst/>
          </a:prstGeom>
          <a:noFill/>
        </p:spPr>
        <p:txBody>
          <a:bodyPr wrap="square">
            <a:spAutoFit/>
          </a:bodyPr>
          <a:lstStyle/>
          <a:p>
            <a:pPr>
              <a:lnSpc>
                <a:spcPct val="85000"/>
              </a:lnSpc>
              <a:spcBef>
                <a:spcPct val="0"/>
              </a:spcBef>
            </a:pPr>
            <a:r>
              <a:rPr lang="en-US" b="1" spc="-50" dirty="0">
                <a:solidFill>
                  <a:schemeClr val="accent1"/>
                </a:solidFill>
              </a:rPr>
              <a:t>Biocomputing</a:t>
            </a:r>
          </a:p>
          <a:p>
            <a:endParaRPr lang="en-US" dirty="0"/>
          </a:p>
          <a:p>
            <a:pPr marL="285750" indent="-285750">
              <a:buFont typeface="Arial" panose="020B0604020202020204" pitchFamily="34" charset="0"/>
              <a:buChar char="•"/>
            </a:pPr>
            <a:r>
              <a:rPr lang="en-US" dirty="0"/>
              <a:t> Biocomputing systems use the concepts of biologically derived or simulated molecules (or models) that perform computational processes in order to solve a problem.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Biocomputing provides the theoretical background and practical tools for scientists to explore proteins and DNA.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Biocomputing lead to a better understanding of life and the molecular causes of certain diseases.</a:t>
            </a:r>
          </a:p>
        </p:txBody>
      </p:sp>
    </p:spTree>
    <p:extLst>
      <p:ext uri="{BB962C8B-B14F-4D97-AF65-F5344CB8AC3E}">
        <p14:creationId xmlns:p14="http://schemas.microsoft.com/office/powerpoint/2010/main" val="3028325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70FD46-A99B-495B-8127-94D56341F7CA}"/>
              </a:ext>
            </a:extLst>
          </p:cNvPr>
          <p:cNvSpPr txBox="1"/>
          <p:nvPr/>
        </p:nvSpPr>
        <p:spPr>
          <a:xfrm>
            <a:off x="563526" y="552894"/>
            <a:ext cx="11174818" cy="4242700"/>
          </a:xfrm>
          <a:prstGeom prst="rect">
            <a:avLst/>
          </a:prstGeom>
          <a:noFill/>
        </p:spPr>
        <p:txBody>
          <a:bodyPr wrap="square">
            <a:spAutoFit/>
          </a:bodyPr>
          <a:lstStyle/>
          <a:p>
            <a:pPr>
              <a:lnSpc>
                <a:spcPct val="85000"/>
              </a:lnSpc>
              <a:spcBef>
                <a:spcPct val="0"/>
              </a:spcBef>
            </a:pPr>
            <a:r>
              <a:rPr lang="en-US" b="1" spc="-50" dirty="0">
                <a:solidFill>
                  <a:schemeClr val="accent1"/>
                </a:solidFill>
              </a:rPr>
              <a:t>Mobile Computing</a:t>
            </a:r>
          </a:p>
          <a:p>
            <a:endParaRPr lang="en-US" dirty="0"/>
          </a:p>
          <a:p>
            <a:pPr marL="285750" indent="-285750">
              <a:buFont typeface="Arial" panose="020B0604020202020204" pitchFamily="34" charset="0"/>
              <a:buChar char="•"/>
            </a:pPr>
            <a:r>
              <a:rPr lang="en-US" dirty="0"/>
              <a:t> In mobile computing, the processing (or computing) elements are small (i.e., handheld devices) and the communication between various resources is taking place using wireless media.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Mobile computing–based applications are becoming very important and rapidly evolving with various technological advancements as it allows users to transmit data from remote locations to other remote or fixed locations.</a:t>
            </a:r>
          </a:p>
          <a:p>
            <a:endParaRPr lang="en-US" dirty="0"/>
          </a:p>
          <a:p>
            <a:pPr>
              <a:lnSpc>
                <a:spcPct val="85000"/>
              </a:lnSpc>
              <a:spcBef>
                <a:spcPct val="0"/>
              </a:spcBef>
            </a:pPr>
            <a:r>
              <a:rPr lang="en-US" b="1" spc="-50" dirty="0">
                <a:solidFill>
                  <a:schemeClr val="accent1"/>
                </a:solidFill>
              </a:rPr>
              <a:t>Quantum Computing</a:t>
            </a:r>
          </a:p>
          <a:p>
            <a:endParaRPr lang="en-US" dirty="0"/>
          </a:p>
          <a:p>
            <a:pPr marL="285750" indent="-285750">
              <a:buFont typeface="Arial" panose="020B0604020202020204" pitchFamily="34" charset="0"/>
              <a:buChar char="•"/>
            </a:pPr>
            <a:r>
              <a:rPr lang="en-US" dirty="0"/>
              <a:t>Quantum computers are millions of times faster than even our most powerful supercomputers today.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Quantum computing works differently on the most fundamental level than the current technology, and although there are working prototypes, these systems have not so far proved to be alternatives to today’s silicon-based machines.</a:t>
            </a:r>
          </a:p>
        </p:txBody>
      </p:sp>
    </p:spTree>
    <p:extLst>
      <p:ext uri="{BB962C8B-B14F-4D97-AF65-F5344CB8AC3E}">
        <p14:creationId xmlns:p14="http://schemas.microsoft.com/office/powerpoint/2010/main" val="311496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F7CF70-5425-4797-842C-37D7657C0365}"/>
              </a:ext>
            </a:extLst>
          </p:cNvPr>
          <p:cNvSpPr txBox="1"/>
          <p:nvPr/>
        </p:nvSpPr>
        <p:spPr>
          <a:xfrm>
            <a:off x="404037" y="414670"/>
            <a:ext cx="11153554" cy="4718215"/>
          </a:xfrm>
          <a:prstGeom prst="rect">
            <a:avLst/>
          </a:prstGeom>
          <a:noFill/>
        </p:spPr>
        <p:txBody>
          <a:bodyPr wrap="square">
            <a:spAutoFit/>
          </a:bodyPr>
          <a:lstStyle/>
          <a:p>
            <a:pPr>
              <a:lnSpc>
                <a:spcPct val="85000"/>
              </a:lnSpc>
              <a:spcBef>
                <a:spcPct val="0"/>
              </a:spcBef>
            </a:pPr>
            <a:r>
              <a:rPr lang="en-US" b="1" spc="-50" dirty="0">
                <a:solidFill>
                  <a:schemeClr val="accent1"/>
                </a:solidFill>
              </a:rPr>
              <a:t>Optical Computing </a:t>
            </a:r>
          </a:p>
          <a:p>
            <a:endParaRPr lang="en-US" dirty="0"/>
          </a:p>
          <a:p>
            <a:pPr marL="285750" indent="-285750">
              <a:buFont typeface="Arial" panose="020B0604020202020204" pitchFamily="34" charset="0"/>
              <a:buChar char="•"/>
            </a:pPr>
            <a:r>
              <a:rPr lang="en-US" dirty="0"/>
              <a:t>Optical computing system uses the photons in visible light or infrared beams, rather than electric current, to perform digital computations.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electric current flows at only about 10% of the speed of light. This limits the rate at which data can be exchanged over long distances and is one of the factors that led to the evolution of optical fiber.</a:t>
            </a:r>
          </a:p>
          <a:p>
            <a:endParaRPr lang="en-US" dirty="0"/>
          </a:p>
          <a:p>
            <a:pPr>
              <a:lnSpc>
                <a:spcPct val="85000"/>
              </a:lnSpc>
              <a:spcBef>
                <a:spcPct val="0"/>
              </a:spcBef>
            </a:pPr>
            <a:r>
              <a:rPr lang="en-US" b="1" spc="-50" dirty="0">
                <a:solidFill>
                  <a:schemeClr val="accent1"/>
                </a:solidFill>
              </a:rPr>
              <a:t>Nanocomputing</a:t>
            </a:r>
          </a:p>
          <a:p>
            <a:endParaRPr lang="en-US" dirty="0"/>
          </a:p>
          <a:p>
            <a:pPr marL="285750" indent="-285750">
              <a:buFont typeface="Arial" panose="020B0604020202020204" pitchFamily="34" charset="0"/>
              <a:buChar char="•"/>
            </a:pPr>
            <a:r>
              <a:rPr lang="en-US" dirty="0"/>
              <a:t> Nanocomputing refers to computing systems that are constructed from nanoscale components.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The silicon transistors in traditional computers may be replaced by transistors based on carbon nanotubes.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successful realization of </a:t>
            </a:r>
            <a:r>
              <a:rPr lang="en-US" dirty="0" err="1"/>
              <a:t>nanocomputers</a:t>
            </a:r>
            <a:r>
              <a:rPr lang="en-US" dirty="0"/>
              <a:t> relates to the scale and integration of these nanotubes or components.</a:t>
            </a:r>
          </a:p>
          <a:p>
            <a:endParaRPr lang="en-US" dirty="0"/>
          </a:p>
        </p:txBody>
      </p:sp>
    </p:spTree>
    <p:extLst>
      <p:ext uri="{BB962C8B-B14F-4D97-AF65-F5344CB8AC3E}">
        <p14:creationId xmlns:p14="http://schemas.microsoft.com/office/powerpoint/2010/main" val="713059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sz="3200" b="1" dirty="0">
                <a:solidFill>
                  <a:schemeClr val="accent1"/>
                </a:solidFill>
              </a:rPr>
              <a:t>What is Cloud?</a:t>
            </a:r>
          </a:p>
        </p:txBody>
      </p:sp>
      <p:sp>
        <p:nvSpPr>
          <p:cNvPr id="3" name="Content Placeholder 2"/>
          <p:cNvSpPr>
            <a:spLocks noGrp="1"/>
          </p:cNvSpPr>
          <p:nvPr>
            <p:ph idx="1"/>
          </p:nvPr>
        </p:nvSpPr>
        <p:spPr>
          <a:xfrm>
            <a:off x="1097280" y="1888264"/>
            <a:ext cx="10058400" cy="4023360"/>
          </a:xfrm>
        </p:spPr>
        <p:txBody>
          <a:bodyPr>
            <a:normAutofit/>
          </a:bodyPr>
          <a:lstStyle/>
          <a:p>
            <a:endParaRPr lang="en-US" dirty="0"/>
          </a:p>
          <a:p>
            <a:r>
              <a:rPr lang="en-US" dirty="0"/>
              <a:t>The term </a:t>
            </a:r>
            <a:r>
              <a:rPr lang="en-US" b="1" dirty="0"/>
              <a:t>Cloud</a:t>
            </a:r>
            <a:r>
              <a:rPr lang="en-US" dirty="0"/>
              <a:t> refers to a </a:t>
            </a:r>
            <a:r>
              <a:rPr lang="en-US" b="1" dirty="0"/>
              <a:t>Network</a:t>
            </a:r>
            <a:r>
              <a:rPr lang="en-US" dirty="0"/>
              <a:t> or </a:t>
            </a:r>
            <a:r>
              <a:rPr lang="en-US" b="1" dirty="0"/>
              <a:t>Internet.</a:t>
            </a:r>
            <a:r>
              <a:rPr lang="en-US" dirty="0"/>
              <a:t> In other words, we can say that Cloud is something, which is present at remote location. Cloud can provide services over public and private networks, i.e., WAN, LAN or VPN.</a:t>
            </a:r>
          </a:p>
          <a:p>
            <a:r>
              <a:rPr lang="en-US" dirty="0"/>
              <a:t>Applications such as e-mail, web conferencing, customer relationship management (CRM) execute on cloud.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What is cloud Computing??</a:t>
            </a:r>
          </a:p>
        </p:txBody>
      </p:sp>
      <p:sp>
        <p:nvSpPr>
          <p:cNvPr id="3" name="Content Placeholder 2"/>
          <p:cNvSpPr>
            <a:spLocks noGrp="1"/>
          </p:cNvSpPr>
          <p:nvPr>
            <p:ph idx="1"/>
          </p:nvPr>
        </p:nvSpPr>
        <p:spPr/>
        <p:txBody>
          <a:bodyPr/>
          <a:lstStyle/>
          <a:p>
            <a:pPr algn="just"/>
            <a:endParaRPr lang="en-US" dirty="0"/>
          </a:p>
          <a:p>
            <a:pPr algn="just"/>
            <a:r>
              <a:rPr lang="en-US" dirty="0"/>
              <a:t>The practice of using a network of remote servers hosted on the Internet to store, manage, and process data, rather than a local server or a personal computer .</a:t>
            </a:r>
          </a:p>
          <a:p>
            <a:r>
              <a:rPr lang="en-US" dirty="0"/>
              <a:t>Cloud Computing refers to </a:t>
            </a:r>
            <a:r>
              <a:rPr lang="en-US" b="1" dirty="0"/>
              <a:t>manipulating, configuring,</a:t>
            </a:r>
            <a:r>
              <a:rPr lang="en-US" dirty="0"/>
              <a:t> and </a:t>
            </a:r>
            <a:r>
              <a:rPr lang="en-US" b="1" dirty="0"/>
              <a:t>accessing</a:t>
            </a:r>
            <a:r>
              <a:rPr lang="en-US" dirty="0"/>
              <a:t> the hardware and software resources remotely. It offers online data storage, infrastructure, and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anil\Cloud computing\cloud_computing-what_is_cloud_computing.jpg"/>
          <p:cNvPicPr>
            <a:picLocks noGrp="1" noChangeAspect="1" noChangeArrowheads="1"/>
          </p:cNvPicPr>
          <p:nvPr>
            <p:ph idx="4294967295"/>
          </p:nvPr>
        </p:nvPicPr>
        <p:blipFill>
          <a:blip r:embed="rId2"/>
          <a:srcRect/>
          <a:stretch>
            <a:fillRect/>
          </a:stretch>
        </p:blipFill>
        <p:spPr bwMode="auto">
          <a:xfrm>
            <a:off x="1977656" y="609600"/>
            <a:ext cx="7899990" cy="5029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EE3220-3CE1-4AB2-8511-3A47BA9169E5}"/>
              </a:ext>
            </a:extLst>
          </p:cNvPr>
          <p:cNvSpPr txBox="1"/>
          <p:nvPr/>
        </p:nvSpPr>
        <p:spPr>
          <a:xfrm>
            <a:off x="425303" y="308344"/>
            <a:ext cx="9080203" cy="5909310"/>
          </a:xfrm>
          <a:prstGeom prst="rect">
            <a:avLst/>
          </a:prstGeom>
          <a:noFill/>
        </p:spPr>
        <p:txBody>
          <a:bodyPr wrap="square" rtlCol="0">
            <a:spAutoFit/>
          </a:bodyPr>
          <a:lstStyle/>
          <a:p>
            <a:r>
              <a:rPr lang="en-US" sz="2400" b="1" dirty="0">
                <a:solidFill>
                  <a:schemeClr val="accent1"/>
                </a:solidFill>
              </a:rPr>
              <a:t>Types of Clouds</a:t>
            </a:r>
          </a:p>
          <a:p>
            <a:endParaRPr lang="en-US" dirty="0"/>
          </a:p>
          <a:p>
            <a:pPr marL="342900" indent="-342900">
              <a:buAutoNum type="arabicPeriod"/>
            </a:pPr>
            <a:r>
              <a:rPr lang="en-US" dirty="0"/>
              <a:t>Public Cloud</a:t>
            </a:r>
          </a:p>
          <a:p>
            <a:pPr marL="342900" indent="-342900">
              <a:buAutoNum type="arabicPeriod"/>
            </a:pPr>
            <a:r>
              <a:rPr lang="en-US" dirty="0"/>
              <a:t>Private Cloud</a:t>
            </a:r>
          </a:p>
          <a:p>
            <a:pPr marL="342900" indent="-342900">
              <a:buAutoNum type="arabicPeriod"/>
            </a:pPr>
            <a:r>
              <a:rPr lang="en-US" dirty="0"/>
              <a:t>Hybrid Cloud</a:t>
            </a:r>
          </a:p>
          <a:p>
            <a:pPr marL="342900" indent="-342900">
              <a:buAutoNum type="arabicPeriod"/>
            </a:pPr>
            <a:r>
              <a:rPr lang="en-US" dirty="0"/>
              <a:t>Community Cloud</a:t>
            </a:r>
          </a:p>
          <a:p>
            <a:endParaRPr lang="en-US" dirty="0"/>
          </a:p>
          <a:p>
            <a:r>
              <a:rPr lang="en-US" sz="2400" b="1" dirty="0">
                <a:solidFill>
                  <a:schemeClr val="accent1"/>
                </a:solidFill>
              </a:rPr>
              <a:t>Advantages</a:t>
            </a:r>
          </a:p>
          <a:p>
            <a:endParaRPr lang="en-US" dirty="0"/>
          </a:p>
          <a:p>
            <a:pPr marL="285750" indent="-285750">
              <a:buFont typeface="Arial" panose="020B0604020202020204" pitchFamily="34" charset="0"/>
              <a:buChar char="•"/>
            </a:pPr>
            <a:r>
              <a:rPr lang="en-US" dirty="0"/>
              <a:t>Reduced hardware cost</a:t>
            </a:r>
          </a:p>
          <a:p>
            <a:pPr marL="285750" indent="-285750">
              <a:buFont typeface="Arial" panose="020B0604020202020204" pitchFamily="34" charset="0"/>
              <a:buChar char="•"/>
            </a:pPr>
            <a:r>
              <a:rPr lang="en-US" dirty="0"/>
              <a:t>Unlimited storage and reliability</a:t>
            </a:r>
          </a:p>
          <a:p>
            <a:pPr marL="285750" indent="-285750">
              <a:buFont typeface="Arial" panose="020B0604020202020204" pitchFamily="34" charset="0"/>
              <a:buChar char="•"/>
            </a:pPr>
            <a:r>
              <a:rPr lang="en-US" dirty="0"/>
              <a:t>Reduced cost</a:t>
            </a:r>
          </a:p>
          <a:p>
            <a:pPr marL="285750" indent="-285750">
              <a:buFont typeface="Arial" panose="020B0604020202020204" pitchFamily="34" charset="0"/>
              <a:buChar char="•"/>
            </a:pPr>
            <a:r>
              <a:rPr lang="en-US" dirty="0"/>
              <a:t>Location independence, availability and compatibility</a:t>
            </a:r>
          </a:p>
          <a:p>
            <a:pPr marL="285750" indent="-285750">
              <a:buFont typeface="Arial" panose="020B0604020202020204" pitchFamily="34" charset="0"/>
              <a:buChar char="•"/>
            </a:pPr>
            <a:r>
              <a:rPr lang="en-US" dirty="0"/>
              <a:t>Easier group collaboration</a:t>
            </a:r>
          </a:p>
          <a:p>
            <a:endParaRPr lang="en-US" dirty="0"/>
          </a:p>
          <a:p>
            <a:r>
              <a:rPr lang="en-US" sz="2400" b="1" dirty="0">
                <a:solidFill>
                  <a:schemeClr val="accent1"/>
                </a:solidFill>
              </a:rPr>
              <a:t>Disadvantages</a:t>
            </a:r>
          </a:p>
          <a:p>
            <a:endParaRPr lang="en-US" dirty="0"/>
          </a:p>
          <a:p>
            <a:pPr marL="285750" indent="-285750">
              <a:buFont typeface="Arial" panose="020B0604020202020204" pitchFamily="34" charset="0"/>
              <a:buChar char="•"/>
            </a:pPr>
            <a:r>
              <a:rPr lang="en-US" dirty="0"/>
              <a:t>Internet Connection</a:t>
            </a:r>
          </a:p>
          <a:p>
            <a:pPr marL="285750" indent="-285750">
              <a:buFont typeface="Arial" panose="020B0604020202020204" pitchFamily="34" charset="0"/>
              <a:buChar char="•"/>
            </a:pPr>
            <a:r>
              <a:rPr lang="en-US" dirty="0"/>
              <a:t>Data integrity and security</a:t>
            </a:r>
          </a:p>
          <a:p>
            <a:pPr marL="285750" indent="-285750">
              <a:buFont typeface="Arial" panose="020B0604020202020204" pitchFamily="34" charset="0"/>
              <a:buChar char="•"/>
            </a:pPr>
            <a:r>
              <a:rPr lang="en-US" dirty="0"/>
              <a:t>New technology and incompleteness</a:t>
            </a:r>
          </a:p>
        </p:txBody>
      </p:sp>
    </p:spTree>
    <p:extLst>
      <p:ext uri="{BB962C8B-B14F-4D97-AF65-F5344CB8AC3E}">
        <p14:creationId xmlns:p14="http://schemas.microsoft.com/office/powerpoint/2010/main" val="46730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4294967295"/>
          </p:nvPr>
        </p:nvPicPr>
        <p:blipFill>
          <a:blip r:embed="rId2"/>
          <a:srcRect/>
          <a:stretch>
            <a:fillRect/>
          </a:stretch>
        </p:blipFill>
        <p:spPr bwMode="auto">
          <a:xfrm>
            <a:off x="2079108" y="535172"/>
            <a:ext cx="7486650" cy="5334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A0EA38-B266-443E-97D3-3AEF041C6BEB}"/>
              </a:ext>
            </a:extLst>
          </p:cNvPr>
          <p:cNvSpPr txBox="1"/>
          <p:nvPr/>
        </p:nvSpPr>
        <p:spPr>
          <a:xfrm>
            <a:off x="531627" y="510363"/>
            <a:ext cx="10877107" cy="2954655"/>
          </a:xfrm>
          <a:prstGeom prst="rect">
            <a:avLst/>
          </a:prstGeom>
          <a:noFill/>
        </p:spPr>
        <p:txBody>
          <a:bodyPr wrap="square">
            <a:spAutoFit/>
          </a:bodyPr>
          <a:lstStyle/>
          <a:p>
            <a:r>
              <a:rPr lang="en-US" sz="2400" dirty="0">
                <a:solidFill>
                  <a:schemeClr val="accent1"/>
                </a:solidFill>
              </a:rPr>
              <a:t>High-Performance Computing </a:t>
            </a:r>
          </a:p>
          <a:p>
            <a:endParaRPr lang="en-US" dirty="0"/>
          </a:p>
          <a:p>
            <a:endParaRPr lang="en-US" dirty="0"/>
          </a:p>
          <a:p>
            <a:pPr marL="285750" indent="-285750">
              <a:buFont typeface="Arial" panose="020B0604020202020204" pitchFamily="34" charset="0"/>
              <a:buChar char="•"/>
            </a:pPr>
            <a:r>
              <a:rPr lang="en-US" dirty="0"/>
              <a:t>In high-performance computing systems, a pool of processors (processor machines or central processing units [CPUs]) connected (networked) with other resources like memory, storage, and input and output devices, and the deployed software is enabled to run in the entire system of connected  components.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HPC include a small cluster of desktop computers or personal computers (PCs) to the fastest supercomputers. HPC systems are normally found in those applications where it is required to use or solve scientific problems.</a:t>
            </a:r>
          </a:p>
          <a:p>
            <a:endParaRPr lang="en-US" dirty="0"/>
          </a:p>
        </p:txBody>
      </p:sp>
    </p:spTree>
    <p:extLst>
      <p:ext uri="{BB962C8B-B14F-4D97-AF65-F5344CB8AC3E}">
        <p14:creationId xmlns:p14="http://schemas.microsoft.com/office/powerpoint/2010/main" val="34581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6A88DA-DCA5-4FDD-A33F-90B56F6548C9}"/>
              </a:ext>
            </a:extLst>
          </p:cNvPr>
          <p:cNvSpPr txBox="1"/>
          <p:nvPr/>
        </p:nvSpPr>
        <p:spPr>
          <a:xfrm>
            <a:off x="466060" y="563525"/>
            <a:ext cx="11259879" cy="4616648"/>
          </a:xfrm>
          <a:prstGeom prst="rect">
            <a:avLst/>
          </a:prstGeom>
          <a:noFill/>
        </p:spPr>
        <p:txBody>
          <a:bodyPr wrap="square">
            <a:spAutoFit/>
          </a:bodyPr>
          <a:lstStyle/>
          <a:p>
            <a:r>
              <a:rPr lang="en-US" sz="2400" b="1" dirty="0">
                <a:solidFill>
                  <a:schemeClr val="accent1"/>
                </a:solidFill>
              </a:rPr>
              <a:t>Parallel Computing </a:t>
            </a:r>
          </a:p>
          <a:p>
            <a:endParaRPr lang="en-US" dirty="0"/>
          </a:p>
          <a:p>
            <a:r>
              <a:rPr lang="en-US" dirty="0"/>
              <a:t>Parallel computing is also one of the facets of HPC. Here, a set of processors work cooperatively to solve a computational problem. These processor machines or CPUs are mostly of homogeneous type.</a:t>
            </a:r>
          </a:p>
          <a:p>
            <a:endParaRPr lang="en-US" dirty="0"/>
          </a:p>
          <a:p>
            <a:r>
              <a:rPr lang="en-US" dirty="0"/>
              <a:t>One can distinguish between conventional (also known as serial or sequential or Von Neumann) computers and parallel computers in the way the applications are executed. </a:t>
            </a:r>
          </a:p>
          <a:p>
            <a:endParaRPr lang="en-US" dirty="0"/>
          </a:p>
          <a:p>
            <a:r>
              <a:rPr lang="en-US" dirty="0"/>
              <a:t>In serial or sequential computers, the following apply: </a:t>
            </a:r>
          </a:p>
          <a:p>
            <a:endParaRPr lang="en-US" dirty="0"/>
          </a:p>
          <a:p>
            <a:r>
              <a:rPr lang="en-US" dirty="0"/>
              <a:t>• It runs on a single computer/processor machine having a single CPU. </a:t>
            </a:r>
          </a:p>
          <a:p>
            <a:r>
              <a:rPr lang="en-US" dirty="0"/>
              <a:t>• A problem is broken down into a discrete series of instructions. </a:t>
            </a:r>
          </a:p>
          <a:p>
            <a:r>
              <a:rPr lang="en-US" dirty="0"/>
              <a:t>• Instructions are executed one after another. </a:t>
            </a:r>
          </a:p>
          <a:p>
            <a:endParaRPr lang="en-US" dirty="0"/>
          </a:p>
          <a:p>
            <a:endParaRPr lang="en-US" dirty="0"/>
          </a:p>
          <a:p>
            <a:endParaRPr lang="en-US" dirty="0"/>
          </a:p>
        </p:txBody>
      </p:sp>
    </p:spTree>
    <p:extLst>
      <p:ext uri="{BB962C8B-B14F-4D97-AF65-F5344CB8AC3E}">
        <p14:creationId xmlns:p14="http://schemas.microsoft.com/office/powerpoint/2010/main" val="367702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176EB2-1574-467C-860D-8B8E5B8CAEB6}"/>
              </a:ext>
            </a:extLst>
          </p:cNvPr>
          <p:cNvSpPr txBox="1"/>
          <p:nvPr/>
        </p:nvSpPr>
        <p:spPr>
          <a:xfrm>
            <a:off x="457199" y="733647"/>
            <a:ext cx="11153553" cy="2031325"/>
          </a:xfrm>
          <a:prstGeom prst="rect">
            <a:avLst/>
          </a:prstGeom>
          <a:noFill/>
        </p:spPr>
        <p:txBody>
          <a:bodyPr wrap="square">
            <a:spAutoFit/>
          </a:bodyPr>
          <a:lstStyle/>
          <a:p>
            <a:r>
              <a:rPr lang="en-US" dirty="0"/>
              <a:t>In parallel computing, since there is simultaneous use of multiple processor machines, the following apply: </a:t>
            </a:r>
          </a:p>
          <a:p>
            <a:endParaRPr lang="en-US" dirty="0"/>
          </a:p>
          <a:p>
            <a:r>
              <a:rPr lang="en-US" dirty="0"/>
              <a:t>• It is run using multiple processors (multiple CPUs). </a:t>
            </a:r>
          </a:p>
          <a:p>
            <a:r>
              <a:rPr lang="en-US" dirty="0"/>
              <a:t>• A problem is broken down into discrete parts that can be solved concurrently. </a:t>
            </a:r>
          </a:p>
          <a:p>
            <a:r>
              <a:rPr lang="en-US" dirty="0"/>
              <a:t>• Each part is further broken down into a series of instructions.</a:t>
            </a:r>
          </a:p>
          <a:p>
            <a:r>
              <a:rPr lang="en-US" dirty="0"/>
              <a:t>• Instructions from each part are executed simultaneously on different processors. </a:t>
            </a:r>
          </a:p>
          <a:p>
            <a:r>
              <a:rPr lang="en-US" dirty="0"/>
              <a:t>• An overall control/coordination mechanism is employed.</a:t>
            </a:r>
          </a:p>
        </p:txBody>
      </p:sp>
    </p:spTree>
    <p:extLst>
      <p:ext uri="{BB962C8B-B14F-4D97-AF65-F5344CB8AC3E}">
        <p14:creationId xmlns:p14="http://schemas.microsoft.com/office/powerpoint/2010/main" val="28035719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326</TotalTime>
  <Words>976</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Retrospect</vt:lpstr>
      <vt:lpstr>CLOUD COMPUTING</vt:lpstr>
      <vt:lpstr>What is Cloud?</vt:lpstr>
      <vt:lpstr>What is cloud Computing??</vt:lpstr>
      <vt:lpstr>PowerPoint Presentation</vt:lpstr>
      <vt:lpstr>PowerPoint Presentation</vt:lpstr>
      <vt:lpstr>PowerPoint Presentation</vt:lpstr>
      <vt:lpstr>PowerPoint Presentation</vt:lpstr>
      <vt:lpstr>PowerPoint Presentation</vt:lpstr>
      <vt:lpstr>PowerPoint Presentation</vt:lpstr>
      <vt:lpstr> </vt:lpstr>
      <vt:lpstr>Classification of Distributed computing</vt:lpstr>
      <vt:lpstr>Challenges in Distributed computing </vt:lpstr>
      <vt:lpstr>Peer-to-Peer Computing </vt:lpstr>
      <vt:lpstr>Cluster Computing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Varsha Boreda</dc:creator>
  <cp:lastModifiedBy>Varsha Boreda</cp:lastModifiedBy>
  <cp:revision>9</cp:revision>
  <dcterms:created xsi:type="dcterms:W3CDTF">2021-01-06T01:31:27Z</dcterms:created>
  <dcterms:modified xsi:type="dcterms:W3CDTF">2021-01-07T06:18:02Z</dcterms:modified>
</cp:coreProperties>
</file>