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86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B772-062B-4E85-9682-0B2021FE4D02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B494-C47A-4776-B522-49409A269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4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B772-062B-4E85-9682-0B2021FE4D02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B494-C47A-4776-B522-49409A269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84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B772-062B-4E85-9682-0B2021FE4D02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B494-C47A-4776-B522-49409A269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35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B772-062B-4E85-9682-0B2021FE4D02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B494-C47A-4776-B522-49409A269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31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B772-062B-4E85-9682-0B2021FE4D02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B494-C47A-4776-B522-49409A269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89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B772-062B-4E85-9682-0B2021FE4D02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B494-C47A-4776-B522-49409A269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27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B772-062B-4E85-9682-0B2021FE4D02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B494-C47A-4776-B522-49409A269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80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B772-062B-4E85-9682-0B2021FE4D02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B494-C47A-4776-B522-49409A269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58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B772-062B-4E85-9682-0B2021FE4D02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B494-C47A-4776-B522-49409A269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17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B772-062B-4E85-9682-0B2021FE4D02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B494-C47A-4776-B522-49409A269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74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B772-062B-4E85-9682-0B2021FE4D02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B494-C47A-4776-B522-49409A269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34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DB772-062B-4E85-9682-0B2021FE4D02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BB494-C47A-4776-B522-49409A269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94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CHAPTER 3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DECISION TREE LEARNING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7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ENTROPY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1524000"/>
            <a:ext cx="44386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10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84784"/>
            <a:ext cx="59912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380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ENTROPY IN GENERAL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647825"/>
            <a:ext cx="67627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9736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INFORMATION FAIN AS ENTROPY REDUCTION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1690688"/>
            <a:ext cx="660082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006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EX: EXPECTED INFORMATION GAIN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590675"/>
            <a:ext cx="68389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5387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BEST CLASSIFIER- ATTRIBUTE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1538288"/>
            <a:ext cx="610552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1306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WHICH ATTRIBUTE TO TEST AT ROOT:FIRST STEP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1933575"/>
            <a:ext cx="630555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187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AFTER FIRST STEP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1514475"/>
            <a:ext cx="633412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4627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SECOND STEP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1966913"/>
            <a:ext cx="66770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7976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SECOND &amp; THIRD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1414463"/>
            <a:ext cx="60293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20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INDUCTIVE INFERENCE WITH DECISION TREES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766888"/>
            <a:ext cx="68294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39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ID3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495425"/>
            <a:ext cx="643890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2376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 SPACE IN DTL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1390650"/>
            <a:ext cx="660082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029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INDUCTIVE BIAS IN DTL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2114550"/>
            <a:ext cx="66008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451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 KINDS OF BIASES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795463"/>
            <a:ext cx="671512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891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40568" y="274638"/>
            <a:ext cx="10153128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ID3 SEARCH VS CANDIDATE ELIMINATION ALGORITHM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255460"/>
              </p:ext>
            </p:extLst>
          </p:nvPr>
        </p:nvGraphicFramePr>
        <p:xfrm>
          <a:off x="107504" y="836712"/>
          <a:ext cx="8229600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PARAMETER/FEATURE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ID3 SEARCH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CANDIDATE ELIMINATION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HYPOTHESIS SPACE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COMPLETE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INCOMPLETE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SEARCH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INCOMPLETE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COMPLETE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HYPOTHESIS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SIMPLE TO COMPLEX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EVERY CONSISTENT HYPOTHESIS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INDUCTIVE BIAS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HYPOTHESIS BY SEARCH STRATEGY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EXPRESSIVE POWER OF HYPOTHESIS REPRESENTATION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ADDITIONAL BIAS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INDUCTIVEBIAS FOLLOWS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SEARCH STRATEGY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SEARCH SPACE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DEFINITION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Bias</a:t>
                      </a:r>
                      <a:r>
                        <a:rPr lang="en-IN" baseline="0" dirty="0" smtClean="0"/>
                        <a:t> of ID3 is preference for certain hypothesis over others. Hence it is called preference bias or search bias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It is a kind of categorical restriction type of bias on the set of hypothesis considered. Thus</a:t>
                      </a:r>
                      <a:r>
                        <a:rPr lang="en-IN" baseline="0" dirty="0" smtClean="0"/>
                        <a:t> it is called restriction bias or language bias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DESIRABLE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MORE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LESS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68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PREFER SHORTER HYPOTHESIS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466850"/>
            <a:ext cx="66294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531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ISSUES IN DTL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890713"/>
            <a:ext cx="561975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428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OVERFITTING 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64674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73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1285875"/>
            <a:ext cx="59912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95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OVERFITTING IN DECISION TREES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357313"/>
            <a:ext cx="702945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421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DECISION TREE REPRESENTATION, PLAY TENNIS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4"/>
            <a:ext cx="653415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206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OVERFITTING IN DECISION TREES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1543050"/>
            <a:ext cx="629602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282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AVOID OVER FITTING IN DECISION TREES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33550"/>
            <a:ext cx="655320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328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4294967295"/>
          </p:nvPr>
        </p:nvSpPr>
        <p:spPr>
          <a:xfrm>
            <a:off x="3937508" y="6545457"/>
            <a:ext cx="895985" cy="219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7648702" y="6545457"/>
            <a:ext cx="1276984" cy="219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endParaRPr spc="-9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714375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Issues in decision </a:t>
            </a:r>
            <a:r>
              <a:rPr sz="4800" spc="-10" dirty="0"/>
              <a:t>trees</a:t>
            </a:r>
            <a:r>
              <a:rPr sz="4800" spc="40" dirty="0"/>
              <a:t> </a:t>
            </a:r>
            <a:r>
              <a:rPr sz="4800" spc="-10" dirty="0"/>
              <a:t>learning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407314" y="1883136"/>
            <a:ext cx="6427470" cy="351726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00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50" dirty="0">
                <a:latin typeface="Arial"/>
                <a:cs typeface="Arial"/>
              </a:rPr>
              <a:t>Overfitting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60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165" dirty="0">
                <a:latin typeface="Arial"/>
                <a:cs typeface="Arial"/>
              </a:rPr>
              <a:t>Reduced </a:t>
            </a:r>
            <a:r>
              <a:rPr sz="2000" spc="-45" dirty="0">
                <a:latin typeface="Arial"/>
                <a:cs typeface="Arial"/>
              </a:rPr>
              <a:t>error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pruning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200" dirty="0">
                <a:latin typeface="Arial"/>
                <a:cs typeface="Arial"/>
              </a:rPr>
              <a:t>Rule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post-pruning</a:t>
            </a:r>
            <a:endParaRPr sz="20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70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225" dirty="0">
                <a:latin typeface="Arial"/>
                <a:cs typeface="Arial"/>
              </a:rPr>
              <a:t>Extensions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59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175" dirty="0">
                <a:latin typeface="Arial"/>
                <a:cs typeface="Arial"/>
              </a:rPr>
              <a:t>Continuous </a:t>
            </a:r>
            <a:r>
              <a:rPr sz="2000" spc="-85" dirty="0">
                <a:latin typeface="Arial"/>
                <a:cs typeface="Arial"/>
              </a:rPr>
              <a:t>valued</a:t>
            </a:r>
            <a:r>
              <a:rPr sz="2000" spc="-28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attributes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70" dirty="0">
                <a:latin typeface="Arial"/>
                <a:cs typeface="Arial"/>
              </a:rPr>
              <a:t>Alternative </a:t>
            </a:r>
            <a:r>
              <a:rPr sz="2000" spc="-185" dirty="0">
                <a:latin typeface="Arial"/>
                <a:cs typeface="Arial"/>
              </a:rPr>
              <a:t>measures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120" dirty="0">
                <a:latin typeface="Arial"/>
                <a:cs typeface="Arial"/>
              </a:rPr>
              <a:t>selecting</a:t>
            </a:r>
            <a:r>
              <a:rPr sz="2000" spc="-29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attributes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95" dirty="0">
                <a:latin typeface="Arial"/>
                <a:cs typeface="Arial"/>
              </a:rPr>
              <a:t>Handling </a:t>
            </a:r>
            <a:r>
              <a:rPr sz="2000" spc="-65" dirty="0">
                <a:latin typeface="Arial"/>
                <a:cs typeface="Arial"/>
              </a:rPr>
              <a:t>training </a:t>
            </a:r>
            <a:r>
              <a:rPr sz="2000" spc="-114" dirty="0">
                <a:latin typeface="Arial"/>
                <a:cs typeface="Arial"/>
              </a:rPr>
              <a:t>examples </a:t>
            </a:r>
            <a:r>
              <a:rPr sz="2000" spc="-90" dirty="0">
                <a:latin typeface="Arial"/>
                <a:cs typeface="Arial"/>
              </a:rPr>
              <a:t>with </a:t>
            </a:r>
            <a:r>
              <a:rPr sz="2000" spc="-180" dirty="0">
                <a:latin typeface="Arial"/>
                <a:cs typeface="Arial"/>
              </a:rPr>
              <a:t>missing </a:t>
            </a:r>
            <a:r>
              <a:rPr sz="2000" spc="-50" dirty="0">
                <a:latin typeface="Arial"/>
                <a:cs typeface="Arial"/>
              </a:rPr>
              <a:t>attribute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values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95" dirty="0">
                <a:latin typeface="Arial"/>
                <a:cs typeface="Arial"/>
              </a:rPr>
              <a:t>Handling </a:t>
            </a:r>
            <a:r>
              <a:rPr sz="2000" spc="-75" dirty="0">
                <a:latin typeface="Arial"/>
                <a:cs typeface="Arial"/>
              </a:rPr>
              <a:t>attributes </a:t>
            </a:r>
            <a:r>
              <a:rPr sz="2000" spc="-90" dirty="0">
                <a:latin typeface="Arial"/>
                <a:cs typeface="Arial"/>
              </a:rPr>
              <a:t>with </a:t>
            </a:r>
            <a:r>
              <a:rPr sz="2000" spc="-35" dirty="0">
                <a:latin typeface="Arial"/>
                <a:cs typeface="Arial"/>
              </a:rPr>
              <a:t>different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spc="-204" dirty="0">
                <a:latin typeface="Arial"/>
                <a:cs typeface="Arial"/>
              </a:rPr>
              <a:t>costs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105" dirty="0">
                <a:latin typeface="Arial"/>
                <a:cs typeface="Arial"/>
              </a:rPr>
              <a:t>Improving computational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efficiency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145" dirty="0">
                <a:latin typeface="Arial"/>
                <a:cs typeface="Arial"/>
              </a:rPr>
              <a:t>Most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165" dirty="0">
                <a:latin typeface="Arial"/>
                <a:cs typeface="Arial"/>
              </a:rPr>
              <a:t>these </a:t>
            </a:r>
            <a:r>
              <a:rPr sz="2000" spc="-145" dirty="0">
                <a:latin typeface="Arial"/>
                <a:cs typeface="Arial"/>
              </a:rPr>
              <a:t>improvements </a:t>
            </a:r>
            <a:r>
              <a:rPr sz="2000" spc="-125" dirty="0">
                <a:latin typeface="Arial"/>
                <a:cs typeface="Arial"/>
              </a:rPr>
              <a:t>in </a:t>
            </a:r>
            <a:r>
              <a:rPr sz="2000" spc="-95" dirty="0">
                <a:latin typeface="Arial"/>
                <a:cs typeface="Arial"/>
              </a:rPr>
              <a:t>C4.5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(Quinlan, </a:t>
            </a:r>
            <a:r>
              <a:rPr sz="2000" spc="-35" dirty="0">
                <a:latin typeface="Arial"/>
                <a:cs typeface="Arial"/>
              </a:rPr>
              <a:t>1993)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3937508" y="6545457"/>
            <a:ext cx="895985" cy="219709"/>
          </a:xfrm>
          <a:prstGeom prst="rect">
            <a:avLst/>
          </a:prstGeom>
        </p:spPr>
        <p:txBody>
          <a:bodyPr/>
          <a:lstStyle/>
          <a:p>
            <a:pPr marL="12700">
              <a:lnSpc>
                <a:spcPts val="1580"/>
              </a:lnSpc>
            </a:pPr>
            <a:r>
              <a:rPr lang="en-IN" spc="-5" smtClean="0"/>
              <a:t>9</a:t>
            </a:r>
            <a:r>
              <a:rPr lang="en-IN" spc="310" smtClean="0"/>
              <a:t>/</a:t>
            </a:r>
            <a:fld id="{81D60167-4931-47E6-BA6A-407CBD079E47}" type="slidenum">
              <a:rPr lang="en-IN" spc="-5" smtClean="0"/>
              <a:t>32</a:t>
            </a:fld>
            <a:r>
              <a:rPr lang="en-IN" spc="310" smtClean="0"/>
              <a:t>/</a:t>
            </a:r>
            <a:r>
              <a:rPr lang="en-IN" spc="-5" smtClean="0"/>
              <a:t>20</a:t>
            </a:r>
            <a:r>
              <a:rPr lang="en-IN" spc="-15" smtClean="0"/>
              <a:t>1</a:t>
            </a:r>
            <a:r>
              <a:rPr lang="en-IN" spc="-5" smtClean="0"/>
              <a:t>8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336428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dt" sz="half" idx="4294967295"/>
          </p:nvPr>
        </p:nvSpPr>
        <p:spPr>
          <a:xfrm>
            <a:off x="3937508" y="6545457"/>
            <a:ext cx="895985" cy="219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7648702" y="6545457"/>
            <a:ext cx="1276984" cy="219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endParaRPr spc="-9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341" y="680669"/>
            <a:ext cx="45847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+mj-lt"/>
              </a:rPr>
              <a:t>Overfitting:</a:t>
            </a:r>
            <a:r>
              <a:rPr sz="4000" spc="35" dirty="0">
                <a:latin typeface="+mj-lt"/>
              </a:rPr>
              <a:t> </a:t>
            </a:r>
            <a:r>
              <a:rPr sz="4000" spc="-10" dirty="0">
                <a:latin typeface="+mj-lt"/>
              </a:rPr>
              <a:t>definition</a:t>
            </a:r>
            <a:endParaRPr sz="4000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7314" y="1645411"/>
            <a:ext cx="7792720" cy="1198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130" dirty="0">
                <a:latin typeface="Arial"/>
                <a:cs typeface="Arial"/>
              </a:rPr>
              <a:t>Building </a:t>
            </a:r>
            <a:r>
              <a:rPr sz="2400" spc="-140" dirty="0">
                <a:latin typeface="Arial"/>
                <a:cs typeface="Arial"/>
              </a:rPr>
              <a:t>trees </a:t>
            </a:r>
            <a:r>
              <a:rPr sz="2400" spc="-85" dirty="0">
                <a:latin typeface="Arial"/>
                <a:cs typeface="Arial"/>
              </a:rPr>
              <a:t>that </a:t>
            </a:r>
            <a:r>
              <a:rPr sz="2400" spc="5" dirty="0">
                <a:latin typeface="Arial"/>
                <a:cs typeface="Arial"/>
              </a:rPr>
              <a:t>“adapt </a:t>
            </a:r>
            <a:r>
              <a:rPr sz="2400" spc="-100" dirty="0">
                <a:latin typeface="Arial"/>
                <a:cs typeface="Arial"/>
              </a:rPr>
              <a:t>too </a:t>
            </a:r>
            <a:r>
              <a:rPr sz="2400" spc="-225" dirty="0">
                <a:latin typeface="Arial"/>
                <a:cs typeface="Arial"/>
              </a:rPr>
              <a:t>much” </a:t>
            </a:r>
            <a:r>
              <a:rPr sz="2400" spc="-80" dirty="0">
                <a:latin typeface="Arial"/>
                <a:cs typeface="Arial"/>
              </a:rPr>
              <a:t>to </a:t>
            </a:r>
            <a:r>
              <a:rPr sz="2400" spc="-150" dirty="0">
                <a:latin typeface="Arial"/>
                <a:cs typeface="Arial"/>
              </a:rPr>
              <a:t>the </a:t>
            </a:r>
            <a:r>
              <a:rPr sz="2400" spc="-80" dirty="0">
                <a:latin typeface="Arial"/>
                <a:cs typeface="Arial"/>
              </a:rPr>
              <a:t>training </a:t>
            </a:r>
            <a:r>
              <a:rPr sz="2400" spc="-140" dirty="0">
                <a:latin typeface="Arial"/>
                <a:cs typeface="Arial"/>
              </a:rPr>
              <a:t>examples  may </a:t>
            </a:r>
            <a:r>
              <a:rPr sz="2400" spc="-45" dirty="0">
                <a:latin typeface="Arial"/>
                <a:cs typeface="Arial"/>
              </a:rPr>
              <a:t>lead </a:t>
            </a:r>
            <a:r>
              <a:rPr sz="2400" spc="-80" dirty="0">
                <a:latin typeface="Arial"/>
                <a:cs typeface="Arial"/>
              </a:rPr>
              <a:t>to</a:t>
            </a:r>
            <a:r>
              <a:rPr sz="2400" spc="17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“overfitting”.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90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160" dirty="0">
                <a:latin typeface="Arial"/>
                <a:cs typeface="Arial"/>
              </a:rPr>
              <a:t>Consider </a:t>
            </a:r>
            <a:r>
              <a:rPr sz="2400" spc="-55" dirty="0">
                <a:latin typeface="Arial"/>
                <a:cs typeface="Arial"/>
              </a:rPr>
              <a:t>error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70" dirty="0">
                <a:latin typeface="Arial"/>
                <a:cs typeface="Arial"/>
              </a:rPr>
              <a:t>hypothesis </a:t>
            </a: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spc="39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Arial"/>
                <a:cs typeface="Arial"/>
              </a:rPr>
              <a:t>over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9419" y="2819755"/>
            <a:ext cx="423418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24485" indent="-287020">
              <a:lnSpc>
                <a:spcPct val="100000"/>
              </a:lnSpc>
              <a:spcBef>
                <a:spcPts val="580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324485" algn="l"/>
                <a:tab pos="325120" algn="l"/>
              </a:tabLst>
            </a:pPr>
            <a:r>
              <a:rPr sz="2000" spc="-65" dirty="0">
                <a:latin typeface="Arial"/>
                <a:cs typeface="Arial"/>
              </a:rPr>
              <a:t>training </a:t>
            </a:r>
            <a:r>
              <a:rPr sz="2000" spc="-35" dirty="0">
                <a:latin typeface="Arial"/>
                <a:cs typeface="Arial"/>
              </a:rPr>
              <a:t>data: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error</a:t>
            </a:r>
            <a:r>
              <a:rPr sz="1950" i="1" baseline="-21367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324485" indent="-287020">
              <a:lnSpc>
                <a:spcPct val="100000"/>
              </a:lnSpc>
              <a:spcBef>
                <a:spcPts val="480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324485" algn="l"/>
                <a:tab pos="325120" algn="l"/>
              </a:tabLst>
            </a:pPr>
            <a:r>
              <a:rPr sz="2000" spc="-80" dirty="0">
                <a:latin typeface="Arial"/>
                <a:cs typeface="Arial"/>
              </a:rPr>
              <a:t>entire </a:t>
            </a:r>
            <a:r>
              <a:rPr sz="2000" spc="-85" dirty="0">
                <a:latin typeface="Arial"/>
                <a:cs typeface="Arial"/>
              </a:rPr>
              <a:t>distribution </a:t>
            </a:r>
            <a:r>
              <a:rPr sz="2000" i="1" dirty="0">
                <a:latin typeface="Times New Roman"/>
                <a:cs typeface="Times New Roman"/>
              </a:rPr>
              <a:t>X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35" dirty="0">
                <a:latin typeface="Arial"/>
                <a:cs typeface="Arial"/>
              </a:rPr>
              <a:t>data: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error</a:t>
            </a:r>
            <a:r>
              <a:rPr sz="1950" i="1" baseline="-21367" dirty="0">
                <a:latin typeface="Times New Roman"/>
                <a:cs typeface="Times New Roman"/>
              </a:rPr>
              <a:t>X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959" y="2819755"/>
            <a:ext cx="15608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spc="-80" dirty="0">
                <a:latin typeface="Arial"/>
                <a:cs typeface="Arial"/>
              </a:rPr>
              <a:t>empirical </a:t>
            </a:r>
            <a:r>
              <a:rPr sz="2000" spc="-45" dirty="0">
                <a:latin typeface="Arial"/>
                <a:cs typeface="Arial"/>
              </a:rPr>
              <a:t>error  </a:t>
            </a:r>
            <a:r>
              <a:rPr sz="2000" spc="-75" dirty="0">
                <a:latin typeface="Arial"/>
                <a:cs typeface="Arial"/>
              </a:rPr>
              <a:t>expected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error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614" y="3620770"/>
            <a:ext cx="7530465" cy="20745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68300" marR="17780" indent="-343535">
              <a:lnSpc>
                <a:spcPct val="100499"/>
              </a:lnSpc>
              <a:spcBef>
                <a:spcPts val="85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68300" algn="l"/>
                <a:tab pos="368935" algn="l"/>
              </a:tabLst>
            </a:pPr>
            <a:r>
              <a:rPr sz="2400" spc="-170" dirty="0">
                <a:latin typeface="Arial"/>
                <a:cs typeface="Arial"/>
              </a:rPr>
              <a:t>Hypothesis </a:t>
            </a:r>
            <a:r>
              <a:rPr sz="2400" i="1" spc="-290" dirty="0">
                <a:latin typeface="Arial"/>
                <a:cs typeface="Arial"/>
              </a:rPr>
              <a:t>h </a:t>
            </a:r>
            <a:r>
              <a:rPr sz="2400" i="1" spc="-110" dirty="0">
                <a:solidFill>
                  <a:srgbClr val="CC3300"/>
                </a:solidFill>
                <a:latin typeface="Arial"/>
                <a:cs typeface="Arial"/>
              </a:rPr>
              <a:t>overfits </a:t>
            </a:r>
            <a:r>
              <a:rPr sz="2400" spc="-80" dirty="0">
                <a:latin typeface="Arial"/>
                <a:cs typeface="Arial"/>
              </a:rPr>
              <a:t>training </a:t>
            </a:r>
            <a:r>
              <a:rPr sz="2400" spc="-15" dirty="0">
                <a:latin typeface="Arial"/>
                <a:cs typeface="Arial"/>
              </a:rPr>
              <a:t>data </a:t>
            </a:r>
            <a:r>
              <a:rPr sz="2400" spc="60" dirty="0">
                <a:latin typeface="Arial"/>
                <a:cs typeface="Arial"/>
              </a:rPr>
              <a:t>if </a:t>
            </a:r>
            <a:r>
              <a:rPr sz="2400" spc="-114" dirty="0">
                <a:latin typeface="Arial"/>
                <a:cs typeface="Arial"/>
              </a:rPr>
              <a:t>there </a:t>
            </a:r>
            <a:r>
              <a:rPr sz="2400" spc="-210" dirty="0">
                <a:latin typeface="Arial"/>
                <a:cs typeface="Arial"/>
              </a:rPr>
              <a:t>is </a:t>
            </a:r>
            <a:r>
              <a:rPr sz="2400" spc="-150" dirty="0">
                <a:latin typeface="Arial"/>
                <a:cs typeface="Arial"/>
              </a:rPr>
              <a:t>an </a:t>
            </a:r>
            <a:r>
              <a:rPr sz="2400" spc="-75" dirty="0">
                <a:latin typeface="Arial"/>
                <a:cs typeface="Arial"/>
              </a:rPr>
              <a:t>alternative  </a:t>
            </a:r>
            <a:r>
              <a:rPr sz="2400" spc="-170" dirty="0">
                <a:latin typeface="Arial"/>
                <a:cs typeface="Arial"/>
              </a:rPr>
              <a:t>hypothesis </a:t>
            </a: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dirty="0">
                <a:latin typeface="Arial"/>
                <a:cs typeface="Arial"/>
              </a:rPr>
              <a:t>' 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H </a:t>
            </a:r>
            <a:r>
              <a:rPr sz="2400" spc="-310" dirty="0">
                <a:latin typeface="Arial"/>
                <a:cs typeface="Arial"/>
              </a:rPr>
              <a:t>such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  <a:p>
            <a:pPr marL="1854200">
              <a:lnSpc>
                <a:spcPct val="100000"/>
              </a:lnSpc>
              <a:spcBef>
                <a:spcPts val="575"/>
              </a:spcBef>
              <a:tabLst>
                <a:tab pos="4800600" algn="l"/>
              </a:tabLst>
            </a:pPr>
            <a:r>
              <a:rPr sz="2400" i="1" dirty="0">
                <a:latin typeface="Times New Roman"/>
                <a:cs typeface="Times New Roman"/>
              </a:rPr>
              <a:t>error</a:t>
            </a:r>
            <a:r>
              <a:rPr sz="2400" i="1" baseline="-20833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) &lt;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error</a:t>
            </a:r>
            <a:r>
              <a:rPr sz="2400" i="1" baseline="-20833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h’</a:t>
            </a:r>
            <a:r>
              <a:rPr sz="2400" dirty="0">
                <a:latin typeface="Times New Roman"/>
                <a:cs typeface="Times New Roman"/>
              </a:rPr>
              <a:t>)	</a:t>
            </a:r>
            <a:r>
              <a:rPr sz="2400" spc="-105" dirty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1854200">
              <a:lnSpc>
                <a:spcPct val="100000"/>
              </a:lnSpc>
              <a:spcBef>
                <a:spcPts val="610"/>
              </a:spcBef>
            </a:pPr>
            <a:r>
              <a:rPr sz="2400" i="1" dirty="0">
                <a:latin typeface="Times New Roman"/>
                <a:cs typeface="Times New Roman"/>
              </a:rPr>
              <a:t>error</a:t>
            </a:r>
            <a:r>
              <a:rPr sz="2400" i="1" baseline="-20833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h’</a:t>
            </a:r>
            <a:r>
              <a:rPr sz="2400" dirty="0">
                <a:latin typeface="Times New Roman"/>
                <a:cs typeface="Times New Roman"/>
              </a:rPr>
              <a:t>) &lt;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error</a:t>
            </a:r>
            <a:r>
              <a:rPr sz="2400" i="1" baseline="-20833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68300">
              <a:lnSpc>
                <a:spcPct val="100000"/>
              </a:lnSpc>
              <a:spcBef>
                <a:spcPts val="530"/>
              </a:spcBef>
            </a:pPr>
            <a:r>
              <a:rPr sz="2400" spc="-110" dirty="0">
                <a:latin typeface="Arial"/>
                <a:cs typeface="Arial"/>
              </a:rPr>
              <a:t>i.e. </a:t>
            </a:r>
            <a:r>
              <a:rPr sz="2400" spc="-145" dirty="0">
                <a:latin typeface="Arial"/>
                <a:cs typeface="Arial"/>
              </a:rPr>
              <a:t>h’ </a:t>
            </a:r>
            <a:r>
              <a:rPr sz="2400" spc="-165" dirty="0">
                <a:latin typeface="Arial"/>
                <a:cs typeface="Arial"/>
              </a:rPr>
              <a:t>behaves </a:t>
            </a:r>
            <a:r>
              <a:rPr sz="2400" spc="-55" dirty="0">
                <a:latin typeface="Arial"/>
                <a:cs typeface="Arial"/>
              </a:rPr>
              <a:t>better </a:t>
            </a:r>
            <a:r>
              <a:rPr sz="2400" spc="-105" dirty="0">
                <a:latin typeface="Arial"/>
                <a:cs typeface="Arial"/>
              </a:rPr>
              <a:t>over </a:t>
            </a:r>
            <a:r>
              <a:rPr sz="2400" spc="-254" dirty="0">
                <a:latin typeface="Arial"/>
                <a:cs typeface="Arial"/>
              </a:rPr>
              <a:t>unseen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3937508" y="6545457"/>
            <a:ext cx="895985" cy="219709"/>
          </a:xfrm>
          <a:prstGeom prst="rect">
            <a:avLst/>
          </a:prstGeom>
        </p:spPr>
        <p:txBody>
          <a:bodyPr/>
          <a:lstStyle/>
          <a:p>
            <a:pPr marL="12700">
              <a:lnSpc>
                <a:spcPts val="1580"/>
              </a:lnSpc>
            </a:pPr>
            <a:r>
              <a:rPr lang="en-IN" spc="-5" smtClean="0"/>
              <a:t>9</a:t>
            </a:r>
            <a:r>
              <a:rPr lang="en-IN" spc="310" smtClean="0"/>
              <a:t>/</a:t>
            </a:r>
            <a:fld id="{81D60167-4931-47E6-BA6A-407CBD079E47}" type="slidenum">
              <a:rPr lang="en-IN" spc="-5" smtClean="0"/>
              <a:t>33</a:t>
            </a:fld>
            <a:r>
              <a:rPr lang="en-IN" spc="310" smtClean="0"/>
              <a:t>/</a:t>
            </a:r>
            <a:r>
              <a:rPr lang="en-IN" spc="-5" smtClean="0"/>
              <a:t>20</a:t>
            </a:r>
            <a:r>
              <a:rPr lang="en-IN" spc="-15" smtClean="0"/>
              <a:t>1</a:t>
            </a:r>
            <a:r>
              <a:rPr lang="en-IN" spc="-5" smtClean="0"/>
              <a:t>8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132146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341" y="680669"/>
            <a:ext cx="77247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Overfitting </a:t>
            </a:r>
            <a:r>
              <a:rPr sz="3600" spc="-5" dirty="0"/>
              <a:t>in </a:t>
            </a:r>
            <a:r>
              <a:rPr sz="3600" spc="-10" dirty="0"/>
              <a:t>decision </a:t>
            </a:r>
            <a:r>
              <a:rPr sz="3600" spc="-5" dirty="0"/>
              <a:t>tree</a:t>
            </a:r>
            <a:r>
              <a:rPr sz="3600" spc="105" dirty="0"/>
              <a:t> </a:t>
            </a:r>
            <a:r>
              <a:rPr sz="3600" spc="-10" dirty="0"/>
              <a:t>learning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634003" y="1749623"/>
            <a:ext cx="7193180" cy="4326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4294967295"/>
          </p:nvPr>
        </p:nvSpPr>
        <p:spPr>
          <a:xfrm>
            <a:off x="3937508" y="6545457"/>
            <a:ext cx="895985" cy="219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7648702" y="6545457"/>
            <a:ext cx="1276984" cy="219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endParaRPr spc="-9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3937508" y="6545457"/>
            <a:ext cx="895985" cy="219709"/>
          </a:xfrm>
          <a:prstGeom prst="rect">
            <a:avLst/>
          </a:prstGeom>
        </p:spPr>
        <p:txBody>
          <a:bodyPr/>
          <a:lstStyle/>
          <a:p>
            <a:pPr marL="12700">
              <a:lnSpc>
                <a:spcPts val="1580"/>
              </a:lnSpc>
            </a:pPr>
            <a:r>
              <a:rPr lang="en-IN" spc="-5" smtClean="0"/>
              <a:t>9</a:t>
            </a:r>
            <a:r>
              <a:rPr lang="en-IN" spc="310" smtClean="0"/>
              <a:t>/</a:t>
            </a:r>
            <a:fld id="{81D60167-4931-47E6-BA6A-407CBD079E47}" type="slidenum">
              <a:rPr lang="en-IN" spc="-5" smtClean="0"/>
              <a:t>34</a:t>
            </a:fld>
            <a:r>
              <a:rPr lang="en-IN" spc="310" smtClean="0"/>
              <a:t>/</a:t>
            </a:r>
            <a:r>
              <a:rPr lang="en-IN" spc="-5" smtClean="0"/>
              <a:t>20</a:t>
            </a:r>
            <a:r>
              <a:rPr lang="en-IN" spc="-15" smtClean="0"/>
              <a:t>1</a:t>
            </a:r>
            <a:r>
              <a:rPr lang="en-IN" spc="-5" smtClean="0"/>
              <a:t>8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26165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4294967295"/>
          </p:nvPr>
        </p:nvSpPr>
        <p:spPr>
          <a:xfrm>
            <a:off x="3937508" y="6545457"/>
            <a:ext cx="895985" cy="219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7648702" y="6545457"/>
            <a:ext cx="1276984" cy="219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endParaRPr spc="-9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341" y="680669"/>
            <a:ext cx="75926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Avoid </a:t>
            </a:r>
            <a:r>
              <a:rPr sz="3600" spc="-5" dirty="0"/>
              <a:t>overfitting in </a:t>
            </a:r>
            <a:r>
              <a:rPr sz="3600" dirty="0"/>
              <a:t>Decision</a:t>
            </a:r>
            <a:r>
              <a:rPr sz="3600" spc="-30" dirty="0"/>
              <a:t> </a:t>
            </a:r>
            <a:r>
              <a:rPr sz="3600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1715033"/>
            <a:ext cx="7955915" cy="434022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0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229" dirty="0">
                <a:latin typeface="Arial"/>
                <a:cs typeface="Arial"/>
              </a:rPr>
              <a:t>Two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strategies:</a:t>
            </a:r>
            <a:endParaRPr sz="24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254"/>
              </a:spcBef>
              <a:buClr>
                <a:srgbClr val="FFCC00"/>
              </a:buClr>
              <a:buSzPct val="75000"/>
              <a:buAutoNum type="arabicPeriod"/>
              <a:tabLst>
                <a:tab pos="927100" algn="l"/>
                <a:tab pos="927735" algn="l"/>
              </a:tabLst>
            </a:pPr>
            <a:r>
              <a:rPr sz="2000" spc="-114" dirty="0">
                <a:latin typeface="Arial"/>
                <a:cs typeface="Arial"/>
              </a:rPr>
              <a:t>Stop </a:t>
            </a:r>
            <a:r>
              <a:rPr sz="2000" spc="-70" dirty="0">
                <a:latin typeface="Arial"/>
                <a:cs typeface="Arial"/>
              </a:rPr>
              <a:t>growing </a:t>
            </a:r>
            <a:r>
              <a:rPr sz="2000" spc="-120" dirty="0">
                <a:latin typeface="Arial"/>
                <a:cs typeface="Arial"/>
              </a:rPr>
              <a:t>the </a:t>
            </a:r>
            <a:r>
              <a:rPr sz="2000" spc="-60" dirty="0">
                <a:latin typeface="Arial"/>
                <a:cs typeface="Arial"/>
              </a:rPr>
              <a:t>tree </a:t>
            </a:r>
            <a:r>
              <a:rPr sz="2000" spc="-45" dirty="0">
                <a:latin typeface="Arial"/>
                <a:cs typeface="Arial"/>
              </a:rPr>
              <a:t>earlier, </a:t>
            </a:r>
            <a:r>
              <a:rPr sz="2000" spc="-40" dirty="0">
                <a:latin typeface="Arial"/>
                <a:cs typeface="Arial"/>
              </a:rPr>
              <a:t>before </a:t>
            </a:r>
            <a:r>
              <a:rPr sz="2000" spc="-50" dirty="0">
                <a:latin typeface="Arial"/>
                <a:cs typeface="Arial"/>
              </a:rPr>
              <a:t>perfect</a:t>
            </a:r>
            <a:r>
              <a:rPr sz="2000" spc="19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classification</a:t>
            </a:r>
            <a:endParaRPr sz="20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244"/>
              </a:spcBef>
              <a:buClr>
                <a:srgbClr val="FFCC00"/>
              </a:buClr>
              <a:buSzPct val="75000"/>
              <a:buAutoNum type="arabicPeriod"/>
              <a:tabLst>
                <a:tab pos="927100" algn="l"/>
                <a:tab pos="927735" algn="l"/>
              </a:tabLst>
            </a:pPr>
            <a:r>
              <a:rPr sz="2000" spc="-70" dirty="0">
                <a:latin typeface="Arial"/>
                <a:cs typeface="Arial"/>
              </a:rPr>
              <a:t>Allow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tree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i="1" spc="-55" dirty="0">
                <a:latin typeface="Arial"/>
                <a:cs typeface="Arial"/>
              </a:rPr>
              <a:t>overfit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data,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50" dirty="0">
                <a:latin typeface="Arial"/>
                <a:cs typeface="Arial"/>
              </a:rPr>
              <a:t>then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i="1" spc="-140" dirty="0">
                <a:latin typeface="Arial"/>
                <a:cs typeface="Arial"/>
              </a:rPr>
              <a:t>post-prune</a:t>
            </a:r>
            <a:r>
              <a:rPr sz="2000" i="1" spc="-55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tree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70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30" dirty="0">
                <a:latin typeface="Arial"/>
                <a:cs typeface="Arial"/>
              </a:rPr>
              <a:t>Training </a:t>
            </a:r>
            <a:r>
              <a:rPr sz="2400" spc="-105" dirty="0">
                <a:latin typeface="Arial"/>
                <a:cs typeface="Arial"/>
              </a:rPr>
              <a:t>and </a:t>
            </a:r>
            <a:r>
              <a:rPr sz="2400" spc="-70" dirty="0">
                <a:latin typeface="Arial"/>
                <a:cs typeface="Arial"/>
              </a:rPr>
              <a:t>validation</a:t>
            </a:r>
            <a:r>
              <a:rPr sz="2400" spc="185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set</a:t>
            </a:r>
            <a:endParaRPr sz="2400">
              <a:latin typeface="Arial"/>
              <a:cs typeface="Arial"/>
            </a:endParaRPr>
          </a:p>
          <a:p>
            <a:pPr marL="756285" marR="962025" indent="-287020">
              <a:lnSpc>
                <a:spcPts val="2160"/>
              </a:lnSpc>
              <a:spcBef>
                <a:spcPts val="530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75" dirty="0">
                <a:latin typeface="Arial"/>
                <a:cs typeface="Arial"/>
              </a:rPr>
              <a:t>split </a:t>
            </a:r>
            <a:r>
              <a:rPr sz="2000" spc="-120" dirty="0">
                <a:latin typeface="Arial"/>
                <a:cs typeface="Arial"/>
              </a:rPr>
              <a:t>the </a:t>
            </a:r>
            <a:r>
              <a:rPr sz="2000" spc="-65" dirty="0">
                <a:latin typeface="Arial"/>
                <a:cs typeface="Arial"/>
              </a:rPr>
              <a:t>training </a:t>
            </a:r>
            <a:r>
              <a:rPr sz="2000" spc="-125" dirty="0">
                <a:latin typeface="Arial"/>
                <a:cs typeface="Arial"/>
              </a:rPr>
              <a:t>in </a:t>
            </a:r>
            <a:r>
              <a:rPr sz="2000" spc="-85" dirty="0">
                <a:latin typeface="Arial"/>
                <a:cs typeface="Arial"/>
              </a:rPr>
              <a:t>two </a:t>
            </a:r>
            <a:r>
              <a:rPr sz="2000" spc="-75" dirty="0">
                <a:latin typeface="Arial"/>
                <a:cs typeface="Arial"/>
              </a:rPr>
              <a:t>parts (training </a:t>
            </a:r>
            <a:r>
              <a:rPr sz="2000" spc="-85" dirty="0">
                <a:latin typeface="Arial"/>
                <a:cs typeface="Arial"/>
              </a:rPr>
              <a:t>and </a:t>
            </a:r>
            <a:r>
              <a:rPr sz="2000" spc="-65" dirty="0">
                <a:latin typeface="Arial"/>
                <a:cs typeface="Arial"/>
              </a:rPr>
              <a:t>validation) </a:t>
            </a:r>
            <a:r>
              <a:rPr sz="2000" spc="-85" dirty="0">
                <a:latin typeface="Arial"/>
                <a:cs typeface="Arial"/>
              </a:rPr>
              <a:t>and </a:t>
            </a:r>
            <a:r>
              <a:rPr sz="2000" spc="-229" dirty="0">
                <a:latin typeface="Arial"/>
                <a:cs typeface="Arial"/>
              </a:rPr>
              <a:t>use  </a:t>
            </a:r>
            <a:r>
              <a:rPr sz="2000" spc="-55" dirty="0">
                <a:latin typeface="Arial"/>
                <a:cs typeface="Arial"/>
              </a:rPr>
              <a:t>validation </a:t>
            </a:r>
            <a:r>
              <a:rPr sz="2000" spc="-65" dirty="0">
                <a:latin typeface="Arial"/>
                <a:cs typeface="Arial"/>
              </a:rPr>
              <a:t>to </a:t>
            </a:r>
            <a:r>
              <a:rPr sz="2000" spc="-240" dirty="0">
                <a:latin typeface="Arial"/>
                <a:cs typeface="Arial"/>
              </a:rPr>
              <a:t>assess </a:t>
            </a:r>
            <a:r>
              <a:rPr sz="2000" spc="-120" dirty="0">
                <a:latin typeface="Arial"/>
                <a:cs typeface="Arial"/>
              </a:rPr>
              <a:t>the </a:t>
            </a:r>
            <a:r>
              <a:rPr sz="2000" spc="-40" dirty="0">
                <a:latin typeface="Arial"/>
                <a:cs typeface="Arial"/>
              </a:rPr>
              <a:t>utility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i="1" spc="-120" dirty="0">
                <a:latin typeface="Arial"/>
                <a:cs typeface="Arial"/>
              </a:rPr>
              <a:t>post-pruning</a:t>
            </a:r>
            <a:endParaRPr sz="2000">
              <a:latin typeface="Arial"/>
              <a:cs typeface="Arial"/>
            </a:endParaRPr>
          </a:p>
          <a:p>
            <a:pPr marL="1155700" lvl="1" indent="-229235">
              <a:lnSpc>
                <a:spcPct val="100000"/>
              </a:lnSpc>
              <a:spcBef>
                <a:spcPts val="204"/>
              </a:spcBef>
              <a:buClr>
                <a:srgbClr val="5F5F5F"/>
              </a:buClr>
              <a:buSzPct val="75000"/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800" i="1" spc="-204" dirty="0">
                <a:latin typeface="Arial"/>
                <a:cs typeface="Arial"/>
              </a:rPr>
              <a:t>Reduced </a:t>
            </a:r>
            <a:r>
              <a:rPr sz="1800" i="1" spc="-65" dirty="0">
                <a:latin typeface="Arial"/>
                <a:cs typeface="Arial"/>
              </a:rPr>
              <a:t>error</a:t>
            </a:r>
            <a:r>
              <a:rPr sz="1800" i="1" spc="-125" dirty="0">
                <a:latin typeface="Arial"/>
                <a:cs typeface="Arial"/>
              </a:rPr>
              <a:t> </a:t>
            </a:r>
            <a:r>
              <a:rPr sz="1800" i="1" spc="-114" dirty="0">
                <a:latin typeface="Arial"/>
                <a:cs typeface="Arial"/>
              </a:rPr>
              <a:t>pruning</a:t>
            </a:r>
            <a:endParaRPr sz="1800">
              <a:latin typeface="Arial"/>
              <a:cs typeface="Arial"/>
            </a:endParaRPr>
          </a:p>
          <a:p>
            <a:pPr marL="1155700" lvl="1" indent="-229235">
              <a:lnSpc>
                <a:spcPct val="100000"/>
              </a:lnSpc>
              <a:spcBef>
                <a:spcPts val="215"/>
              </a:spcBef>
              <a:buClr>
                <a:srgbClr val="5F5F5F"/>
              </a:buClr>
              <a:buSzPct val="75000"/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800" i="1" spc="-210" dirty="0">
                <a:latin typeface="Arial"/>
                <a:cs typeface="Arial"/>
              </a:rPr>
              <a:t>Rule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110" dirty="0">
                <a:latin typeface="Arial"/>
                <a:cs typeface="Arial"/>
              </a:rPr>
              <a:t>pruning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95" dirty="0">
                <a:latin typeface="Arial"/>
                <a:cs typeface="Arial"/>
              </a:rPr>
              <a:t>Other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approaches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59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229" dirty="0">
                <a:latin typeface="Arial"/>
                <a:cs typeface="Arial"/>
              </a:rPr>
              <a:t>Use </a:t>
            </a:r>
            <a:r>
              <a:rPr sz="2000" spc="-10" dirty="0">
                <a:latin typeface="Arial"/>
                <a:cs typeface="Arial"/>
              </a:rPr>
              <a:t>a </a:t>
            </a:r>
            <a:r>
              <a:rPr sz="2000" spc="-90" dirty="0">
                <a:latin typeface="Arial"/>
                <a:cs typeface="Arial"/>
              </a:rPr>
              <a:t>statistical </a:t>
            </a:r>
            <a:r>
              <a:rPr sz="2000" spc="-120" dirty="0">
                <a:latin typeface="Arial"/>
                <a:cs typeface="Arial"/>
              </a:rPr>
              <a:t>test </a:t>
            </a:r>
            <a:r>
              <a:rPr sz="2000" spc="-65" dirty="0">
                <a:latin typeface="Arial"/>
                <a:cs typeface="Arial"/>
              </a:rPr>
              <a:t>to </a:t>
            </a:r>
            <a:r>
              <a:rPr sz="2000" spc="-120" dirty="0">
                <a:latin typeface="Arial"/>
                <a:cs typeface="Arial"/>
              </a:rPr>
              <a:t>estimate </a:t>
            </a:r>
            <a:r>
              <a:rPr sz="2000" spc="-40" dirty="0">
                <a:latin typeface="Arial"/>
                <a:cs typeface="Arial"/>
              </a:rPr>
              <a:t>effect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70" dirty="0">
                <a:latin typeface="Arial"/>
                <a:cs typeface="Arial"/>
              </a:rPr>
              <a:t>expanding </a:t>
            </a:r>
            <a:r>
              <a:rPr sz="2000" spc="-55" dirty="0">
                <a:latin typeface="Arial"/>
                <a:cs typeface="Arial"/>
              </a:rPr>
              <a:t>or</a:t>
            </a:r>
            <a:r>
              <a:rPr sz="2000" spc="13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pruning</a:t>
            </a:r>
            <a:endParaRPr sz="2000">
              <a:latin typeface="Arial"/>
              <a:cs typeface="Arial"/>
            </a:endParaRPr>
          </a:p>
          <a:p>
            <a:pPr marL="756285" marR="5080" lvl="1" indent="-287020">
              <a:lnSpc>
                <a:spcPct val="90100"/>
              </a:lnSpc>
              <a:spcBef>
                <a:spcPts val="475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i="1" spc="-185" dirty="0">
                <a:latin typeface="Arial"/>
                <a:cs typeface="Arial"/>
              </a:rPr>
              <a:t>Minimum </a:t>
            </a:r>
            <a:r>
              <a:rPr sz="2000" i="1" spc="-130" dirty="0">
                <a:latin typeface="Arial"/>
                <a:cs typeface="Arial"/>
              </a:rPr>
              <a:t>description length </a:t>
            </a:r>
            <a:r>
              <a:rPr sz="2000" i="1" spc="-105" dirty="0">
                <a:latin typeface="Arial"/>
                <a:cs typeface="Arial"/>
              </a:rPr>
              <a:t>principle</a:t>
            </a:r>
            <a:r>
              <a:rPr sz="2000" spc="-105" dirty="0">
                <a:latin typeface="Arial"/>
                <a:cs typeface="Arial"/>
              </a:rPr>
              <a:t>: </a:t>
            </a:r>
            <a:r>
              <a:rPr sz="2000" spc="-254" dirty="0">
                <a:latin typeface="Arial"/>
                <a:cs typeface="Arial"/>
              </a:rPr>
              <a:t>uses </a:t>
            </a:r>
            <a:r>
              <a:rPr sz="2000" spc="-10" dirty="0">
                <a:latin typeface="Arial"/>
                <a:cs typeface="Arial"/>
              </a:rPr>
              <a:t>a </a:t>
            </a:r>
            <a:r>
              <a:rPr sz="2000" spc="-165" dirty="0">
                <a:latin typeface="Arial"/>
                <a:cs typeface="Arial"/>
              </a:rPr>
              <a:t>measure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80" dirty="0">
                <a:latin typeface="Arial"/>
                <a:cs typeface="Arial"/>
              </a:rPr>
              <a:t>complexity </a:t>
            </a:r>
            <a:r>
              <a:rPr sz="2000" dirty="0">
                <a:latin typeface="Arial"/>
                <a:cs typeface="Arial"/>
              </a:rPr>
              <a:t>of  </a:t>
            </a:r>
            <a:r>
              <a:rPr sz="2000" spc="-120" dirty="0">
                <a:latin typeface="Arial"/>
                <a:cs typeface="Arial"/>
              </a:rPr>
              <a:t>encoding the </a:t>
            </a:r>
            <a:r>
              <a:rPr sz="2000" spc="-290" dirty="0">
                <a:latin typeface="Arial"/>
                <a:cs typeface="Arial"/>
              </a:rPr>
              <a:t>DT </a:t>
            </a:r>
            <a:r>
              <a:rPr sz="2000" spc="-85" dirty="0">
                <a:latin typeface="Arial"/>
                <a:cs typeface="Arial"/>
              </a:rPr>
              <a:t>and </a:t>
            </a:r>
            <a:r>
              <a:rPr sz="2000" spc="-120" dirty="0">
                <a:latin typeface="Arial"/>
                <a:cs typeface="Arial"/>
              </a:rPr>
              <a:t>the </a:t>
            </a:r>
            <a:r>
              <a:rPr sz="2000" spc="-114" dirty="0">
                <a:latin typeface="Arial"/>
                <a:cs typeface="Arial"/>
              </a:rPr>
              <a:t>examples, </a:t>
            </a:r>
            <a:r>
              <a:rPr sz="2000" spc="-85" dirty="0">
                <a:latin typeface="Arial"/>
                <a:cs typeface="Arial"/>
              </a:rPr>
              <a:t>and </a:t>
            </a:r>
            <a:r>
              <a:rPr sz="2000" spc="-65" dirty="0">
                <a:latin typeface="Arial"/>
                <a:cs typeface="Arial"/>
              </a:rPr>
              <a:t>halt </a:t>
            </a:r>
            <a:r>
              <a:rPr sz="2000" spc="-70" dirty="0">
                <a:latin typeface="Arial"/>
                <a:cs typeface="Arial"/>
              </a:rPr>
              <a:t>growing </a:t>
            </a:r>
            <a:r>
              <a:rPr sz="2000" spc="-120" dirty="0">
                <a:latin typeface="Arial"/>
                <a:cs typeface="Arial"/>
              </a:rPr>
              <a:t>the </a:t>
            </a:r>
            <a:r>
              <a:rPr sz="2000" spc="-60" dirty="0">
                <a:latin typeface="Arial"/>
                <a:cs typeface="Arial"/>
              </a:rPr>
              <a:t>tree </a:t>
            </a:r>
            <a:r>
              <a:rPr sz="2000" spc="-175" dirty="0">
                <a:latin typeface="Arial"/>
                <a:cs typeface="Arial"/>
              </a:rPr>
              <a:t>when </a:t>
            </a:r>
            <a:r>
              <a:rPr sz="2000" spc="-150" dirty="0">
                <a:latin typeface="Arial"/>
                <a:cs typeface="Arial"/>
              </a:rPr>
              <a:t>this  </a:t>
            </a:r>
            <a:r>
              <a:rPr sz="2000" spc="-120" dirty="0">
                <a:latin typeface="Arial"/>
                <a:cs typeface="Arial"/>
              </a:rPr>
              <a:t>encoding </a:t>
            </a:r>
            <a:r>
              <a:rPr sz="2000" spc="-145" dirty="0">
                <a:latin typeface="Arial"/>
                <a:cs typeface="Arial"/>
              </a:rPr>
              <a:t>size </a:t>
            </a:r>
            <a:r>
              <a:rPr sz="2000" spc="-175" dirty="0">
                <a:latin typeface="Arial"/>
                <a:cs typeface="Arial"/>
              </a:rPr>
              <a:t>is</a:t>
            </a:r>
            <a:r>
              <a:rPr sz="2000" spc="185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minimal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3937508" y="6545457"/>
            <a:ext cx="895985" cy="219709"/>
          </a:xfrm>
          <a:prstGeom prst="rect">
            <a:avLst/>
          </a:prstGeom>
        </p:spPr>
        <p:txBody>
          <a:bodyPr/>
          <a:lstStyle/>
          <a:p>
            <a:pPr marL="12700">
              <a:lnSpc>
                <a:spcPts val="1580"/>
              </a:lnSpc>
            </a:pPr>
            <a:r>
              <a:rPr lang="en-IN" spc="-5" smtClean="0"/>
              <a:t>9</a:t>
            </a:r>
            <a:r>
              <a:rPr lang="en-IN" spc="310" smtClean="0"/>
              <a:t>/</a:t>
            </a:r>
            <a:fld id="{81D60167-4931-47E6-BA6A-407CBD079E47}" type="slidenum">
              <a:rPr lang="en-IN" spc="-5" smtClean="0"/>
              <a:t>35</a:t>
            </a:fld>
            <a:r>
              <a:rPr lang="en-IN" spc="310" smtClean="0"/>
              <a:t>/</a:t>
            </a:r>
            <a:r>
              <a:rPr lang="en-IN" spc="-5" smtClean="0"/>
              <a:t>20</a:t>
            </a:r>
            <a:r>
              <a:rPr lang="en-IN" spc="-15" smtClean="0"/>
              <a:t>1</a:t>
            </a:r>
            <a:r>
              <a:rPr lang="en-IN" spc="-5" smtClean="0"/>
              <a:t>8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71881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4294967295"/>
          </p:nvPr>
        </p:nvSpPr>
        <p:spPr>
          <a:xfrm>
            <a:off x="3937508" y="6545457"/>
            <a:ext cx="895985" cy="219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7648702" y="6545457"/>
            <a:ext cx="1276984" cy="219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endParaRPr spc="-9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341" y="741629"/>
            <a:ext cx="780097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" dirty="0"/>
              <a:t>Reduced-error pruning (Quinlan</a:t>
            </a:r>
            <a:r>
              <a:rPr sz="3600" spc="30" dirty="0"/>
              <a:t> </a:t>
            </a:r>
            <a:r>
              <a:rPr sz="3600" spc="-5" dirty="0"/>
              <a:t>1987)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314" y="1884930"/>
            <a:ext cx="7924165" cy="405002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285" dirty="0">
                <a:latin typeface="Arial"/>
                <a:cs typeface="Arial"/>
              </a:rPr>
              <a:t>Each </a:t>
            </a:r>
            <a:r>
              <a:rPr sz="2400" spc="-145" dirty="0">
                <a:latin typeface="Arial"/>
                <a:cs typeface="Arial"/>
              </a:rPr>
              <a:t>node </a:t>
            </a:r>
            <a:r>
              <a:rPr sz="2400" spc="-210" dirty="0">
                <a:latin typeface="Arial"/>
                <a:cs typeface="Arial"/>
              </a:rPr>
              <a:t>is </a:t>
            </a:r>
            <a:r>
              <a:rPr sz="2400" spc="-15" dirty="0">
                <a:latin typeface="Arial"/>
                <a:cs typeface="Arial"/>
              </a:rPr>
              <a:t>a </a:t>
            </a:r>
            <a:r>
              <a:rPr sz="2400" spc="-90" dirty="0">
                <a:latin typeface="Arial"/>
                <a:cs typeface="Arial"/>
              </a:rPr>
              <a:t>candidate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pruning</a:t>
            </a:r>
            <a:endParaRPr sz="2400">
              <a:latin typeface="Arial"/>
              <a:cs typeface="Arial"/>
            </a:endParaRPr>
          </a:p>
          <a:p>
            <a:pPr marL="355600" marR="380365" indent="-343535">
              <a:lnSpc>
                <a:spcPct val="100000"/>
              </a:lnSpc>
              <a:spcBef>
                <a:spcPts val="580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i="1" spc="-185" dirty="0">
                <a:latin typeface="Arial"/>
                <a:cs typeface="Arial"/>
              </a:rPr>
              <a:t>Pruning </a:t>
            </a:r>
            <a:r>
              <a:rPr sz="2400" spc="-240" dirty="0">
                <a:latin typeface="Arial"/>
                <a:cs typeface="Arial"/>
              </a:rPr>
              <a:t>consists </a:t>
            </a:r>
            <a:r>
              <a:rPr sz="2400" spc="-150" dirty="0">
                <a:latin typeface="Arial"/>
                <a:cs typeface="Arial"/>
              </a:rPr>
              <a:t>in </a:t>
            </a:r>
            <a:r>
              <a:rPr sz="2400" spc="-140" dirty="0">
                <a:latin typeface="Arial"/>
                <a:cs typeface="Arial"/>
              </a:rPr>
              <a:t>removing </a:t>
            </a:r>
            <a:r>
              <a:rPr sz="2400" spc="-10" dirty="0">
                <a:latin typeface="Arial"/>
                <a:cs typeface="Arial"/>
              </a:rPr>
              <a:t>a </a:t>
            </a:r>
            <a:r>
              <a:rPr sz="2400" spc="-145" dirty="0">
                <a:latin typeface="Arial"/>
                <a:cs typeface="Arial"/>
              </a:rPr>
              <a:t>subtree </a:t>
            </a:r>
            <a:r>
              <a:rPr sz="2400" spc="-75" dirty="0">
                <a:latin typeface="Arial"/>
                <a:cs typeface="Arial"/>
              </a:rPr>
              <a:t>rooted </a:t>
            </a:r>
            <a:r>
              <a:rPr sz="2400" spc="-150" dirty="0">
                <a:latin typeface="Arial"/>
                <a:cs typeface="Arial"/>
              </a:rPr>
              <a:t>in </a:t>
            </a:r>
            <a:r>
              <a:rPr sz="2400" spc="-10" dirty="0">
                <a:latin typeface="Arial"/>
                <a:cs typeface="Arial"/>
              </a:rPr>
              <a:t>a </a:t>
            </a:r>
            <a:r>
              <a:rPr sz="2400" spc="-140" dirty="0">
                <a:latin typeface="Arial"/>
                <a:cs typeface="Arial"/>
              </a:rPr>
              <a:t>node: </a:t>
            </a:r>
            <a:r>
              <a:rPr sz="2400" spc="-145" dirty="0">
                <a:latin typeface="Arial"/>
                <a:cs typeface="Arial"/>
              </a:rPr>
              <a:t>the  node </a:t>
            </a:r>
            <a:r>
              <a:rPr sz="2400" spc="-215" dirty="0">
                <a:latin typeface="Arial"/>
                <a:cs typeface="Arial"/>
              </a:rPr>
              <a:t>becomes </a:t>
            </a:r>
            <a:r>
              <a:rPr sz="2400" spc="-15" dirty="0">
                <a:latin typeface="Arial"/>
                <a:cs typeface="Arial"/>
              </a:rPr>
              <a:t>a leaf </a:t>
            </a:r>
            <a:r>
              <a:rPr sz="2400" spc="-105" dirty="0">
                <a:latin typeface="Arial"/>
                <a:cs typeface="Arial"/>
              </a:rPr>
              <a:t>and </a:t>
            </a:r>
            <a:r>
              <a:rPr sz="2400" spc="-210" dirty="0">
                <a:latin typeface="Arial"/>
                <a:cs typeface="Arial"/>
              </a:rPr>
              <a:t>is </a:t>
            </a:r>
            <a:r>
              <a:rPr sz="2400" spc="-160" dirty="0">
                <a:latin typeface="Arial"/>
                <a:cs typeface="Arial"/>
              </a:rPr>
              <a:t>assigned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240" dirty="0">
                <a:latin typeface="Arial"/>
                <a:cs typeface="Arial"/>
              </a:rPr>
              <a:t>most </a:t>
            </a:r>
            <a:r>
              <a:rPr sz="2400" spc="-275" dirty="0">
                <a:latin typeface="Arial"/>
                <a:cs typeface="Arial"/>
              </a:rPr>
              <a:t>common  </a:t>
            </a:r>
            <a:r>
              <a:rPr sz="2400" spc="-125" dirty="0">
                <a:latin typeface="Arial"/>
                <a:cs typeface="Arial"/>
              </a:rPr>
              <a:t>classification</a:t>
            </a:r>
            <a:endParaRPr sz="2400">
              <a:latin typeface="Arial"/>
              <a:cs typeface="Arial"/>
            </a:endParaRPr>
          </a:p>
          <a:p>
            <a:pPr marL="355600" marR="635635" indent="-343535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165" dirty="0">
                <a:latin typeface="Arial"/>
                <a:cs typeface="Arial"/>
              </a:rPr>
              <a:t>Nodes </a:t>
            </a:r>
            <a:r>
              <a:rPr sz="2400" spc="-50" dirty="0">
                <a:latin typeface="Arial"/>
                <a:cs typeface="Arial"/>
              </a:rPr>
              <a:t>are </a:t>
            </a:r>
            <a:r>
              <a:rPr sz="2400" spc="-140" dirty="0">
                <a:latin typeface="Arial"/>
                <a:cs typeface="Arial"/>
              </a:rPr>
              <a:t>removed </a:t>
            </a:r>
            <a:r>
              <a:rPr sz="2400" spc="-110" dirty="0">
                <a:latin typeface="Arial"/>
                <a:cs typeface="Arial"/>
              </a:rPr>
              <a:t>only </a:t>
            </a:r>
            <a:r>
              <a:rPr sz="2400" spc="60" dirty="0">
                <a:latin typeface="Arial"/>
                <a:cs typeface="Arial"/>
              </a:rPr>
              <a:t>if </a:t>
            </a:r>
            <a:r>
              <a:rPr sz="2400" spc="-150" dirty="0">
                <a:latin typeface="Arial"/>
                <a:cs typeface="Arial"/>
              </a:rPr>
              <a:t>the </a:t>
            </a:r>
            <a:r>
              <a:rPr sz="2400" spc="-130" dirty="0">
                <a:latin typeface="Arial"/>
                <a:cs typeface="Arial"/>
              </a:rPr>
              <a:t>resulting </a:t>
            </a:r>
            <a:r>
              <a:rPr sz="2400" spc="-75" dirty="0">
                <a:latin typeface="Arial"/>
                <a:cs typeface="Arial"/>
              </a:rPr>
              <a:t>tree </a:t>
            </a:r>
            <a:r>
              <a:rPr sz="2400" spc="-120" dirty="0">
                <a:latin typeface="Arial"/>
                <a:cs typeface="Arial"/>
              </a:rPr>
              <a:t>performs </a:t>
            </a:r>
            <a:r>
              <a:rPr sz="2400" spc="-210" dirty="0">
                <a:latin typeface="Arial"/>
                <a:cs typeface="Arial"/>
              </a:rPr>
              <a:t>no  </a:t>
            </a:r>
            <a:r>
              <a:rPr sz="2400" spc="-165" dirty="0">
                <a:latin typeface="Arial"/>
                <a:cs typeface="Arial"/>
              </a:rPr>
              <a:t>worse </a:t>
            </a:r>
            <a:r>
              <a:rPr sz="2400" spc="-210" dirty="0">
                <a:solidFill>
                  <a:srgbClr val="007373"/>
                </a:solidFill>
                <a:latin typeface="Arial"/>
                <a:cs typeface="Arial"/>
              </a:rPr>
              <a:t>on </a:t>
            </a:r>
            <a:r>
              <a:rPr sz="2400" spc="-145" dirty="0">
                <a:solidFill>
                  <a:srgbClr val="007373"/>
                </a:solidFill>
                <a:latin typeface="Arial"/>
                <a:cs typeface="Arial"/>
              </a:rPr>
              <a:t>the </a:t>
            </a:r>
            <a:r>
              <a:rPr sz="2400" spc="-70" dirty="0">
                <a:solidFill>
                  <a:srgbClr val="007373"/>
                </a:solidFill>
                <a:latin typeface="Arial"/>
                <a:cs typeface="Arial"/>
              </a:rPr>
              <a:t>validation</a:t>
            </a:r>
            <a:r>
              <a:rPr sz="2400" spc="30" dirty="0">
                <a:solidFill>
                  <a:srgbClr val="007373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007373"/>
                </a:solidFill>
                <a:latin typeface="Arial"/>
                <a:cs typeface="Arial"/>
              </a:rPr>
              <a:t>set</a:t>
            </a:r>
            <a:r>
              <a:rPr sz="2400" spc="-17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580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165" dirty="0">
                <a:latin typeface="Arial"/>
                <a:cs typeface="Arial"/>
              </a:rPr>
              <a:t>Nodes </a:t>
            </a:r>
            <a:r>
              <a:rPr sz="2400" spc="-50" dirty="0">
                <a:latin typeface="Arial"/>
                <a:cs typeface="Arial"/>
              </a:rPr>
              <a:t>are </a:t>
            </a:r>
            <a:r>
              <a:rPr sz="2400" spc="-125" dirty="0">
                <a:latin typeface="Arial"/>
                <a:cs typeface="Arial"/>
              </a:rPr>
              <a:t>pruned </a:t>
            </a:r>
            <a:r>
              <a:rPr sz="2400" spc="-60" dirty="0">
                <a:latin typeface="Arial"/>
                <a:cs typeface="Arial"/>
              </a:rPr>
              <a:t>iteratively: </a:t>
            </a:r>
            <a:r>
              <a:rPr sz="2400" spc="-15" dirty="0">
                <a:latin typeface="Arial"/>
                <a:cs typeface="Arial"/>
              </a:rPr>
              <a:t>at </a:t>
            </a:r>
            <a:r>
              <a:rPr sz="2400" spc="-180" dirty="0">
                <a:latin typeface="Arial"/>
                <a:cs typeface="Arial"/>
              </a:rPr>
              <a:t>each </a:t>
            </a:r>
            <a:r>
              <a:rPr sz="2400" spc="-75" dirty="0">
                <a:latin typeface="Arial"/>
                <a:cs typeface="Arial"/>
              </a:rPr>
              <a:t>iteration </a:t>
            </a:r>
            <a:r>
              <a:rPr sz="2400" spc="-145" dirty="0">
                <a:latin typeface="Arial"/>
                <a:cs typeface="Arial"/>
              </a:rPr>
              <a:t>the node  </a:t>
            </a:r>
            <a:r>
              <a:rPr sz="2400" spc="-220" dirty="0">
                <a:latin typeface="Arial"/>
                <a:cs typeface="Arial"/>
              </a:rPr>
              <a:t>whose </a:t>
            </a:r>
            <a:r>
              <a:rPr sz="2400" spc="-120" dirty="0">
                <a:latin typeface="Arial"/>
                <a:cs typeface="Arial"/>
              </a:rPr>
              <a:t>removal </a:t>
            </a:r>
            <a:r>
              <a:rPr sz="2400" spc="-245" dirty="0">
                <a:latin typeface="Arial"/>
                <a:cs typeface="Arial"/>
              </a:rPr>
              <a:t>most </a:t>
            </a:r>
            <a:r>
              <a:rPr sz="2400" spc="-185" dirty="0">
                <a:latin typeface="Arial"/>
                <a:cs typeface="Arial"/>
              </a:rPr>
              <a:t>increases </a:t>
            </a:r>
            <a:r>
              <a:rPr sz="2400" spc="-145" dirty="0">
                <a:latin typeface="Arial"/>
                <a:cs typeface="Arial"/>
              </a:rPr>
              <a:t>accuracy </a:t>
            </a:r>
            <a:r>
              <a:rPr sz="2400" spc="-210" dirty="0">
                <a:latin typeface="Arial"/>
                <a:cs typeface="Arial"/>
              </a:rPr>
              <a:t>on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65" dirty="0">
                <a:latin typeface="Arial"/>
                <a:cs typeface="Arial"/>
              </a:rPr>
              <a:t>validation </a:t>
            </a:r>
            <a:r>
              <a:rPr sz="2400" spc="-185" dirty="0">
                <a:latin typeface="Arial"/>
                <a:cs typeface="Arial"/>
              </a:rPr>
              <a:t>set </a:t>
            </a:r>
            <a:r>
              <a:rPr sz="2400" spc="-210" dirty="0">
                <a:latin typeface="Arial"/>
                <a:cs typeface="Arial"/>
              </a:rPr>
              <a:t>is  </a:t>
            </a:r>
            <a:r>
              <a:rPr sz="2400" spc="-125" dirty="0">
                <a:latin typeface="Arial"/>
                <a:cs typeface="Arial"/>
              </a:rPr>
              <a:t>pruned.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185" dirty="0">
                <a:latin typeface="Arial"/>
                <a:cs typeface="Arial"/>
              </a:rPr>
              <a:t>Pruning </a:t>
            </a:r>
            <a:r>
              <a:rPr sz="2400" spc="-195" dirty="0">
                <a:latin typeface="Arial"/>
                <a:cs typeface="Arial"/>
              </a:rPr>
              <a:t>stops </a:t>
            </a:r>
            <a:r>
              <a:rPr sz="2400" spc="-210" dirty="0">
                <a:latin typeface="Arial"/>
                <a:cs typeface="Arial"/>
              </a:rPr>
              <a:t>when no </a:t>
            </a:r>
            <a:r>
              <a:rPr sz="2400" spc="-125" dirty="0">
                <a:latin typeface="Arial"/>
                <a:cs typeface="Arial"/>
              </a:rPr>
              <a:t>pruning </a:t>
            </a:r>
            <a:r>
              <a:rPr sz="2400" spc="-185" dirty="0">
                <a:latin typeface="Arial"/>
                <a:cs typeface="Arial"/>
              </a:rPr>
              <a:t>increases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accuracy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3937508" y="6545457"/>
            <a:ext cx="895985" cy="219709"/>
          </a:xfrm>
          <a:prstGeom prst="rect">
            <a:avLst/>
          </a:prstGeom>
        </p:spPr>
        <p:txBody>
          <a:bodyPr/>
          <a:lstStyle/>
          <a:p>
            <a:pPr marL="12700">
              <a:lnSpc>
                <a:spcPts val="1580"/>
              </a:lnSpc>
            </a:pPr>
            <a:r>
              <a:rPr lang="en-IN" spc="-5" smtClean="0"/>
              <a:t>9</a:t>
            </a:r>
            <a:r>
              <a:rPr lang="en-IN" spc="310" smtClean="0"/>
              <a:t>/</a:t>
            </a:r>
            <a:fld id="{81D60167-4931-47E6-BA6A-407CBD079E47}" type="slidenum">
              <a:rPr lang="en-IN" spc="-5" smtClean="0"/>
              <a:t>36</a:t>
            </a:fld>
            <a:r>
              <a:rPr lang="en-IN" spc="310" smtClean="0"/>
              <a:t>/</a:t>
            </a:r>
            <a:r>
              <a:rPr lang="en-IN" spc="-5" smtClean="0"/>
              <a:t>20</a:t>
            </a:r>
            <a:r>
              <a:rPr lang="en-IN" spc="-15" smtClean="0"/>
              <a:t>1</a:t>
            </a:r>
            <a:r>
              <a:rPr lang="en-IN" spc="-5" smtClean="0"/>
              <a:t>8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131070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341" y="680669"/>
            <a:ext cx="68103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Effect </a:t>
            </a:r>
            <a:r>
              <a:rPr sz="3600" spc="-5" dirty="0"/>
              <a:t>of reduced </a:t>
            </a:r>
            <a:r>
              <a:rPr sz="3600" spc="-10" dirty="0"/>
              <a:t>error</a:t>
            </a:r>
            <a:r>
              <a:rPr sz="3600" spc="40" dirty="0"/>
              <a:t> </a:t>
            </a:r>
            <a:r>
              <a:rPr sz="3600" spc="-10" dirty="0"/>
              <a:t>pruning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491997" y="1758239"/>
            <a:ext cx="7498047" cy="46007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4294967295"/>
          </p:nvPr>
        </p:nvSpPr>
        <p:spPr>
          <a:xfrm>
            <a:off x="3937508" y="6545457"/>
            <a:ext cx="895985" cy="219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7648702" y="6545457"/>
            <a:ext cx="1276984" cy="219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endParaRPr spc="-9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3937508" y="6545457"/>
            <a:ext cx="895985" cy="219709"/>
          </a:xfrm>
          <a:prstGeom prst="rect">
            <a:avLst/>
          </a:prstGeom>
        </p:spPr>
        <p:txBody>
          <a:bodyPr/>
          <a:lstStyle/>
          <a:p>
            <a:pPr marL="12700">
              <a:lnSpc>
                <a:spcPts val="1580"/>
              </a:lnSpc>
            </a:pPr>
            <a:r>
              <a:rPr lang="en-IN" spc="-5" smtClean="0"/>
              <a:t>9</a:t>
            </a:r>
            <a:r>
              <a:rPr lang="en-IN" spc="310" smtClean="0"/>
              <a:t>/</a:t>
            </a:r>
            <a:fld id="{81D60167-4931-47E6-BA6A-407CBD079E47}" type="slidenum">
              <a:rPr lang="en-IN" spc="-5" smtClean="0"/>
              <a:t>37</a:t>
            </a:fld>
            <a:r>
              <a:rPr lang="en-IN" spc="310" smtClean="0"/>
              <a:t>/</a:t>
            </a:r>
            <a:r>
              <a:rPr lang="en-IN" spc="-5" smtClean="0"/>
              <a:t>20</a:t>
            </a:r>
            <a:r>
              <a:rPr lang="en-IN" spc="-15" smtClean="0"/>
              <a:t>1</a:t>
            </a:r>
            <a:r>
              <a:rPr lang="en-IN" spc="-5" smtClean="0"/>
              <a:t>8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387539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4294967295"/>
          </p:nvPr>
        </p:nvSpPr>
        <p:spPr>
          <a:xfrm>
            <a:off x="3937508" y="6545457"/>
            <a:ext cx="895985" cy="219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7648702" y="6545457"/>
            <a:ext cx="1276984" cy="219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endParaRPr spc="-9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341" y="680669"/>
            <a:ext cx="39693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Rule</a:t>
            </a:r>
            <a:r>
              <a:rPr sz="3600" spc="-50" dirty="0"/>
              <a:t> </a:t>
            </a:r>
            <a:r>
              <a:rPr sz="3600" spc="-10" dirty="0"/>
              <a:t>post-pruning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407314" y="1643099"/>
            <a:ext cx="7882890" cy="397129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390"/>
              </a:spcBef>
              <a:buClr>
                <a:srgbClr val="009999"/>
              </a:buClr>
              <a:buSzPct val="75000"/>
              <a:buAutoNum type="arabicPeriod"/>
              <a:tabLst>
                <a:tab pos="469900" algn="l"/>
                <a:tab pos="470534" algn="l"/>
              </a:tabLst>
            </a:pPr>
            <a:r>
              <a:rPr sz="2400" spc="-100" dirty="0">
                <a:latin typeface="Arial"/>
                <a:cs typeface="Arial"/>
              </a:rPr>
              <a:t>Create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160" dirty="0">
                <a:latin typeface="Arial"/>
                <a:cs typeface="Arial"/>
              </a:rPr>
              <a:t>decision </a:t>
            </a:r>
            <a:r>
              <a:rPr sz="2400" spc="-75" dirty="0">
                <a:latin typeface="Arial"/>
                <a:cs typeface="Arial"/>
              </a:rPr>
              <a:t>tree </a:t>
            </a:r>
            <a:r>
              <a:rPr sz="2400" spc="-100" dirty="0">
                <a:latin typeface="Arial"/>
                <a:cs typeface="Arial"/>
              </a:rPr>
              <a:t>from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80" dirty="0">
                <a:latin typeface="Arial"/>
                <a:cs typeface="Arial"/>
              </a:rPr>
              <a:t>training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set</a:t>
            </a:r>
            <a:endParaRPr sz="24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290"/>
              </a:spcBef>
              <a:buClr>
                <a:srgbClr val="009999"/>
              </a:buClr>
              <a:buSzPct val="75000"/>
              <a:buAutoNum type="arabicPeriod"/>
              <a:tabLst>
                <a:tab pos="469900" algn="l"/>
                <a:tab pos="470534" algn="l"/>
              </a:tabLst>
            </a:pPr>
            <a:r>
              <a:rPr sz="2400" spc="-145" dirty="0">
                <a:latin typeface="Arial"/>
                <a:cs typeface="Arial"/>
              </a:rPr>
              <a:t>Convert the </a:t>
            </a:r>
            <a:r>
              <a:rPr sz="2400" spc="-75" dirty="0">
                <a:latin typeface="Arial"/>
                <a:cs typeface="Arial"/>
              </a:rPr>
              <a:t>tree </a:t>
            </a:r>
            <a:r>
              <a:rPr sz="2400" spc="-114" dirty="0">
                <a:latin typeface="Arial"/>
                <a:cs typeface="Arial"/>
              </a:rPr>
              <a:t>into </a:t>
            </a:r>
            <a:r>
              <a:rPr sz="2400" spc="-150" dirty="0">
                <a:latin typeface="Arial"/>
                <a:cs typeface="Arial"/>
              </a:rPr>
              <a:t>an </a:t>
            </a:r>
            <a:r>
              <a:rPr sz="2400" spc="-105" dirty="0">
                <a:latin typeface="Arial"/>
                <a:cs typeface="Arial"/>
              </a:rPr>
              <a:t>equivalent </a:t>
            </a:r>
            <a:r>
              <a:rPr sz="2400" spc="-185" dirty="0">
                <a:latin typeface="Arial"/>
                <a:cs typeface="Arial"/>
              </a:rPr>
              <a:t>set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350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rules</a:t>
            </a:r>
            <a:endParaRPr sz="2400">
              <a:latin typeface="Arial"/>
              <a:cs typeface="Arial"/>
            </a:endParaRPr>
          </a:p>
          <a:p>
            <a:pPr marL="850900" lvl="1" indent="-381635">
              <a:lnSpc>
                <a:spcPct val="100000"/>
              </a:lnSpc>
              <a:spcBef>
                <a:spcPts val="254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850900" algn="l"/>
                <a:tab pos="851535" algn="l"/>
              </a:tabLst>
            </a:pPr>
            <a:r>
              <a:rPr sz="2000" spc="-235" dirty="0">
                <a:latin typeface="Arial"/>
                <a:cs typeface="Arial"/>
              </a:rPr>
              <a:t>Each </a:t>
            </a:r>
            <a:r>
              <a:rPr sz="2000" spc="-70" dirty="0">
                <a:latin typeface="Arial"/>
                <a:cs typeface="Arial"/>
              </a:rPr>
              <a:t>path </a:t>
            </a:r>
            <a:r>
              <a:rPr sz="2000" spc="-135" dirty="0">
                <a:latin typeface="Arial"/>
                <a:cs typeface="Arial"/>
              </a:rPr>
              <a:t>corresponds </a:t>
            </a:r>
            <a:r>
              <a:rPr sz="2000" spc="-65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rule</a:t>
            </a:r>
            <a:endParaRPr sz="2000">
              <a:latin typeface="Arial"/>
              <a:cs typeface="Arial"/>
            </a:endParaRPr>
          </a:p>
          <a:p>
            <a:pPr marL="850900" lvl="1" indent="-381635">
              <a:lnSpc>
                <a:spcPct val="100000"/>
              </a:lnSpc>
              <a:spcBef>
                <a:spcPts val="240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850900" algn="l"/>
                <a:tab pos="851535" algn="l"/>
              </a:tabLst>
            </a:pPr>
            <a:r>
              <a:rPr sz="2000" spc="-235" dirty="0">
                <a:latin typeface="Arial"/>
                <a:cs typeface="Arial"/>
              </a:rPr>
              <a:t>Each </a:t>
            </a:r>
            <a:r>
              <a:rPr sz="2000" spc="-120" dirty="0">
                <a:latin typeface="Arial"/>
                <a:cs typeface="Arial"/>
              </a:rPr>
              <a:t>node </a:t>
            </a:r>
            <a:r>
              <a:rPr sz="2000" spc="-75" dirty="0">
                <a:latin typeface="Arial"/>
                <a:cs typeface="Arial"/>
              </a:rPr>
              <a:t>along </a:t>
            </a:r>
            <a:r>
              <a:rPr sz="2000" spc="-10" dirty="0">
                <a:latin typeface="Arial"/>
                <a:cs typeface="Arial"/>
              </a:rPr>
              <a:t>a </a:t>
            </a:r>
            <a:r>
              <a:rPr sz="2000" spc="-70" dirty="0">
                <a:latin typeface="Arial"/>
                <a:cs typeface="Arial"/>
              </a:rPr>
              <a:t>path </a:t>
            </a:r>
            <a:r>
              <a:rPr sz="2000" spc="-135" dirty="0">
                <a:latin typeface="Arial"/>
                <a:cs typeface="Arial"/>
              </a:rPr>
              <a:t>corresponds </a:t>
            </a:r>
            <a:r>
              <a:rPr sz="2000" spc="-65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spc="20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pre-condition</a:t>
            </a:r>
            <a:endParaRPr sz="2000">
              <a:latin typeface="Arial"/>
              <a:cs typeface="Arial"/>
            </a:endParaRPr>
          </a:p>
          <a:p>
            <a:pPr marL="850900" lvl="1" indent="-381635">
              <a:lnSpc>
                <a:spcPct val="100000"/>
              </a:lnSpc>
              <a:spcBef>
                <a:spcPts val="240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850900" algn="l"/>
                <a:tab pos="851535" algn="l"/>
              </a:tabLst>
            </a:pPr>
            <a:r>
              <a:rPr sz="2000" spc="-235" dirty="0">
                <a:latin typeface="Arial"/>
                <a:cs typeface="Arial"/>
              </a:rPr>
              <a:t>Each </a:t>
            </a:r>
            <a:r>
              <a:rPr sz="2000" spc="-5" dirty="0">
                <a:latin typeface="Arial"/>
                <a:cs typeface="Arial"/>
              </a:rPr>
              <a:t>leaf </a:t>
            </a:r>
            <a:r>
              <a:rPr sz="2000" spc="-105" dirty="0">
                <a:latin typeface="Arial"/>
                <a:cs typeface="Arial"/>
              </a:rPr>
              <a:t>classification </a:t>
            </a:r>
            <a:r>
              <a:rPr sz="2000" spc="-65" dirty="0">
                <a:latin typeface="Arial"/>
                <a:cs typeface="Arial"/>
              </a:rPr>
              <a:t>to </a:t>
            </a:r>
            <a:r>
              <a:rPr sz="2000" spc="-12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post-condition</a:t>
            </a:r>
            <a:endParaRPr sz="2000">
              <a:latin typeface="Arial"/>
              <a:cs typeface="Arial"/>
            </a:endParaRPr>
          </a:p>
          <a:p>
            <a:pPr marL="469900" marR="5080" indent="-457834">
              <a:lnSpc>
                <a:spcPts val="2590"/>
              </a:lnSpc>
              <a:spcBef>
                <a:spcPts val="605"/>
              </a:spcBef>
              <a:buClr>
                <a:srgbClr val="009999"/>
              </a:buClr>
              <a:buSzPct val="75000"/>
              <a:buAutoNum type="arabicPeriod"/>
              <a:tabLst>
                <a:tab pos="469900" algn="l"/>
                <a:tab pos="470534" algn="l"/>
              </a:tabLst>
            </a:pPr>
            <a:r>
              <a:rPr sz="2400" spc="-220" dirty="0">
                <a:latin typeface="Arial"/>
                <a:cs typeface="Arial"/>
              </a:rPr>
              <a:t>Prune </a:t>
            </a:r>
            <a:r>
              <a:rPr sz="2400" spc="-100" dirty="0">
                <a:latin typeface="Arial"/>
                <a:cs typeface="Arial"/>
              </a:rPr>
              <a:t>(generalize) </a:t>
            </a:r>
            <a:r>
              <a:rPr sz="2400" spc="-180" dirty="0">
                <a:latin typeface="Arial"/>
                <a:cs typeface="Arial"/>
              </a:rPr>
              <a:t>each </a:t>
            </a:r>
            <a:r>
              <a:rPr sz="2400" spc="-110" dirty="0">
                <a:latin typeface="Arial"/>
                <a:cs typeface="Arial"/>
              </a:rPr>
              <a:t>rule </a:t>
            </a:r>
            <a:r>
              <a:rPr sz="2400" spc="-10" dirty="0">
                <a:latin typeface="Arial"/>
                <a:cs typeface="Arial"/>
              </a:rPr>
              <a:t>by </a:t>
            </a:r>
            <a:r>
              <a:rPr sz="2400" spc="-140" dirty="0">
                <a:latin typeface="Arial"/>
                <a:cs typeface="Arial"/>
              </a:rPr>
              <a:t>removing </a:t>
            </a:r>
            <a:r>
              <a:rPr sz="2400" spc="-195" dirty="0">
                <a:latin typeface="Arial"/>
                <a:cs typeface="Arial"/>
              </a:rPr>
              <a:t>those </a:t>
            </a:r>
            <a:r>
              <a:rPr sz="2400" spc="-135" dirty="0">
                <a:latin typeface="Arial"/>
                <a:cs typeface="Arial"/>
              </a:rPr>
              <a:t>preconditions  </a:t>
            </a:r>
            <a:r>
              <a:rPr sz="2400" spc="-220" dirty="0">
                <a:latin typeface="Arial"/>
                <a:cs typeface="Arial"/>
              </a:rPr>
              <a:t>whose </a:t>
            </a:r>
            <a:r>
              <a:rPr sz="2400" spc="-120" dirty="0">
                <a:latin typeface="Arial"/>
                <a:cs typeface="Arial"/>
              </a:rPr>
              <a:t>removal </a:t>
            </a:r>
            <a:r>
              <a:rPr sz="2400" spc="-160" dirty="0">
                <a:latin typeface="Arial"/>
                <a:cs typeface="Arial"/>
              </a:rPr>
              <a:t>improves </a:t>
            </a:r>
            <a:r>
              <a:rPr sz="2400" spc="-145" dirty="0">
                <a:latin typeface="Arial"/>
                <a:cs typeface="Arial"/>
              </a:rPr>
              <a:t>accuracy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850900" lvl="1" indent="-381635">
              <a:lnSpc>
                <a:spcPct val="100000"/>
              </a:lnSpc>
              <a:spcBef>
                <a:spcPts val="220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850900" algn="l"/>
                <a:tab pos="851535" algn="l"/>
              </a:tabLst>
            </a:pPr>
            <a:r>
              <a:rPr sz="2000" dirty="0">
                <a:latin typeface="Arial"/>
                <a:cs typeface="Arial"/>
              </a:rPr>
              <a:t>… </a:t>
            </a:r>
            <a:r>
              <a:rPr sz="2000" spc="-85" dirty="0">
                <a:latin typeface="Arial"/>
                <a:cs typeface="Arial"/>
              </a:rPr>
              <a:t>over </a:t>
            </a:r>
            <a:r>
              <a:rPr sz="2000" spc="-55" dirty="0">
                <a:latin typeface="Arial"/>
                <a:cs typeface="Arial"/>
              </a:rPr>
              <a:t>validation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set</a:t>
            </a:r>
            <a:endParaRPr sz="2000">
              <a:latin typeface="Arial"/>
              <a:cs typeface="Arial"/>
            </a:endParaRPr>
          </a:p>
          <a:p>
            <a:pPr marL="850900" lvl="1" indent="-381635">
              <a:lnSpc>
                <a:spcPct val="100000"/>
              </a:lnSpc>
              <a:spcBef>
                <a:spcPts val="240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850900" algn="l"/>
                <a:tab pos="851535" algn="l"/>
              </a:tabLst>
            </a:pPr>
            <a:r>
              <a:rPr sz="2000" dirty="0">
                <a:latin typeface="Arial"/>
                <a:cs typeface="Arial"/>
              </a:rPr>
              <a:t>… </a:t>
            </a:r>
            <a:r>
              <a:rPr sz="2000" spc="-85" dirty="0">
                <a:latin typeface="Arial"/>
                <a:cs typeface="Arial"/>
              </a:rPr>
              <a:t>over </a:t>
            </a:r>
            <a:r>
              <a:rPr sz="2000" spc="-65" dirty="0">
                <a:latin typeface="Arial"/>
                <a:cs typeface="Arial"/>
              </a:rPr>
              <a:t>training </a:t>
            </a:r>
            <a:r>
              <a:rPr sz="2000" spc="-90" dirty="0">
                <a:latin typeface="Arial"/>
                <a:cs typeface="Arial"/>
              </a:rPr>
              <a:t>with </a:t>
            </a:r>
            <a:r>
              <a:rPr sz="2000" spc="-10" dirty="0">
                <a:latin typeface="Arial"/>
                <a:cs typeface="Arial"/>
              </a:rPr>
              <a:t>a </a:t>
            </a:r>
            <a:r>
              <a:rPr sz="2000" spc="-155" dirty="0">
                <a:latin typeface="Arial"/>
                <a:cs typeface="Arial"/>
              </a:rPr>
              <a:t>pessimistic, </a:t>
            </a:r>
            <a:r>
              <a:rPr sz="2000" spc="-80" dirty="0">
                <a:latin typeface="Arial"/>
                <a:cs typeface="Arial"/>
              </a:rPr>
              <a:t>statistically </a:t>
            </a:r>
            <a:r>
              <a:rPr sz="2000" spc="-95" dirty="0">
                <a:latin typeface="Arial"/>
                <a:cs typeface="Arial"/>
              </a:rPr>
              <a:t>inspired,</a:t>
            </a:r>
            <a:r>
              <a:rPr sz="2000" spc="275" dirty="0">
                <a:latin typeface="Arial"/>
                <a:cs typeface="Arial"/>
              </a:rPr>
              <a:t> </a:t>
            </a:r>
            <a:r>
              <a:rPr sz="2000" spc="-165" dirty="0">
                <a:latin typeface="Arial"/>
                <a:cs typeface="Arial"/>
              </a:rPr>
              <a:t>measure</a:t>
            </a:r>
            <a:endParaRPr sz="2000">
              <a:latin typeface="Arial"/>
              <a:cs typeface="Arial"/>
            </a:endParaRPr>
          </a:p>
          <a:p>
            <a:pPr marL="469900" marR="317500" indent="-457834">
              <a:lnSpc>
                <a:spcPts val="2590"/>
              </a:lnSpc>
              <a:spcBef>
                <a:spcPts val="600"/>
              </a:spcBef>
              <a:buClr>
                <a:srgbClr val="009999"/>
              </a:buClr>
              <a:buSzPct val="75000"/>
              <a:buAutoNum type="arabicPeriod"/>
              <a:tabLst>
                <a:tab pos="469900" algn="l"/>
                <a:tab pos="470534" algn="l"/>
              </a:tabLst>
            </a:pPr>
            <a:r>
              <a:rPr sz="2400" spc="-140" dirty="0">
                <a:latin typeface="Arial"/>
                <a:cs typeface="Arial"/>
              </a:rPr>
              <a:t>Sort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170" dirty="0">
                <a:latin typeface="Arial"/>
                <a:cs typeface="Arial"/>
              </a:rPr>
              <a:t>rules </a:t>
            </a:r>
            <a:r>
              <a:rPr sz="2400" spc="-150" dirty="0">
                <a:latin typeface="Arial"/>
                <a:cs typeface="Arial"/>
              </a:rPr>
              <a:t>in </a:t>
            </a:r>
            <a:r>
              <a:rPr sz="2400" spc="-130" dirty="0">
                <a:latin typeface="Arial"/>
                <a:cs typeface="Arial"/>
              </a:rPr>
              <a:t>estimated </a:t>
            </a:r>
            <a:r>
              <a:rPr sz="2400" spc="-55" dirty="0">
                <a:latin typeface="Arial"/>
                <a:cs typeface="Arial"/>
              </a:rPr>
              <a:t>order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45" dirty="0">
                <a:latin typeface="Arial"/>
                <a:cs typeface="Arial"/>
              </a:rPr>
              <a:t>accuracy, </a:t>
            </a:r>
            <a:r>
              <a:rPr sz="2400" spc="-105" dirty="0">
                <a:latin typeface="Arial"/>
                <a:cs typeface="Arial"/>
              </a:rPr>
              <a:t>and </a:t>
            </a:r>
            <a:r>
              <a:rPr sz="2400" spc="-160" dirty="0">
                <a:latin typeface="Arial"/>
                <a:cs typeface="Arial"/>
              </a:rPr>
              <a:t>consider  </a:t>
            </a:r>
            <a:r>
              <a:rPr sz="2400" spc="-210" dirty="0">
                <a:latin typeface="Arial"/>
                <a:cs typeface="Arial"/>
              </a:rPr>
              <a:t>them </a:t>
            </a:r>
            <a:r>
              <a:rPr sz="2400" spc="-150" dirty="0">
                <a:latin typeface="Arial"/>
                <a:cs typeface="Arial"/>
              </a:rPr>
              <a:t>in </a:t>
            </a:r>
            <a:r>
              <a:rPr sz="2400" spc="-210" dirty="0">
                <a:latin typeface="Arial"/>
                <a:cs typeface="Arial"/>
              </a:rPr>
              <a:t>sequence when </a:t>
            </a:r>
            <a:r>
              <a:rPr sz="2400" spc="-120" dirty="0">
                <a:latin typeface="Arial"/>
                <a:cs typeface="Arial"/>
              </a:rPr>
              <a:t>classifying</a:t>
            </a:r>
            <a:r>
              <a:rPr sz="2400" spc="-475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new </a:t>
            </a:r>
            <a:r>
              <a:rPr sz="2400" spc="-204" dirty="0">
                <a:latin typeface="Arial"/>
                <a:cs typeface="Arial"/>
              </a:rPr>
              <a:t>instances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3937508" y="6545457"/>
            <a:ext cx="895985" cy="219709"/>
          </a:xfrm>
          <a:prstGeom prst="rect">
            <a:avLst/>
          </a:prstGeom>
        </p:spPr>
        <p:txBody>
          <a:bodyPr/>
          <a:lstStyle/>
          <a:p>
            <a:pPr marL="12700">
              <a:lnSpc>
                <a:spcPts val="1580"/>
              </a:lnSpc>
            </a:pPr>
            <a:r>
              <a:rPr lang="en-IN" spc="-5" smtClean="0"/>
              <a:t>9</a:t>
            </a:r>
            <a:r>
              <a:rPr lang="en-IN" spc="310" smtClean="0"/>
              <a:t>/</a:t>
            </a:r>
            <a:fld id="{81D60167-4931-47E6-BA6A-407CBD079E47}" type="slidenum">
              <a:rPr lang="en-IN" spc="-5" smtClean="0"/>
              <a:t>38</a:t>
            </a:fld>
            <a:r>
              <a:rPr lang="en-IN" spc="310" smtClean="0"/>
              <a:t>/</a:t>
            </a:r>
            <a:r>
              <a:rPr lang="en-IN" spc="-5" smtClean="0"/>
              <a:t>20</a:t>
            </a:r>
            <a:r>
              <a:rPr lang="en-IN" spc="-15" smtClean="0"/>
              <a:t>1</a:t>
            </a:r>
            <a:r>
              <a:rPr lang="en-IN" spc="-5" smtClean="0"/>
              <a:t>8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230844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341" y="680669"/>
            <a:ext cx="42240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Converting to</a:t>
            </a:r>
            <a:r>
              <a:rPr sz="3600" spc="-30" dirty="0"/>
              <a:t> </a:t>
            </a:r>
            <a:r>
              <a:rPr sz="3600" dirty="0"/>
              <a:t>rules</a:t>
            </a:r>
          </a:p>
        </p:txBody>
      </p:sp>
      <p:sp>
        <p:nvSpPr>
          <p:cNvPr id="3" name="object 3"/>
          <p:cNvSpPr/>
          <p:nvPr/>
        </p:nvSpPr>
        <p:spPr>
          <a:xfrm>
            <a:off x="1701853" y="1858590"/>
            <a:ext cx="5360742" cy="32099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40" y="5816295"/>
            <a:ext cx="6989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Outlook=Sunny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Humidity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i="1" dirty="0">
                <a:latin typeface="Times New Roman"/>
                <a:cs typeface="Times New Roman"/>
              </a:rPr>
              <a:t>High</a:t>
            </a:r>
            <a:r>
              <a:rPr sz="2400" dirty="0">
                <a:latin typeface="Times New Roman"/>
                <a:cs typeface="Times New Roman"/>
              </a:rPr>
              <a:t>) </a:t>
            </a:r>
            <a:r>
              <a:rPr sz="2400" spc="65" dirty="0">
                <a:latin typeface="DejaVu Sans"/>
                <a:cs typeface="DejaVu Sans"/>
              </a:rPr>
              <a:t>⇒</a:t>
            </a:r>
            <a:r>
              <a:rPr sz="2400" spc="-290" dirty="0">
                <a:latin typeface="DejaVu Sans"/>
                <a:cs typeface="DejaVu Sans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(</a:t>
            </a:r>
            <a:r>
              <a:rPr sz="2400" i="1" spc="-15" dirty="0">
                <a:latin typeface="Times New Roman"/>
                <a:cs typeface="Times New Roman"/>
              </a:rPr>
              <a:t>PlayTennis=No</a:t>
            </a:r>
            <a:r>
              <a:rPr sz="2400" spc="-1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4294967295"/>
          </p:nvPr>
        </p:nvSpPr>
        <p:spPr>
          <a:xfrm>
            <a:off x="3937508" y="6545457"/>
            <a:ext cx="895985" cy="219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7648702" y="6545457"/>
            <a:ext cx="1276984" cy="219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endParaRPr spc="-9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3937508" y="6545457"/>
            <a:ext cx="895985" cy="219709"/>
          </a:xfrm>
          <a:prstGeom prst="rect">
            <a:avLst/>
          </a:prstGeom>
        </p:spPr>
        <p:txBody>
          <a:bodyPr/>
          <a:lstStyle/>
          <a:p>
            <a:pPr marL="12700">
              <a:lnSpc>
                <a:spcPts val="1580"/>
              </a:lnSpc>
            </a:pPr>
            <a:r>
              <a:rPr lang="en-IN" spc="-5" smtClean="0"/>
              <a:t>9</a:t>
            </a:r>
            <a:r>
              <a:rPr lang="en-IN" spc="310" smtClean="0"/>
              <a:t>/</a:t>
            </a:r>
            <a:fld id="{81D60167-4931-47E6-BA6A-407CBD079E47}" type="slidenum">
              <a:rPr lang="en-IN" spc="-5" smtClean="0"/>
              <a:t>39</a:t>
            </a:fld>
            <a:r>
              <a:rPr lang="en-IN" spc="310" smtClean="0"/>
              <a:t>/</a:t>
            </a:r>
            <a:r>
              <a:rPr lang="en-IN" spc="-5" smtClean="0"/>
              <a:t>20</a:t>
            </a:r>
            <a:r>
              <a:rPr lang="en-IN" spc="-15" smtClean="0"/>
              <a:t>1</a:t>
            </a:r>
            <a:r>
              <a:rPr lang="en-IN" spc="-5" smtClean="0"/>
              <a:t>8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52091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 EXPRESSIVITY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309688"/>
            <a:ext cx="665797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66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4294967295"/>
          </p:nvPr>
        </p:nvSpPr>
        <p:spPr>
          <a:xfrm>
            <a:off x="3937508" y="6545457"/>
            <a:ext cx="895985" cy="219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7648702" y="6545457"/>
            <a:ext cx="1276984" cy="219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endParaRPr spc="-9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341" y="680669"/>
            <a:ext cx="55314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Why </a:t>
            </a:r>
            <a:r>
              <a:rPr sz="3600" spc="-5" dirty="0"/>
              <a:t>converting to</a:t>
            </a:r>
            <a:r>
              <a:rPr sz="3600" spc="-40" dirty="0"/>
              <a:t> </a:t>
            </a:r>
            <a:r>
              <a:rPr sz="3600" dirty="0"/>
              <a:t>rules?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314" y="1958085"/>
            <a:ext cx="7858759" cy="236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285" dirty="0">
                <a:latin typeface="Arial"/>
                <a:cs typeface="Arial"/>
              </a:rPr>
              <a:t>Each </a:t>
            </a:r>
            <a:r>
              <a:rPr sz="2400" spc="-130" dirty="0">
                <a:latin typeface="Arial"/>
                <a:cs typeface="Arial"/>
              </a:rPr>
              <a:t>distinct </a:t>
            </a:r>
            <a:r>
              <a:rPr sz="2400" spc="-85" dirty="0">
                <a:latin typeface="Arial"/>
                <a:cs typeface="Arial"/>
              </a:rPr>
              <a:t>path </a:t>
            </a:r>
            <a:r>
              <a:rPr sz="2400" spc="-160" dirty="0">
                <a:latin typeface="Arial"/>
                <a:cs typeface="Arial"/>
              </a:rPr>
              <a:t>produces </a:t>
            </a:r>
            <a:r>
              <a:rPr sz="2400" spc="-15" dirty="0">
                <a:latin typeface="Arial"/>
                <a:cs typeface="Arial"/>
              </a:rPr>
              <a:t>a </a:t>
            </a:r>
            <a:r>
              <a:rPr sz="2400" spc="-35" dirty="0">
                <a:latin typeface="Arial"/>
                <a:cs typeface="Arial"/>
              </a:rPr>
              <a:t>different </a:t>
            </a:r>
            <a:r>
              <a:rPr sz="2400" spc="-114" dirty="0">
                <a:latin typeface="Arial"/>
                <a:cs typeface="Arial"/>
              </a:rPr>
              <a:t>rule: </a:t>
            </a:r>
            <a:r>
              <a:rPr sz="2400" spc="-15" dirty="0">
                <a:latin typeface="Arial"/>
                <a:cs typeface="Arial"/>
              </a:rPr>
              <a:t>a </a:t>
            </a:r>
            <a:r>
              <a:rPr sz="2400" spc="-135" dirty="0">
                <a:latin typeface="Arial"/>
                <a:cs typeface="Arial"/>
              </a:rPr>
              <a:t>condition  </a:t>
            </a:r>
            <a:r>
              <a:rPr sz="2400" spc="-120" dirty="0">
                <a:latin typeface="Arial"/>
                <a:cs typeface="Arial"/>
              </a:rPr>
              <a:t>removal </a:t>
            </a:r>
            <a:r>
              <a:rPr sz="2400" spc="-140" dirty="0">
                <a:latin typeface="Arial"/>
                <a:cs typeface="Arial"/>
              </a:rPr>
              <a:t>may </a:t>
            </a:r>
            <a:r>
              <a:rPr sz="2400" spc="-75" dirty="0">
                <a:latin typeface="Arial"/>
                <a:cs typeface="Arial"/>
              </a:rPr>
              <a:t>be </a:t>
            </a:r>
            <a:r>
              <a:rPr sz="2400" spc="-114" dirty="0">
                <a:latin typeface="Arial"/>
                <a:cs typeface="Arial"/>
              </a:rPr>
              <a:t>based </a:t>
            </a:r>
            <a:r>
              <a:rPr sz="2400" spc="-210" dirty="0">
                <a:latin typeface="Arial"/>
                <a:cs typeface="Arial"/>
              </a:rPr>
              <a:t>on </a:t>
            </a:r>
            <a:r>
              <a:rPr sz="2400" spc="-10" dirty="0">
                <a:latin typeface="Arial"/>
                <a:cs typeface="Arial"/>
              </a:rPr>
              <a:t>a </a:t>
            </a:r>
            <a:r>
              <a:rPr sz="2400" spc="-95" dirty="0">
                <a:latin typeface="Arial"/>
                <a:cs typeface="Arial"/>
              </a:rPr>
              <a:t>local </a:t>
            </a:r>
            <a:r>
              <a:rPr sz="2400" spc="-125" dirty="0">
                <a:latin typeface="Arial"/>
                <a:cs typeface="Arial"/>
              </a:rPr>
              <a:t>(contextual) </a:t>
            </a:r>
            <a:r>
              <a:rPr sz="2400" spc="-100" dirty="0">
                <a:latin typeface="Arial"/>
                <a:cs typeface="Arial"/>
              </a:rPr>
              <a:t>criterion. </a:t>
            </a:r>
            <a:r>
              <a:rPr sz="2400" spc="-105" dirty="0">
                <a:latin typeface="Arial"/>
                <a:cs typeface="Arial"/>
              </a:rPr>
              <a:t>Node  </a:t>
            </a:r>
            <a:r>
              <a:rPr sz="2400" spc="-130" dirty="0">
                <a:latin typeface="Arial"/>
                <a:cs typeface="Arial"/>
              </a:rPr>
              <a:t>pruning </a:t>
            </a:r>
            <a:r>
              <a:rPr sz="2400" spc="-210" dirty="0">
                <a:latin typeface="Arial"/>
                <a:cs typeface="Arial"/>
              </a:rPr>
              <a:t>is </a:t>
            </a:r>
            <a:r>
              <a:rPr sz="2400" spc="-35" dirty="0">
                <a:latin typeface="Arial"/>
                <a:cs typeface="Arial"/>
              </a:rPr>
              <a:t>global </a:t>
            </a:r>
            <a:r>
              <a:rPr sz="2400" spc="-105" dirty="0">
                <a:latin typeface="Arial"/>
                <a:cs typeface="Arial"/>
              </a:rPr>
              <a:t>and </a:t>
            </a:r>
            <a:r>
              <a:rPr sz="2400" spc="-85" dirty="0">
                <a:latin typeface="Arial"/>
                <a:cs typeface="Arial"/>
              </a:rPr>
              <a:t>affects </a:t>
            </a:r>
            <a:r>
              <a:rPr sz="2400" spc="-10" dirty="0">
                <a:latin typeface="Arial"/>
                <a:cs typeface="Arial"/>
              </a:rPr>
              <a:t>all </a:t>
            </a:r>
            <a:r>
              <a:rPr sz="2400" spc="-150" dirty="0">
                <a:latin typeface="Arial"/>
                <a:cs typeface="Arial"/>
              </a:rPr>
              <a:t>the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rules</a:t>
            </a:r>
            <a:endParaRPr sz="2400">
              <a:latin typeface="Arial"/>
              <a:cs typeface="Arial"/>
            </a:endParaRPr>
          </a:p>
          <a:p>
            <a:pPr marL="355600" marR="725805" indent="-343535">
              <a:lnSpc>
                <a:spcPct val="100000"/>
              </a:lnSpc>
              <a:spcBef>
                <a:spcPts val="580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215" dirty="0">
                <a:latin typeface="Arial"/>
                <a:cs typeface="Arial"/>
              </a:rPr>
              <a:t>In </a:t>
            </a:r>
            <a:r>
              <a:rPr sz="2400" spc="-110" dirty="0">
                <a:latin typeface="Arial"/>
                <a:cs typeface="Arial"/>
              </a:rPr>
              <a:t>rule form, </a:t>
            </a:r>
            <a:r>
              <a:rPr sz="2400" spc="-195" dirty="0">
                <a:latin typeface="Arial"/>
                <a:cs typeface="Arial"/>
              </a:rPr>
              <a:t>tests </a:t>
            </a:r>
            <a:r>
              <a:rPr sz="2400" spc="-50" dirty="0">
                <a:latin typeface="Arial"/>
                <a:cs typeface="Arial"/>
              </a:rPr>
              <a:t>are </a:t>
            </a:r>
            <a:r>
              <a:rPr sz="2400" spc="-145" dirty="0">
                <a:latin typeface="Arial"/>
                <a:cs typeface="Arial"/>
              </a:rPr>
              <a:t>not </a:t>
            </a:r>
            <a:r>
              <a:rPr sz="2400" spc="-65" dirty="0">
                <a:latin typeface="Arial"/>
                <a:cs typeface="Arial"/>
              </a:rPr>
              <a:t>ordered </a:t>
            </a:r>
            <a:r>
              <a:rPr sz="2400" spc="-105" dirty="0">
                <a:latin typeface="Arial"/>
                <a:cs typeface="Arial"/>
              </a:rPr>
              <a:t>and </a:t>
            </a:r>
            <a:r>
              <a:rPr sz="2400" spc="-114" dirty="0">
                <a:latin typeface="Arial"/>
                <a:cs typeface="Arial"/>
              </a:rPr>
              <a:t>there </a:t>
            </a:r>
            <a:r>
              <a:rPr sz="2400" spc="-210" dirty="0">
                <a:latin typeface="Arial"/>
                <a:cs typeface="Arial"/>
              </a:rPr>
              <a:t>is no </a:t>
            </a:r>
            <a:r>
              <a:rPr sz="2400" spc="-85" dirty="0">
                <a:latin typeface="Arial"/>
                <a:cs typeface="Arial"/>
              </a:rPr>
              <a:t>book-  </a:t>
            </a:r>
            <a:r>
              <a:rPr sz="2400" spc="-105" dirty="0">
                <a:latin typeface="Arial"/>
                <a:cs typeface="Arial"/>
              </a:rPr>
              <a:t>keeping </a:t>
            </a:r>
            <a:r>
              <a:rPr sz="2400" spc="-114" dirty="0">
                <a:latin typeface="Arial"/>
                <a:cs typeface="Arial"/>
              </a:rPr>
              <a:t>involved </a:t>
            </a:r>
            <a:r>
              <a:rPr sz="2400" spc="-210" dirty="0">
                <a:latin typeface="Arial"/>
                <a:cs typeface="Arial"/>
              </a:rPr>
              <a:t>when </a:t>
            </a:r>
            <a:r>
              <a:rPr sz="2400" spc="-155" dirty="0">
                <a:latin typeface="Arial"/>
                <a:cs typeface="Arial"/>
              </a:rPr>
              <a:t>conditions </a:t>
            </a:r>
            <a:r>
              <a:rPr sz="2400" spc="-185" dirty="0">
                <a:latin typeface="Arial"/>
                <a:cs typeface="Arial"/>
              </a:rPr>
              <a:t>(nodes) </a:t>
            </a:r>
            <a:r>
              <a:rPr sz="2400" spc="-50" dirty="0">
                <a:latin typeface="Arial"/>
                <a:cs typeface="Arial"/>
              </a:rPr>
              <a:t>are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removed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130" dirty="0">
                <a:latin typeface="Arial"/>
                <a:cs typeface="Arial"/>
              </a:rPr>
              <a:t>Converting </a:t>
            </a:r>
            <a:r>
              <a:rPr sz="2400" spc="-80" dirty="0">
                <a:latin typeface="Arial"/>
                <a:cs typeface="Arial"/>
              </a:rPr>
              <a:t>to </a:t>
            </a:r>
            <a:r>
              <a:rPr sz="2400" spc="-170" dirty="0">
                <a:latin typeface="Arial"/>
                <a:cs typeface="Arial"/>
              </a:rPr>
              <a:t>rules </a:t>
            </a:r>
            <a:r>
              <a:rPr sz="2400" spc="-160" dirty="0">
                <a:latin typeface="Arial"/>
                <a:cs typeface="Arial"/>
              </a:rPr>
              <a:t>improves </a:t>
            </a:r>
            <a:r>
              <a:rPr sz="2400" spc="-25" dirty="0">
                <a:latin typeface="Arial"/>
                <a:cs typeface="Arial"/>
              </a:rPr>
              <a:t>readability </a:t>
            </a:r>
            <a:r>
              <a:rPr sz="2400" spc="-5" dirty="0">
                <a:latin typeface="Arial"/>
                <a:cs typeface="Arial"/>
              </a:rPr>
              <a:t>for</a:t>
            </a:r>
            <a:r>
              <a:rPr sz="2400" spc="525" dirty="0">
                <a:latin typeface="Arial"/>
                <a:cs typeface="Arial"/>
              </a:rPr>
              <a:t> </a:t>
            </a:r>
            <a:r>
              <a:rPr sz="2400" spc="-280" dirty="0">
                <a:latin typeface="Arial"/>
                <a:cs typeface="Arial"/>
              </a:rPr>
              <a:t>humans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3937508" y="6545457"/>
            <a:ext cx="895985" cy="219709"/>
          </a:xfrm>
          <a:prstGeom prst="rect">
            <a:avLst/>
          </a:prstGeom>
        </p:spPr>
        <p:txBody>
          <a:bodyPr/>
          <a:lstStyle/>
          <a:p>
            <a:pPr marL="12700">
              <a:lnSpc>
                <a:spcPts val="1580"/>
              </a:lnSpc>
            </a:pPr>
            <a:r>
              <a:rPr lang="en-IN" spc="-5" smtClean="0"/>
              <a:t>9</a:t>
            </a:r>
            <a:r>
              <a:rPr lang="en-IN" spc="310" smtClean="0"/>
              <a:t>/</a:t>
            </a:r>
            <a:fld id="{81D60167-4931-47E6-BA6A-407CBD079E47}" type="slidenum">
              <a:rPr lang="en-IN" spc="-5" smtClean="0"/>
              <a:t>40</a:t>
            </a:fld>
            <a:r>
              <a:rPr lang="en-IN" spc="310" smtClean="0"/>
              <a:t>/</a:t>
            </a:r>
            <a:r>
              <a:rPr lang="en-IN" spc="-5" smtClean="0"/>
              <a:t>20</a:t>
            </a:r>
            <a:r>
              <a:rPr lang="en-IN" spc="-15" smtClean="0"/>
              <a:t>1</a:t>
            </a:r>
            <a:r>
              <a:rPr lang="en-IN" spc="-5" smtClean="0"/>
              <a:t>8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136819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3937508" y="6545457"/>
            <a:ext cx="895985" cy="219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7648702" y="6545457"/>
            <a:ext cx="1276984" cy="219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endParaRPr spc="-9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673" y="575005"/>
            <a:ext cx="842665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05"/>
              </a:spcBef>
            </a:pPr>
            <a:r>
              <a:rPr sz="3600" spc="-5" dirty="0"/>
              <a:t>Dealing </a:t>
            </a:r>
            <a:r>
              <a:rPr sz="3600" dirty="0"/>
              <a:t>with </a:t>
            </a:r>
            <a:r>
              <a:rPr sz="3600" spc="-5" dirty="0"/>
              <a:t>continuous-valued 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040" y="1354681"/>
            <a:ext cx="7700645" cy="27057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400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67665" algn="l"/>
                <a:tab pos="368300" algn="l"/>
              </a:tabLst>
            </a:pPr>
            <a:r>
              <a:rPr sz="2400" spc="-270" dirty="0">
                <a:latin typeface="Arial"/>
                <a:cs typeface="Arial"/>
              </a:rPr>
              <a:t>So </a:t>
            </a:r>
            <a:r>
              <a:rPr sz="2400" spc="35" dirty="0">
                <a:latin typeface="Arial"/>
                <a:cs typeface="Arial"/>
              </a:rPr>
              <a:t>far </a:t>
            </a:r>
            <a:r>
              <a:rPr sz="2400" spc="-125" dirty="0">
                <a:latin typeface="Arial"/>
                <a:cs typeface="Arial"/>
              </a:rPr>
              <a:t>discrete </a:t>
            </a:r>
            <a:r>
              <a:rPr sz="2400" spc="-165" dirty="0">
                <a:latin typeface="Arial"/>
                <a:cs typeface="Arial"/>
              </a:rPr>
              <a:t>values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90" dirty="0">
                <a:latin typeface="Arial"/>
                <a:cs typeface="Arial"/>
              </a:rPr>
              <a:t>attributes </a:t>
            </a:r>
            <a:r>
              <a:rPr sz="2400" spc="-10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260" dirty="0">
                <a:latin typeface="Arial"/>
                <a:cs typeface="Arial"/>
              </a:rPr>
              <a:t> </a:t>
            </a:r>
            <a:r>
              <a:rPr sz="2400" spc="-195" dirty="0">
                <a:latin typeface="Arial"/>
                <a:cs typeface="Arial"/>
              </a:rPr>
              <a:t>outcome.</a:t>
            </a:r>
            <a:endParaRPr sz="2400" dirty="0">
              <a:latin typeface="Arial"/>
              <a:cs typeface="Arial"/>
            </a:endParaRPr>
          </a:p>
          <a:p>
            <a:pPr marL="368300" marR="17780" indent="-342900">
              <a:lnSpc>
                <a:spcPts val="2590"/>
              </a:lnSpc>
              <a:spcBef>
                <a:spcPts val="630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67665" algn="l"/>
                <a:tab pos="368300" algn="l"/>
              </a:tabLst>
            </a:pPr>
            <a:r>
              <a:rPr sz="2400" spc="-120" dirty="0">
                <a:latin typeface="Arial"/>
                <a:cs typeface="Arial"/>
              </a:rPr>
              <a:t>Given </a:t>
            </a:r>
            <a:r>
              <a:rPr sz="2400" spc="-15" dirty="0">
                <a:latin typeface="Arial"/>
                <a:cs typeface="Arial"/>
              </a:rPr>
              <a:t>a </a:t>
            </a:r>
            <a:r>
              <a:rPr sz="2400" spc="-160" dirty="0">
                <a:latin typeface="Arial"/>
                <a:cs typeface="Arial"/>
              </a:rPr>
              <a:t>continuous-valued </a:t>
            </a:r>
            <a:r>
              <a:rPr sz="2400" spc="-60" dirty="0">
                <a:latin typeface="Arial"/>
                <a:cs typeface="Arial"/>
              </a:rPr>
              <a:t>attribute </a:t>
            </a:r>
            <a:r>
              <a:rPr sz="2400" i="1" spc="-75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Arial"/>
                <a:cs typeface="Arial"/>
              </a:rPr>
              <a:t>, </a:t>
            </a:r>
            <a:r>
              <a:rPr sz="2400" spc="-100" dirty="0">
                <a:latin typeface="Arial"/>
                <a:cs typeface="Arial"/>
              </a:rPr>
              <a:t>dynamically create </a:t>
            </a:r>
            <a:r>
              <a:rPr sz="2400" spc="-15" dirty="0">
                <a:latin typeface="Arial"/>
                <a:cs typeface="Arial"/>
              </a:rPr>
              <a:t>a  </a:t>
            </a:r>
            <a:r>
              <a:rPr sz="2400" spc="-185" dirty="0">
                <a:latin typeface="Arial"/>
                <a:cs typeface="Arial"/>
              </a:rPr>
              <a:t>new </a:t>
            </a:r>
            <a:r>
              <a:rPr sz="2400" spc="-60" dirty="0">
                <a:latin typeface="Arial"/>
                <a:cs typeface="Arial"/>
              </a:rPr>
              <a:t>attribute</a:t>
            </a:r>
            <a:r>
              <a:rPr sz="2400" spc="-300" dirty="0">
                <a:latin typeface="Arial"/>
                <a:cs typeface="Arial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i="1" spc="-7" baseline="-20833" dirty="0">
                <a:latin typeface="Times New Roman"/>
                <a:cs typeface="Times New Roman"/>
              </a:rPr>
              <a:t>c</a:t>
            </a:r>
            <a:endParaRPr sz="2400" baseline="-20833" dirty="0">
              <a:latin typeface="Times New Roman"/>
              <a:cs typeface="Times New Roman"/>
            </a:endParaRPr>
          </a:p>
          <a:p>
            <a:pPr marL="939800">
              <a:lnSpc>
                <a:spcPct val="100000"/>
              </a:lnSpc>
              <a:spcBef>
                <a:spcPts val="285"/>
              </a:spcBef>
            </a:pP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i="1" spc="-7" baseline="-20833" dirty="0">
                <a:latin typeface="Times New Roman"/>
                <a:cs typeface="Times New Roman"/>
              </a:rPr>
              <a:t>c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dirty="0">
                <a:latin typeface="Times New Roman"/>
                <a:cs typeface="Times New Roman"/>
              </a:rPr>
              <a:t>True </a:t>
            </a:r>
            <a:r>
              <a:rPr sz="2400" i="1" dirty="0">
                <a:latin typeface="Times New Roman"/>
                <a:cs typeface="Times New Roman"/>
              </a:rPr>
              <a:t>if A &lt; c, </a:t>
            </a:r>
            <a:r>
              <a:rPr sz="2400" spc="-5" dirty="0">
                <a:latin typeface="Times New Roman"/>
                <a:cs typeface="Times New Roman"/>
              </a:rPr>
              <a:t>False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otherwise</a:t>
            </a:r>
            <a:endParaRPr sz="2400" dirty="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245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67665" algn="l"/>
                <a:tab pos="368300" algn="l"/>
              </a:tabLst>
            </a:pPr>
            <a:r>
              <a:rPr sz="2400" spc="-185" dirty="0">
                <a:latin typeface="Arial"/>
                <a:cs typeface="Arial"/>
              </a:rPr>
              <a:t>How </a:t>
            </a:r>
            <a:r>
              <a:rPr sz="2400" spc="-75" dirty="0">
                <a:latin typeface="Arial"/>
                <a:cs typeface="Arial"/>
              </a:rPr>
              <a:t>to </a:t>
            </a:r>
            <a:r>
              <a:rPr sz="2400" spc="-130" dirty="0">
                <a:latin typeface="Arial"/>
                <a:cs typeface="Arial"/>
              </a:rPr>
              <a:t>determine </a:t>
            </a:r>
            <a:r>
              <a:rPr sz="2400" spc="-140" dirty="0">
                <a:latin typeface="Arial"/>
                <a:cs typeface="Arial"/>
              </a:rPr>
              <a:t>threshold </a:t>
            </a:r>
            <a:r>
              <a:rPr sz="2400" spc="-120" dirty="0">
                <a:latin typeface="Arial"/>
                <a:cs typeface="Arial"/>
              </a:rPr>
              <a:t>value </a:t>
            </a:r>
            <a:r>
              <a:rPr sz="2400" i="1" spc="-280" dirty="0">
                <a:latin typeface="Arial"/>
                <a:cs typeface="Arial"/>
              </a:rPr>
              <a:t>c</a:t>
            </a:r>
            <a:r>
              <a:rPr sz="2400" i="1" spc="95" dirty="0">
                <a:latin typeface="Arial"/>
                <a:cs typeface="Arial"/>
              </a:rPr>
              <a:t> </a:t>
            </a:r>
            <a:r>
              <a:rPr sz="2400" spc="-415" dirty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67665" algn="l"/>
                <a:tab pos="368300" algn="l"/>
              </a:tabLst>
            </a:pPr>
            <a:r>
              <a:rPr sz="2400" spc="-160" dirty="0">
                <a:latin typeface="Arial"/>
                <a:cs typeface="Arial"/>
              </a:rPr>
              <a:t>Example. </a:t>
            </a:r>
            <a:r>
              <a:rPr sz="2400" i="1" spc="-5" dirty="0">
                <a:latin typeface="Times New Roman"/>
                <a:cs typeface="Times New Roman"/>
              </a:rPr>
              <a:t>Temperature </a:t>
            </a:r>
            <a:r>
              <a:rPr sz="2400" spc="-150" dirty="0">
                <a:latin typeface="Arial"/>
                <a:cs typeface="Arial"/>
              </a:rPr>
              <a:t>in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i="1" dirty="0">
                <a:latin typeface="Times New Roman"/>
                <a:cs typeface="Times New Roman"/>
              </a:rPr>
              <a:t>PlayTennis</a:t>
            </a:r>
            <a:r>
              <a:rPr sz="2400" i="1" spc="49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Arial"/>
                <a:cs typeface="Arial"/>
              </a:rPr>
              <a:t>example</a:t>
            </a:r>
            <a:endParaRPr sz="2400" dirty="0">
              <a:latin typeface="Arial"/>
              <a:cs typeface="Arial"/>
            </a:endParaRPr>
          </a:p>
          <a:p>
            <a:pPr marL="768985" lvl="1" indent="-287020">
              <a:lnSpc>
                <a:spcPct val="100000"/>
              </a:lnSpc>
              <a:spcBef>
                <a:spcPts val="244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768985" algn="l"/>
                <a:tab pos="769620" algn="l"/>
              </a:tabLst>
            </a:pPr>
            <a:r>
              <a:rPr sz="2000" spc="-114" dirty="0">
                <a:latin typeface="Arial"/>
                <a:cs typeface="Arial"/>
              </a:rPr>
              <a:t>Sort </a:t>
            </a:r>
            <a:r>
              <a:rPr sz="2000" spc="-120" dirty="0">
                <a:latin typeface="Arial"/>
                <a:cs typeface="Arial"/>
              </a:rPr>
              <a:t>the </a:t>
            </a:r>
            <a:r>
              <a:rPr sz="2000" spc="-114" dirty="0">
                <a:latin typeface="Arial"/>
                <a:cs typeface="Arial"/>
              </a:rPr>
              <a:t>examples </a:t>
            </a:r>
            <a:r>
              <a:rPr sz="2000" spc="-95" dirty="0">
                <a:latin typeface="Arial"/>
                <a:cs typeface="Arial"/>
              </a:rPr>
              <a:t>according </a:t>
            </a:r>
            <a:r>
              <a:rPr sz="2000" spc="-65" dirty="0">
                <a:latin typeface="Arial"/>
                <a:cs typeface="Arial"/>
              </a:rPr>
              <a:t>to</a:t>
            </a:r>
            <a:r>
              <a:rPr sz="2000" spc="310" dirty="0">
                <a:latin typeface="Arial"/>
                <a:cs typeface="Arial"/>
              </a:rPr>
              <a:t> </a:t>
            </a:r>
            <a:r>
              <a:rPr sz="2000" i="1" spc="-170" dirty="0">
                <a:latin typeface="Arial"/>
                <a:cs typeface="Arial"/>
              </a:rPr>
              <a:t>Temperature</a:t>
            </a: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84706" y="4124493"/>
          <a:ext cx="6948167" cy="674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9735"/>
                <a:gridCol w="955039"/>
                <a:gridCol w="707389"/>
                <a:gridCol w="429895"/>
                <a:gridCol w="733425"/>
                <a:gridCol w="914400"/>
                <a:gridCol w="718820"/>
                <a:gridCol w="799464"/>
              </a:tblGrid>
              <a:tr h="3651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i="1" dirty="0">
                          <a:latin typeface="Times New Roman"/>
                          <a:cs typeface="Times New Roman"/>
                        </a:rPr>
                        <a:t>Temperature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40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3009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2620"/>
                        </a:lnSpc>
                      </a:pPr>
                      <a:r>
                        <a:rPr sz="2400" b="1" dirty="0">
                          <a:solidFill>
                            <a:srgbClr val="CC3300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60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72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ts val="2620"/>
                        </a:lnSpc>
                        <a:tabLst>
                          <a:tab pos="367030" algn="l"/>
                        </a:tabLst>
                      </a:pPr>
                      <a:r>
                        <a:rPr sz="2400" b="1" spc="-5" dirty="0">
                          <a:solidFill>
                            <a:srgbClr val="CC3300"/>
                          </a:solidFill>
                          <a:latin typeface="Times New Roman"/>
                          <a:cs typeface="Times New Roman"/>
                        </a:rPr>
                        <a:t>|	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90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09411">
                <a:tc>
                  <a:txBody>
                    <a:bodyPr/>
                    <a:lstStyle/>
                    <a:p>
                      <a:pPr marL="31750">
                        <a:lnSpc>
                          <a:spcPts val="2335"/>
                        </a:lnSpc>
                      </a:pPr>
                      <a:r>
                        <a:rPr sz="2000" i="1" dirty="0">
                          <a:latin typeface="Times New Roman"/>
                          <a:cs typeface="Times New Roman"/>
                        </a:rPr>
                        <a:t>PlayTennis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ts val="2335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No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0990">
                        <a:lnSpc>
                          <a:spcPts val="233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2335"/>
                        </a:lnSpc>
                      </a:pPr>
                      <a:r>
                        <a:rPr sz="2000" i="1" spc="5" dirty="0">
                          <a:solidFill>
                            <a:srgbClr val="CC3300"/>
                          </a:solidFill>
                          <a:latin typeface="Times New Roman"/>
                          <a:cs typeface="Times New Roman"/>
                        </a:rPr>
                        <a:t>54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33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ts val="233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ts val="233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335"/>
                        </a:lnSpc>
                        <a:tabLst>
                          <a:tab pos="454659" algn="l"/>
                        </a:tabLst>
                      </a:pPr>
                      <a:r>
                        <a:rPr sz="2000" i="1" dirty="0">
                          <a:solidFill>
                            <a:srgbClr val="CC3300"/>
                          </a:solidFill>
                          <a:latin typeface="Times New Roman"/>
                          <a:cs typeface="Times New Roman"/>
                        </a:rPr>
                        <a:t>85	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No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91844" y="4805934"/>
            <a:ext cx="7636509" cy="14897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24485" marR="95885" indent="-287020">
              <a:lnSpc>
                <a:spcPts val="2160"/>
              </a:lnSpc>
              <a:spcBef>
                <a:spcPts val="375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324485" algn="l"/>
                <a:tab pos="325120" algn="l"/>
              </a:tabLst>
            </a:pPr>
            <a:r>
              <a:rPr sz="2000" spc="-130" dirty="0">
                <a:latin typeface="Arial"/>
                <a:cs typeface="Arial"/>
              </a:rPr>
              <a:t>Determine </a:t>
            </a:r>
            <a:r>
              <a:rPr sz="2000" spc="-70" dirty="0">
                <a:latin typeface="Arial"/>
                <a:cs typeface="Arial"/>
              </a:rPr>
              <a:t>candidate </a:t>
            </a:r>
            <a:r>
              <a:rPr sz="2000" spc="-140" dirty="0">
                <a:latin typeface="Arial"/>
                <a:cs typeface="Arial"/>
              </a:rPr>
              <a:t>thresholds </a:t>
            </a:r>
            <a:r>
              <a:rPr sz="2000" spc="-5" dirty="0">
                <a:latin typeface="Arial"/>
                <a:cs typeface="Arial"/>
              </a:rPr>
              <a:t>by </a:t>
            </a:r>
            <a:r>
              <a:rPr sz="2000" spc="-60" dirty="0">
                <a:latin typeface="Arial"/>
                <a:cs typeface="Arial"/>
              </a:rPr>
              <a:t>averaging </a:t>
            </a:r>
            <a:r>
              <a:rPr sz="2000" spc="-160" dirty="0">
                <a:latin typeface="Arial"/>
                <a:cs typeface="Arial"/>
              </a:rPr>
              <a:t>consecutive </a:t>
            </a:r>
            <a:r>
              <a:rPr sz="2000" spc="-140" dirty="0">
                <a:latin typeface="Arial"/>
                <a:cs typeface="Arial"/>
              </a:rPr>
              <a:t>values </a:t>
            </a:r>
            <a:r>
              <a:rPr sz="2000" spc="-114" dirty="0">
                <a:latin typeface="Arial"/>
                <a:cs typeface="Arial"/>
              </a:rPr>
              <a:t>where  </a:t>
            </a:r>
            <a:r>
              <a:rPr sz="2000" spc="-95" dirty="0">
                <a:latin typeface="Arial"/>
                <a:cs typeface="Arial"/>
              </a:rPr>
              <a:t>there </a:t>
            </a:r>
            <a:r>
              <a:rPr sz="2000" spc="-175" dirty="0">
                <a:latin typeface="Arial"/>
                <a:cs typeface="Arial"/>
              </a:rPr>
              <a:t>is </a:t>
            </a:r>
            <a:r>
              <a:rPr sz="2000" spc="-10" dirty="0">
                <a:latin typeface="Arial"/>
                <a:cs typeface="Arial"/>
              </a:rPr>
              <a:t>a </a:t>
            </a:r>
            <a:r>
              <a:rPr sz="2000" spc="-140" dirty="0">
                <a:latin typeface="Arial"/>
                <a:cs typeface="Arial"/>
              </a:rPr>
              <a:t>change </a:t>
            </a:r>
            <a:r>
              <a:rPr sz="2000" spc="-125" dirty="0">
                <a:latin typeface="Arial"/>
                <a:cs typeface="Arial"/>
              </a:rPr>
              <a:t>in </a:t>
            </a:r>
            <a:r>
              <a:rPr sz="2000" spc="-105" dirty="0">
                <a:latin typeface="Arial"/>
                <a:cs typeface="Arial"/>
              </a:rPr>
              <a:t>classification: </a:t>
            </a:r>
            <a:r>
              <a:rPr sz="2000" spc="35" dirty="0">
                <a:latin typeface="Arial"/>
                <a:cs typeface="Arial"/>
              </a:rPr>
              <a:t>(48+60)/2=54 </a:t>
            </a:r>
            <a:r>
              <a:rPr sz="2000" spc="-85" dirty="0">
                <a:latin typeface="Arial"/>
                <a:cs typeface="Arial"/>
              </a:rPr>
              <a:t>and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(80+90)/2=85</a:t>
            </a:r>
            <a:endParaRPr sz="2000">
              <a:latin typeface="Arial"/>
              <a:cs typeface="Arial"/>
            </a:endParaRPr>
          </a:p>
          <a:p>
            <a:pPr marL="324485" marR="30480" indent="-287020">
              <a:lnSpc>
                <a:spcPct val="90000"/>
              </a:lnSpc>
              <a:spcBef>
                <a:spcPts val="445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324485" algn="l"/>
                <a:tab pos="325120" algn="l"/>
              </a:tabLst>
            </a:pPr>
            <a:r>
              <a:rPr sz="2000" spc="-125" dirty="0">
                <a:latin typeface="Arial"/>
                <a:cs typeface="Arial"/>
              </a:rPr>
              <a:t>Evaluate </a:t>
            </a:r>
            <a:r>
              <a:rPr sz="2000" spc="-70" dirty="0">
                <a:latin typeface="Arial"/>
                <a:cs typeface="Arial"/>
              </a:rPr>
              <a:t>candidate </a:t>
            </a:r>
            <a:r>
              <a:rPr sz="2000" spc="-140" dirty="0">
                <a:latin typeface="Arial"/>
                <a:cs typeface="Arial"/>
              </a:rPr>
              <a:t>thresholds </a:t>
            </a:r>
            <a:r>
              <a:rPr sz="2000" spc="-85" dirty="0">
                <a:latin typeface="Arial"/>
                <a:cs typeface="Arial"/>
              </a:rPr>
              <a:t>(attributes) </a:t>
            </a:r>
            <a:r>
              <a:rPr sz="2000" spc="-95" dirty="0">
                <a:latin typeface="Arial"/>
                <a:cs typeface="Arial"/>
              </a:rPr>
              <a:t>according </a:t>
            </a:r>
            <a:r>
              <a:rPr sz="2000" spc="-65" dirty="0">
                <a:latin typeface="Arial"/>
                <a:cs typeface="Arial"/>
              </a:rPr>
              <a:t>to </a:t>
            </a:r>
            <a:r>
              <a:rPr sz="2000" spc="-90" dirty="0">
                <a:latin typeface="Arial"/>
                <a:cs typeface="Arial"/>
              </a:rPr>
              <a:t>information </a:t>
            </a:r>
            <a:r>
              <a:rPr sz="2000" spc="-75" dirty="0">
                <a:latin typeface="Arial"/>
                <a:cs typeface="Arial"/>
              </a:rPr>
              <a:t>gain.  </a:t>
            </a:r>
            <a:r>
              <a:rPr sz="2000" spc="-229" dirty="0">
                <a:latin typeface="Arial"/>
                <a:cs typeface="Arial"/>
              </a:rPr>
              <a:t>The </a:t>
            </a:r>
            <a:r>
              <a:rPr sz="2000" spc="-114" dirty="0">
                <a:latin typeface="Arial"/>
                <a:cs typeface="Arial"/>
              </a:rPr>
              <a:t>best </a:t>
            </a:r>
            <a:r>
              <a:rPr sz="2000" spc="-175" dirty="0">
                <a:latin typeface="Arial"/>
                <a:cs typeface="Arial"/>
              </a:rPr>
              <a:t>is </a:t>
            </a:r>
            <a:r>
              <a:rPr sz="2000" i="1" spc="-35" dirty="0">
                <a:latin typeface="Times New Roman"/>
                <a:cs typeface="Times New Roman"/>
              </a:rPr>
              <a:t>Temperature</a:t>
            </a:r>
            <a:r>
              <a:rPr sz="1950" i="1" spc="-52" baseline="-21367" dirty="0">
                <a:latin typeface="Times New Roman"/>
                <a:cs typeface="Times New Roman"/>
              </a:rPr>
              <a:t>&gt;54</a:t>
            </a:r>
            <a:r>
              <a:rPr sz="2000" i="1" spc="-35" dirty="0">
                <a:latin typeface="Times New Roman"/>
                <a:cs typeface="Times New Roman"/>
              </a:rPr>
              <a:t>.</a:t>
            </a:r>
            <a:r>
              <a:rPr sz="2000" spc="-35" dirty="0">
                <a:latin typeface="Arial"/>
                <a:cs typeface="Arial"/>
              </a:rPr>
              <a:t>The </a:t>
            </a:r>
            <a:r>
              <a:rPr sz="2000" spc="-150" dirty="0">
                <a:latin typeface="Arial"/>
                <a:cs typeface="Arial"/>
              </a:rPr>
              <a:t>new </a:t>
            </a:r>
            <a:r>
              <a:rPr sz="2000" spc="-45" dirty="0">
                <a:latin typeface="Arial"/>
                <a:cs typeface="Arial"/>
              </a:rPr>
              <a:t>attribute </a:t>
            </a:r>
            <a:r>
              <a:rPr sz="2000" spc="-160" dirty="0">
                <a:latin typeface="Arial"/>
                <a:cs typeface="Arial"/>
              </a:rPr>
              <a:t>competes </a:t>
            </a:r>
            <a:r>
              <a:rPr sz="2000" spc="-95" dirty="0">
                <a:latin typeface="Arial"/>
                <a:cs typeface="Arial"/>
              </a:rPr>
              <a:t>with </a:t>
            </a:r>
            <a:r>
              <a:rPr sz="2000" spc="-125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other  </a:t>
            </a:r>
            <a:r>
              <a:rPr sz="2000" spc="-200" dirty="0">
                <a:latin typeface="Arial"/>
                <a:cs typeface="Arial"/>
              </a:rPr>
              <a:t>ones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3937508" y="6545457"/>
            <a:ext cx="895985" cy="219709"/>
          </a:xfrm>
          <a:prstGeom prst="rect">
            <a:avLst/>
          </a:prstGeom>
        </p:spPr>
        <p:txBody>
          <a:bodyPr/>
          <a:lstStyle/>
          <a:p>
            <a:pPr marL="12700">
              <a:lnSpc>
                <a:spcPts val="1580"/>
              </a:lnSpc>
            </a:pPr>
            <a:r>
              <a:rPr lang="en-IN" spc="-5" smtClean="0"/>
              <a:t>9</a:t>
            </a:r>
            <a:r>
              <a:rPr lang="en-IN" spc="310" smtClean="0"/>
              <a:t>/</a:t>
            </a:r>
            <a:fld id="{81D60167-4931-47E6-BA6A-407CBD079E47}" type="slidenum">
              <a:rPr lang="en-IN" spc="-5" smtClean="0"/>
              <a:t>41</a:t>
            </a:fld>
            <a:r>
              <a:rPr lang="en-IN" spc="310" smtClean="0"/>
              <a:t>/</a:t>
            </a:r>
            <a:r>
              <a:rPr lang="en-IN" spc="-5" smtClean="0"/>
              <a:t>20</a:t>
            </a:r>
            <a:r>
              <a:rPr lang="en-IN" spc="-15" smtClean="0"/>
              <a:t>1</a:t>
            </a:r>
            <a:r>
              <a:rPr lang="en-IN" spc="-5" smtClean="0"/>
              <a:t>8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79389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4294967295"/>
          </p:nvPr>
        </p:nvSpPr>
        <p:spPr>
          <a:xfrm>
            <a:off x="3937508" y="6545457"/>
            <a:ext cx="895985" cy="219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7648702" y="6545457"/>
            <a:ext cx="1276984" cy="219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endParaRPr spc="-9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503046"/>
            <a:ext cx="68637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Problems </a:t>
            </a:r>
            <a:r>
              <a:rPr sz="3600" dirty="0"/>
              <a:t>with </a:t>
            </a:r>
            <a:r>
              <a:rPr sz="3600" i="1" spc="-10" dirty="0"/>
              <a:t>information</a:t>
            </a:r>
            <a:r>
              <a:rPr sz="3600" i="1" spc="20" dirty="0"/>
              <a:t> </a:t>
            </a:r>
            <a:r>
              <a:rPr sz="3600" i="1" spc="-5" dirty="0"/>
              <a:t>gain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474065" y="1608835"/>
            <a:ext cx="7923530" cy="381190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72770" indent="-342900">
              <a:lnSpc>
                <a:spcPts val="2590"/>
              </a:lnSpc>
              <a:spcBef>
                <a:spcPts val="425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70" dirty="0">
                <a:latin typeface="Arial"/>
                <a:cs typeface="Arial"/>
              </a:rPr>
              <a:t>Natural </a:t>
            </a:r>
            <a:r>
              <a:rPr sz="2400" spc="-114" dirty="0">
                <a:latin typeface="Arial"/>
                <a:cs typeface="Arial"/>
              </a:rPr>
              <a:t>bias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05" dirty="0">
                <a:latin typeface="Arial"/>
                <a:cs typeface="Arial"/>
              </a:rPr>
              <a:t>information </a:t>
            </a:r>
            <a:r>
              <a:rPr sz="2400" spc="-95" dirty="0">
                <a:latin typeface="Arial"/>
                <a:cs typeface="Arial"/>
              </a:rPr>
              <a:t>gain: </a:t>
            </a:r>
            <a:r>
              <a:rPr sz="2400" spc="-15" dirty="0">
                <a:latin typeface="Arial"/>
                <a:cs typeface="Arial"/>
              </a:rPr>
              <a:t>it </a:t>
            </a:r>
            <a:r>
              <a:rPr sz="2400" spc="-125" dirty="0">
                <a:latin typeface="Arial"/>
                <a:cs typeface="Arial"/>
              </a:rPr>
              <a:t>favours </a:t>
            </a:r>
            <a:r>
              <a:rPr sz="2400" spc="-95" dirty="0">
                <a:latin typeface="Arial"/>
                <a:cs typeface="Arial"/>
              </a:rPr>
              <a:t>attributes </a:t>
            </a:r>
            <a:r>
              <a:rPr sz="2400" spc="-110" dirty="0">
                <a:latin typeface="Arial"/>
                <a:cs typeface="Arial"/>
              </a:rPr>
              <a:t>with  </a:t>
            </a:r>
            <a:r>
              <a:rPr sz="2400" spc="-180" dirty="0">
                <a:latin typeface="Arial"/>
                <a:cs typeface="Arial"/>
              </a:rPr>
              <a:t>many </a:t>
            </a:r>
            <a:r>
              <a:rPr sz="2400" spc="-140" dirty="0">
                <a:latin typeface="Arial"/>
                <a:cs typeface="Arial"/>
              </a:rPr>
              <a:t>possible</a:t>
            </a:r>
            <a:r>
              <a:rPr sz="2400" spc="-325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values.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70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60" dirty="0">
                <a:latin typeface="Arial"/>
                <a:cs typeface="Arial"/>
              </a:rPr>
              <a:t>Consider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60" dirty="0">
                <a:latin typeface="Arial"/>
                <a:cs typeface="Arial"/>
              </a:rPr>
              <a:t>attribute </a:t>
            </a:r>
            <a:r>
              <a:rPr sz="2400" i="1" spc="-5" dirty="0">
                <a:latin typeface="Times New Roman"/>
                <a:cs typeface="Times New Roman"/>
              </a:rPr>
              <a:t>Date </a:t>
            </a:r>
            <a:r>
              <a:rPr sz="2400" spc="-150" dirty="0">
                <a:latin typeface="Arial"/>
                <a:cs typeface="Arial"/>
              </a:rPr>
              <a:t>in </a:t>
            </a:r>
            <a:r>
              <a:rPr sz="2400" spc="-145" dirty="0">
                <a:latin typeface="Arial"/>
                <a:cs typeface="Arial"/>
              </a:rPr>
              <a:t>the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PlayTennis </a:t>
            </a:r>
            <a:r>
              <a:rPr sz="2400" spc="-110" dirty="0">
                <a:latin typeface="Arial"/>
                <a:cs typeface="Arial"/>
              </a:rPr>
              <a:t>example.</a:t>
            </a:r>
            <a:endParaRPr sz="2400">
              <a:latin typeface="Arial"/>
              <a:cs typeface="Arial"/>
            </a:endParaRPr>
          </a:p>
          <a:p>
            <a:pPr marL="756285" marR="847090" lvl="1" indent="-287020">
              <a:lnSpc>
                <a:spcPts val="2150"/>
              </a:lnSpc>
              <a:spcBef>
                <a:spcPts val="535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i="1" dirty="0">
                <a:latin typeface="Times New Roman"/>
                <a:cs typeface="Times New Roman"/>
              </a:rPr>
              <a:t>Date </a:t>
            </a:r>
            <a:r>
              <a:rPr sz="2000" spc="-95" dirty="0">
                <a:latin typeface="Arial"/>
                <a:cs typeface="Arial"/>
              </a:rPr>
              <a:t>would </a:t>
            </a:r>
            <a:r>
              <a:rPr sz="2000" spc="-120" dirty="0">
                <a:latin typeface="Arial"/>
                <a:cs typeface="Arial"/>
              </a:rPr>
              <a:t>have the </a:t>
            </a:r>
            <a:r>
              <a:rPr sz="2000" spc="-135" dirty="0">
                <a:latin typeface="Arial"/>
                <a:cs typeface="Arial"/>
              </a:rPr>
              <a:t>highest </a:t>
            </a:r>
            <a:r>
              <a:rPr sz="2000" spc="-90" dirty="0">
                <a:latin typeface="Arial"/>
                <a:cs typeface="Arial"/>
              </a:rPr>
              <a:t>information </a:t>
            </a:r>
            <a:r>
              <a:rPr sz="2000" spc="-65" dirty="0">
                <a:latin typeface="Arial"/>
                <a:cs typeface="Arial"/>
              </a:rPr>
              <a:t>gain </a:t>
            </a:r>
            <a:r>
              <a:rPr sz="2000" spc="-185" dirty="0">
                <a:latin typeface="Arial"/>
                <a:cs typeface="Arial"/>
              </a:rPr>
              <a:t>since </a:t>
            </a:r>
            <a:r>
              <a:rPr sz="2000" spc="-15" dirty="0">
                <a:latin typeface="Arial"/>
                <a:cs typeface="Arial"/>
              </a:rPr>
              <a:t>it </a:t>
            </a:r>
            <a:r>
              <a:rPr sz="2000" spc="-45" dirty="0">
                <a:latin typeface="Arial"/>
                <a:cs typeface="Arial"/>
              </a:rPr>
              <a:t>perfectly  </a:t>
            </a:r>
            <a:r>
              <a:rPr sz="2000" spc="-105" dirty="0">
                <a:latin typeface="Arial"/>
                <a:cs typeface="Arial"/>
              </a:rPr>
              <a:t>separates </a:t>
            </a:r>
            <a:r>
              <a:rPr sz="2000" spc="-120" dirty="0">
                <a:latin typeface="Arial"/>
                <a:cs typeface="Arial"/>
              </a:rPr>
              <a:t>the </a:t>
            </a:r>
            <a:r>
              <a:rPr sz="2000" spc="-65" dirty="0">
                <a:latin typeface="Arial"/>
                <a:cs typeface="Arial"/>
              </a:rPr>
              <a:t>training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04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70" dirty="0">
                <a:latin typeface="Arial"/>
                <a:cs typeface="Arial"/>
              </a:rPr>
              <a:t>It </a:t>
            </a:r>
            <a:r>
              <a:rPr sz="2000" spc="-95" dirty="0">
                <a:latin typeface="Arial"/>
                <a:cs typeface="Arial"/>
              </a:rPr>
              <a:t>would </a:t>
            </a:r>
            <a:r>
              <a:rPr sz="2000" spc="-60" dirty="0">
                <a:latin typeface="Arial"/>
                <a:cs typeface="Arial"/>
              </a:rPr>
              <a:t>be </a:t>
            </a:r>
            <a:r>
              <a:rPr sz="2000" spc="-120" dirty="0">
                <a:latin typeface="Arial"/>
                <a:cs typeface="Arial"/>
              </a:rPr>
              <a:t>selected </a:t>
            </a:r>
            <a:r>
              <a:rPr sz="2000" spc="-10" dirty="0">
                <a:latin typeface="Arial"/>
                <a:cs typeface="Arial"/>
              </a:rPr>
              <a:t>at </a:t>
            </a:r>
            <a:r>
              <a:rPr sz="2000" spc="-120" dirty="0">
                <a:latin typeface="Arial"/>
                <a:cs typeface="Arial"/>
              </a:rPr>
              <a:t>the </a:t>
            </a:r>
            <a:r>
              <a:rPr sz="2000" spc="-60" dirty="0">
                <a:latin typeface="Arial"/>
                <a:cs typeface="Arial"/>
              </a:rPr>
              <a:t>root </a:t>
            </a:r>
            <a:r>
              <a:rPr sz="2000" spc="-105" dirty="0">
                <a:latin typeface="Arial"/>
                <a:cs typeface="Arial"/>
              </a:rPr>
              <a:t>resulting </a:t>
            </a:r>
            <a:r>
              <a:rPr sz="2000" spc="-125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a </a:t>
            </a:r>
            <a:r>
              <a:rPr sz="2000" spc="-60" dirty="0">
                <a:latin typeface="Arial"/>
                <a:cs typeface="Arial"/>
              </a:rPr>
              <a:t>very </a:t>
            </a:r>
            <a:r>
              <a:rPr sz="2000" spc="-25" dirty="0">
                <a:latin typeface="Arial"/>
                <a:cs typeface="Arial"/>
              </a:rPr>
              <a:t>broad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tree</a:t>
            </a:r>
            <a:endParaRPr sz="2000">
              <a:latin typeface="Arial"/>
              <a:cs typeface="Arial"/>
            </a:endParaRPr>
          </a:p>
          <a:p>
            <a:pPr marL="756285" marR="5080" lvl="1" indent="-287020">
              <a:lnSpc>
                <a:spcPts val="2160"/>
              </a:lnSpc>
              <a:spcBef>
                <a:spcPts val="515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60" dirty="0">
                <a:latin typeface="Arial"/>
                <a:cs typeface="Arial"/>
              </a:rPr>
              <a:t>Very good </a:t>
            </a:r>
            <a:r>
              <a:rPr sz="2000" spc="-175" dirty="0">
                <a:latin typeface="Arial"/>
                <a:cs typeface="Arial"/>
              </a:rPr>
              <a:t>on </a:t>
            </a:r>
            <a:r>
              <a:rPr sz="2000" spc="-1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training, </a:t>
            </a:r>
            <a:r>
              <a:rPr sz="2000" spc="-150" dirty="0">
                <a:latin typeface="Arial"/>
                <a:cs typeface="Arial"/>
              </a:rPr>
              <a:t>this </a:t>
            </a:r>
            <a:r>
              <a:rPr sz="2000" spc="-60" dirty="0">
                <a:latin typeface="Arial"/>
                <a:cs typeface="Arial"/>
              </a:rPr>
              <a:t>tree </a:t>
            </a:r>
            <a:r>
              <a:rPr sz="2000" spc="-95" dirty="0">
                <a:latin typeface="Arial"/>
                <a:cs typeface="Arial"/>
              </a:rPr>
              <a:t>would </a:t>
            </a:r>
            <a:r>
              <a:rPr sz="2000" spc="-65" dirty="0">
                <a:latin typeface="Arial"/>
                <a:cs typeface="Arial"/>
              </a:rPr>
              <a:t>perform </a:t>
            </a:r>
            <a:r>
              <a:rPr sz="2000" spc="-40" dirty="0">
                <a:latin typeface="Arial"/>
                <a:cs typeface="Arial"/>
              </a:rPr>
              <a:t>poorly </a:t>
            </a:r>
            <a:r>
              <a:rPr sz="2000" spc="-125" dirty="0">
                <a:latin typeface="Arial"/>
                <a:cs typeface="Arial"/>
              </a:rPr>
              <a:t>in </a:t>
            </a:r>
            <a:r>
              <a:rPr sz="2000" spc="-65" dirty="0">
                <a:latin typeface="Arial"/>
                <a:cs typeface="Arial"/>
              </a:rPr>
              <a:t>predicting  </a:t>
            </a:r>
            <a:r>
              <a:rPr sz="2000" spc="-185" dirty="0">
                <a:latin typeface="Arial"/>
                <a:cs typeface="Arial"/>
              </a:rPr>
              <a:t>unknown </a:t>
            </a:r>
            <a:r>
              <a:rPr sz="2000" spc="-165" dirty="0">
                <a:latin typeface="Arial"/>
                <a:cs typeface="Arial"/>
              </a:rPr>
              <a:t>instances.</a:t>
            </a:r>
            <a:r>
              <a:rPr sz="2000" spc="-25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Overfitting.</a:t>
            </a:r>
            <a:endParaRPr sz="2000">
              <a:latin typeface="Arial"/>
              <a:cs typeface="Arial"/>
            </a:endParaRPr>
          </a:p>
          <a:p>
            <a:pPr marL="355600" marR="12065" indent="-342900">
              <a:lnSpc>
                <a:spcPts val="2590"/>
              </a:lnSpc>
              <a:spcBef>
                <a:spcPts val="570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280" dirty="0">
                <a:latin typeface="Arial"/>
                <a:cs typeface="Arial"/>
              </a:rPr>
              <a:t>The </a:t>
            </a:r>
            <a:r>
              <a:rPr sz="2400" spc="-100" dirty="0">
                <a:latin typeface="Arial"/>
                <a:cs typeface="Arial"/>
              </a:rPr>
              <a:t>problem </a:t>
            </a:r>
            <a:r>
              <a:rPr sz="2400" spc="-210" dirty="0">
                <a:latin typeface="Arial"/>
                <a:cs typeface="Arial"/>
              </a:rPr>
              <a:t>is </a:t>
            </a:r>
            <a:r>
              <a:rPr sz="2400" spc="-85" dirty="0">
                <a:latin typeface="Arial"/>
                <a:cs typeface="Arial"/>
              </a:rPr>
              <a:t>that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60" dirty="0">
                <a:latin typeface="Arial"/>
                <a:cs typeface="Arial"/>
              </a:rPr>
              <a:t>partition </a:t>
            </a:r>
            <a:r>
              <a:rPr sz="2400" spc="-210" dirty="0">
                <a:latin typeface="Arial"/>
                <a:cs typeface="Arial"/>
              </a:rPr>
              <a:t>is </a:t>
            </a:r>
            <a:r>
              <a:rPr sz="2400" spc="-100" dirty="0">
                <a:latin typeface="Arial"/>
                <a:cs typeface="Arial"/>
              </a:rPr>
              <a:t>too </a:t>
            </a:r>
            <a:r>
              <a:rPr sz="2400" spc="-130" dirty="0">
                <a:latin typeface="Arial"/>
                <a:cs typeface="Arial"/>
              </a:rPr>
              <a:t>specific, </a:t>
            </a:r>
            <a:r>
              <a:rPr sz="2400" spc="-100" dirty="0">
                <a:latin typeface="Arial"/>
                <a:cs typeface="Arial"/>
              </a:rPr>
              <a:t>too </a:t>
            </a:r>
            <a:r>
              <a:rPr sz="2400" spc="-175" dirty="0">
                <a:latin typeface="Arial"/>
                <a:cs typeface="Arial"/>
              </a:rPr>
              <a:t>many </a:t>
            </a:r>
            <a:r>
              <a:rPr sz="2400" spc="-165" dirty="0">
                <a:latin typeface="Arial"/>
                <a:cs typeface="Arial"/>
              </a:rPr>
              <a:t>small  </a:t>
            </a:r>
            <a:r>
              <a:rPr sz="2400" spc="-235" dirty="0">
                <a:latin typeface="Arial"/>
                <a:cs typeface="Arial"/>
              </a:rPr>
              <a:t>classes </a:t>
            </a:r>
            <a:r>
              <a:rPr sz="2400" spc="-50" dirty="0">
                <a:latin typeface="Arial"/>
                <a:cs typeface="Arial"/>
              </a:rPr>
              <a:t>are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generated.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We </a:t>
            </a:r>
            <a:r>
              <a:rPr sz="2400" spc="-145" dirty="0">
                <a:latin typeface="Arial"/>
                <a:cs typeface="Arial"/>
              </a:rPr>
              <a:t>need </a:t>
            </a:r>
            <a:r>
              <a:rPr sz="2400" spc="-80" dirty="0">
                <a:latin typeface="Arial"/>
                <a:cs typeface="Arial"/>
              </a:rPr>
              <a:t>to </a:t>
            </a:r>
            <a:r>
              <a:rPr sz="2400" spc="-114" dirty="0">
                <a:latin typeface="Arial"/>
                <a:cs typeface="Arial"/>
              </a:rPr>
              <a:t>look </a:t>
            </a:r>
            <a:r>
              <a:rPr sz="2400" spc="-15" dirty="0">
                <a:latin typeface="Arial"/>
                <a:cs typeface="Arial"/>
              </a:rPr>
              <a:t>at </a:t>
            </a:r>
            <a:r>
              <a:rPr sz="2400" spc="-70" dirty="0">
                <a:latin typeface="Arial"/>
                <a:cs typeface="Arial"/>
              </a:rPr>
              <a:t>alternative </a:t>
            </a:r>
            <a:r>
              <a:rPr sz="2400" spc="-225" dirty="0">
                <a:latin typeface="Arial"/>
                <a:cs typeface="Arial"/>
              </a:rPr>
              <a:t>measures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3937508" y="6545457"/>
            <a:ext cx="895985" cy="219709"/>
          </a:xfrm>
          <a:prstGeom prst="rect">
            <a:avLst/>
          </a:prstGeom>
        </p:spPr>
        <p:txBody>
          <a:bodyPr/>
          <a:lstStyle/>
          <a:p>
            <a:pPr marL="12700">
              <a:lnSpc>
                <a:spcPts val="1580"/>
              </a:lnSpc>
            </a:pPr>
            <a:r>
              <a:rPr lang="en-IN" spc="-5" smtClean="0"/>
              <a:t>9</a:t>
            </a:r>
            <a:r>
              <a:rPr lang="en-IN" spc="310" smtClean="0"/>
              <a:t>/</a:t>
            </a:r>
            <a:fld id="{81D60167-4931-47E6-BA6A-407CBD079E47}" type="slidenum">
              <a:rPr lang="en-IN" spc="-5" smtClean="0"/>
              <a:t>42</a:t>
            </a:fld>
            <a:r>
              <a:rPr lang="en-IN" spc="310" smtClean="0"/>
              <a:t>/</a:t>
            </a:r>
            <a:r>
              <a:rPr lang="en-IN" spc="-5" smtClean="0"/>
              <a:t>20</a:t>
            </a:r>
            <a:r>
              <a:rPr lang="en-IN" spc="-15" smtClean="0"/>
              <a:t>1</a:t>
            </a:r>
            <a:r>
              <a:rPr lang="en-IN" spc="-5" smtClean="0"/>
              <a:t>8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38711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341" y="679145"/>
            <a:ext cx="750633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An </a:t>
            </a:r>
            <a:r>
              <a:rPr sz="3600" spc="-10" dirty="0"/>
              <a:t>alternative measure: </a:t>
            </a:r>
            <a:r>
              <a:rPr sz="3600" i="1" spc="-5" dirty="0"/>
              <a:t>gain</a:t>
            </a:r>
            <a:r>
              <a:rPr sz="3600" i="1" spc="80" dirty="0"/>
              <a:t> </a:t>
            </a:r>
            <a:r>
              <a:rPr sz="3600" i="1" dirty="0"/>
              <a:t>ratio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3559175" y="1746250"/>
            <a:ext cx="195833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432434" algn="l"/>
                <a:tab pos="1536065" algn="l"/>
              </a:tabLst>
            </a:pPr>
            <a:r>
              <a:rPr sz="1600" i="1" spc="-5" dirty="0">
                <a:latin typeface="Times New Roman"/>
                <a:cs typeface="Times New Roman"/>
              </a:rPr>
              <a:t>c	</a:t>
            </a:r>
            <a:r>
              <a:rPr sz="2000" i="1" spc="5" dirty="0">
                <a:latin typeface="Times New Roman"/>
                <a:cs typeface="Times New Roman"/>
              </a:rPr>
              <a:t>|S</a:t>
            </a:r>
            <a:r>
              <a:rPr sz="1950" i="1" spc="7" baseline="-21367" dirty="0">
                <a:latin typeface="Times New Roman"/>
                <a:cs typeface="Times New Roman"/>
              </a:rPr>
              <a:t>i</a:t>
            </a:r>
            <a:r>
              <a:rPr sz="1950" i="1" spc="15" baseline="-21367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|	</a:t>
            </a:r>
            <a:r>
              <a:rPr sz="2000" i="1" spc="5" dirty="0">
                <a:latin typeface="Times New Roman"/>
                <a:cs typeface="Times New Roman"/>
              </a:rPr>
              <a:t>|S</a:t>
            </a:r>
            <a:r>
              <a:rPr sz="1950" i="1" spc="7" baseline="-21367" dirty="0">
                <a:latin typeface="Times New Roman"/>
                <a:cs typeface="Times New Roman"/>
              </a:rPr>
              <a:t>i</a:t>
            </a:r>
            <a:r>
              <a:rPr sz="1950" i="1" spc="-44" baseline="-21367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|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440" y="1970354"/>
            <a:ext cx="29857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SplitInformation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) </a:t>
            </a:r>
            <a:r>
              <a:rPr sz="2000" dirty="0">
                <a:latin typeface="Symbol"/>
                <a:cs typeface="Symbol"/>
              </a:rPr>
              <a:t>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−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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35728" y="2070938"/>
            <a:ext cx="4876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i="1" spc="5" dirty="0">
                <a:latin typeface="Times New Roman"/>
                <a:cs typeface="Times New Roman"/>
              </a:rPr>
              <a:t>log</a:t>
            </a:r>
            <a:r>
              <a:rPr sz="1950" spc="7" baseline="-21367" dirty="0"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13735">
              <a:lnSpc>
                <a:spcPts val="2250"/>
              </a:lnSpc>
              <a:spcBef>
                <a:spcPts val="105"/>
              </a:spcBef>
              <a:tabLst>
                <a:tab pos="3746500" algn="l"/>
                <a:tab pos="4838700" algn="l"/>
              </a:tabLst>
            </a:pPr>
            <a:r>
              <a:rPr sz="1600" spc="-5" dirty="0"/>
              <a:t>i=1	</a:t>
            </a:r>
            <a:r>
              <a:rPr dirty="0"/>
              <a:t>|S</a:t>
            </a:r>
            <a:r>
              <a:rPr spc="-5" dirty="0"/>
              <a:t> </a:t>
            </a:r>
            <a:r>
              <a:rPr dirty="0"/>
              <a:t>|	|S</a:t>
            </a:r>
            <a:r>
              <a:rPr spc="-20" dirty="0"/>
              <a:t> </a:t>
            </a:r>
            <a:r>
              <a:rPr dirty="0"/>
              <a:t>|</a:t>
            </a:r>
            <a:endParaRPr sz="1600"/>
          </a:p>
          <a:p>
            <a:pPr marL="431800" indent="-342900">
              <a:lnSpc>
                <a:spcPts val="2590"/>
              </a:lnSpc>
              <a:buClr>
                <a:srgbClr val="009999"/>
              </a:buClr>
              <a:buSzPct val="75000"/>
              <a:buFont typeface="Wingdings"/>
              <a:buChar char=""/>
              <a:tabLst>
                <a:tab pos="431165" algn="l"/>
                <a:tab pos="431800" algn="l"/>
              </a:tabLst>
            </a:pPr>
            <a:r>
              <a:rPr sz="2400" dirty="0"/>
              <a:t>S</a:t>
            </a:r>
            <a:r>
              <a:rPr sz="2775" baseline="-21021" dirty="0"/>
              <a:t>i </a:t>
            </a:r>
            <a:r>
              <a:rPr sz="2000" i="0" spc="-40" dirty="0">
                <a:latin typeface="Arial"/>
                <a:cs typeface="Arial"/>
              </a:rPr>
              <a:t>are </a:t>
            </a:r>
            <a:r>
              <a:rPr sz="2000" i="0" spc="-120" dirty="0">
                <a:latin typeface="Arial"/>
                <a:cs typeface="Arial"/>
              </a:rPr>
              <a:t>the </a:t>
            </a:r>
            <a:r>
              <a:rPr sz="2000" i="0" spc="-200" dirty="0">
                <a:latin typeface="Arial"/>
                <a:cs typeface="Arial"/>
              </a:rPr>
              <a:t>sets </a:t>
            </a:r>
            <a:r>
              <a:rPr sz="2000" i="0" spc="-65" dirty="0">
                <a:latin typeface="Arial"/>
                <a:cs typeface="Arial"/>
              </a:rPr>
              <a:t>obtained </a:t>
            </a:r>
            <a:r>
              <a:rPr sz="2000" i="0" spc="-5" dirty="0">
                <a:latin typeface="Arial"/>
                <a:cs typeface="Arial"/>
              </a:rPr>
              <a:t>by </a:t>
            </a:r>
            <a:r>
              <a:rPr sz="2000" i="0" spc="-55" dirty="0">
                <a:latin typeface="Arial"/>
                <a:cs typeface="Arial"/>
              </a:rPr>
              <a:t>partitioning </a:t>
            </a:r>
            <a:r>
              <a:rPr sz="2000" i="0" spc="-175" dirty="0">
                <a:latin typeface="Arial"/>
                <a:cs typeface="Arial"/>
              </a:rPr>
              <a:t>on </a:t>
            </a:r>
            <a:r>
              <a:rPr sz="2000" i="0" spc="-100" dirty="0">
                <a:latin typeface="Arial"/>
                <a:cs typeface="Arial"/>
              </a:rPr>
              <a:t>value </a:t>
            </a:r>
            <a:r>
              <a:rPr sz="2000" dirty="0"/>
              <a:t>i </a:t>
            </a:r>
            <a:r>
              <a:rPr sz="2000" i="0" dirty="0">
                <a:latin typeface="Arial"/>
                <a:cs typeface="Arial"/>
              </a:rPr>
              <a:t>of</a:t>
            </a:r>
            <a:r>
              <a:rPr sz="2000" i="0" spc="-145" dirty="0">
                <a:latin typeface="Arial"/>
                <a:cs typeface="Arial"/>
              </a:rPr>
              <a:t> </a:t>
            </a:r>
            <a:r>
              <a:rPr sz="2000" dirty="0"/>
              <a:t>A</a:t>
            </a:r>
            <a:endParaRPr sz="2000">
              <a:latin typeface="Arial"/>
              <a:cs typeface="Arial"/>
            </a:endParaRPr>
          </a:p>
          <a:p>
            <a:pPr marL="431800" marR="173990" indent="-342900">
              <a:lnSpc>
                <a:spcPts val="2170"/>
              </a:lnSpc>
              <a:spcBef>
                <a:spcPts val="125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431165" algn="l"/>
                <a:tab pos="431800" algn="l"/>
              </a:tabLst>
            </a:pPr>
            <a:r>
              <a:rPr spc="-100" dirty="0">
                <a:latin typeface="Arial"/>
                <a:cs typeface="Arial"/>
              </a:rPr>
              <a:t>SplitInformation </a:t>
            </a:r>
            <a:r>
              <a:rPr i="0" spc="-185" dirty="0">
                <a:latin typeface="Arial"/>
                <a:cs typeface="Arial"/>
              </a:rPr>
              <a:t>measures </a:t>
            </a:r>
            <a:r>
              <a:rPr i="0" spc="-120" dirty="0">
                <a:latin typeface="Arial"/>
                <a:cs typeface="Arial"/>
              </a:rPr>
              <a:t>the </a:t>
            </a:r>
            <a:r>
              <a:rPr i="0" spc="-70" dirty="0">
                <a:latin typeface="Arial"/>
                <a:cs typeface="Arial"/>
              </a:rPr>
              <a:t>entropy </a:t>
            </a:r>
            <a:r>
              <a:rPr i="0" dirty="0">
                <a:latin typeface="Arial"/>
                <a:cs typeface="Arial"/>
              </a:rPr>
              <a:t>of </a:t>
            </a:r>
            <a:r>
              <a:rPr spc="-335" dirty="0">
                <a:latin typeface="Arial"/>
                <a:cs typeface="Arial"/>
              </a:rPr>
              <a:t>S </a:t>
            </a:r>
            <a:r>
              <a:rPr i="0" spc="-90" dirty="0">
                <a:latin typeface="Arial"/>
                <a:cs typeface="Arial"/>
              </a:rPr>
              <a:t>with </a:t>
            </a:r>
            <a:r>
              <a:rPr i="0" spc="-114" dirty="0">
                <a:latin typeface="Arial"/>
                <a:cs typeface="Arial"/>
              </a:rPr>
              <a:t>respect </a:t>
            </a:r>
            <a:r>
              <a:rPr i="0" spc="-65" dirty="0">
                <a:latin typeface="Arial"/>
                <a:cs typeface="Arial"/>
              </a:rPr>
              <a:t>to </a:t>
            </a:r>
            <a:r>
              <a:rPr i="0" spc="-120" dirty="0">
                <a:latin typeface="Arial"/>
                <a:cs typeface="Arial"/>
              </a:rPr>
              <a:t>the </a:t>
            </a:r>
            <a:r>
              <a:rPr i="0" spc="-140" dirty="0">
                <a:latin typeface="Arial"/>
                <a:cs typeface="Arial"/>
              </a:rPr>
              <a:t>values </a:t>
            </a:r>
            <a:r>
              <a:rPr i="0" dirty="0">
                <a:latin typeface="Arial"/>
                <a:cs typeface="Arial"/>
              </a:rPr>
              <a:t>of </a:t>
            </a:r>
            <a:r>
              <a:rPr spc="-120" dirty="0">
                <a:latin typeface="Arial"/>
                <a:cs typeface="Arial"/>
              </a:rPr>
              <a:t>A</a:t>
            </a:r>
            <a:r>
              <a:rPr i="0" spc="-120" dirty="0">
                <a:latin typeface="Arial"/>
                <a:cs typeface="Arial"/>
              </a:rPr>
              <a:t>. </a:t>
            </a:r>
            <a:r>
              <a:rPr i="0" spc="-229" dirty="0">
                <a:latin typeface="Arial"/>
                <a:cs typeface="Arial"/>
              </a:rPr>
              <a:t>The  </a:t>
            </a:r>
            <a:r>
              <a:rPr i="0" spc="-140" dirty="0">
                <a:latin typeface="Arial"/>
                <a:cs typeface="Arial"/>
              </a:rPr>
              <a:t>more </a:t>
            </a:r>
            <a:r>
              <a:rPr i="0" spc="-90" dirty="0">
                <a:latin typeface="Arial"/>
                <a:cs typeface="Arial"/>
              </a:rPr>
              <a:t>uniformly </a:t>
            </a:r>
            <a:r>
              <a:rPr i="0" spc="-105" dirty="0">
                <a:latin typeface="Arial"/>
                <a:cs typeface="Arial"/>
              </a:rPr>
              <a:t>dispersed </a:t>
            </a:r>
            <a:r>
              <a:rPr i="0" spc="-120" dirty="0">
                <a:latin typeface="Arial"/>
                <a:cs typeface="Arial"/>
              </a:rPr>
              <a:t>the </a:t>
            </a:r>
            <a:r>
              <a:rPr i="0" spc="-15" dirty="0">
                <a:latin typeface="Arial"/>
                <a:cs typeface="Arial"/>
              </a:rPr>
              <a:t>data </a:t>
            </a:r>
            <a:r>
              <a:rPr i="0" spc="-120" dirty="0">
                <a:latin typeface="Arial"/>
                <a:cs typeface="Arial"/>
              </a:rPr>
              <a:t>the </a:t>
            </a:r>
            <a:r>
              <a:rPr i="0" spc="-100" dirty="0">
                <a:latin typeface="Arial"/>
                <a:cs typeface="Arial"/>
              </a:rPr>
              <a:t>higher </a:t>
            </a:r>
            <a:r>
              <a:rPr i="0" spc="-15" dirty="0">
                <a:latin typeface="Arial"/>
                <a:cs typeface="Arial"/>
              </a:rPr>
              <a:t>it</a:t>
            </a:r>
            <a:r>
              <a:rPr i="0" spc="470" dirty="0">
                <a:latin typeface="Arial"/>
                <a:cs typeface="Arial"/>
              </a:rPr>
              <a:t> </a:t>
            </a:r>
            <a:r>
              <a:rPr i="0" spc="-105" dirty="0">
                <a:latin typeface="Arial"/>
                <a:cs typeface="Arial"/>
              </a:rPr>
              <a:t>is.</a:t>
            </a:r>
          </a:p>
          <a:p>
            <a:pPr marR="68580" algn="ctr">
              <a:lnSpc>
                <a:spcPts val="2160"/>
              </a:lnSpc>
              <a:spcBef>
                <a:spcPts val="715"/>
              </a:spcBef>
            </a:pPr>
            <a:r>
              <a:rPr dirty="0"/>
              <a:t>Gain</a:t>
            </a:r>
            <a:r>
              <a:rPr i="0" dirty="0">
                <a:latin typeface="Times New Roman"/>
                <a:cs typeface="Times New Roman"/>
              </a:rPr>
              <a:t>(</a:t>
            </a:r>
            <a:r>
              <a:rPr dirty="0"/>
              <a:t>S</a:t>
            </a:r>
            <a:r>
              <a:rPr i="0" dirty="0">
                <a:latin typeface="Times New Roman"/>
                <a:cs typeface="Times New Roman"/>
              </a:rPr>
              <a:t>,</a:t>
            </a:r>
            <a:r>
              <a:rPr i="0" spc="-5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i="0" dirty="0">
                <a:latin typeface="Times New Roman"/>
                <a:cs typeface="Times New Roman"/>
              </a:rPr>
              <a:t>)</a:t>
            </a:r>
          </a:p>
          <a:p>
            <a:pPr marR="4620260" algn="ctr">
              <a:lnSpc>
                <a:spcPts val="1920"/>
              </a:lnSpc>
            </a:pPr>
            <a:r>
              <a:rPr dirty="0"/>
              <a:t>GainRatio</a:t>
            </a:r>
            <a:r>
              <a:rPr i="0" dirty="0">
                <a:latin typeface="Times New Roman"/>
                <a:cs typeface="Times New Roman"/>
              </a:rPr>
              <a:t>(</a:t>
            </a:r>
            <a:r>
              <a:rPr dirty="0"/>
              <a:t>S</a:t>
            </a:r>
            <a:r>
              <a:rPr i="0" dirty="0">
                <a:latin typeface="Times New Roman"/>
                <a:cs typeface="Times New Roman"/>
              </a:rPr>
              <a:t>, </a:t>
            </a:r>
            <a:r>
              <a:rPr spc="-5" dirty="0"/>
              <a:t>A</a:t>
            </a:r>
            <a:r>
              <a:rPr i="0" spc="-5" dirty="0">
                <a:latin typeface="Times New Roman"/>
                <a:cs typeface="Times New Roman"/>
              </a:rPr>
              <a:t>)</a:t>
            </a:r>
            <a:r>
              <a:rPr i="0" dirty="0">
                <a:latin typeface="Times New Roman"/>
                <a:cs typeface="Times New Roman"/>
              </a:rPr>
              <a:t> </a:t>
            </a:r>
            <a:r>
              <a:rPr i="0" dirty="0">
                <a:latin typeface="Symbol"/>
                <a:cs typeface="Symbol"/>
              </a:rPr>
              <a:t></a:t>
            </a:r>
          </a:p>
          <a:p>
            <a:pPr marL="3181350">
              <a:lnSpc>
                <a:spcPts val="2160"/>
              </a:lnSpc>
            </a:pPr>
            <a:r>
              <a:rPr spc="-5" dirty="0"/>
              <a:t>SplitInformation</a:t>
            </a:r>
            <a:r>
              <a:rPr i="0" spc="-5" dirty="0">
                <a:latin typeface="Times New Roman"/>
                <a:cs typeface="Times New Roman"/>
              </a:rPr>
              <a:t>(</a:t>
            </a:r>
            <a:r>
              <a:rPr spc="-5" dirty="0"/>
              <a:t>S</a:t>
            </a:r>
            <a:r>
              <a:rPr i="0" spc="-5" dirty="0">
                <a:latin typeface="Times New Roman"/>
                <a:cs typeface="Times New Roman"/>
              </a:rPr>
              <a:t>,</a:t>
            </a:r>
            <a:r>
              <a:rPr i="0" spc="-50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i="0" spc="-5" dirty="0">
                <a:latin typeface="Times New Roman"/>
                <a:cs typeface="Times New Roman"/>
              </a:rPr>
              <a:t>)</a:t>
            </a:r>
          </a:p>
          <a:p>
            <a:pPr marL="431800" indent="-342900">
              <a:lnSpc>
                <a:spcPts val="2280"/>
              </a:lnSpc>
              <a:spcBef>
                <a:spcPts val="935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431165" algn="l"/>
                <a:tab pos="431800" algn="l"/>
              </a:tabLst>
            </a:pPr>
            <a:r>
              <a:rPr dirty="0"/>
              <a:t>GainRatio </a:t>
            </a:r>
            <a:r>
              <a:rPr i="0" spc="-105" dirty="0">
                <a:latin typeface="Arial"/>
                <a:cs typeface="Arial"/>
              </a:rPr>
              <a:t>penalizes </a:t>
            </a:r>
            <a:r>
              <a:rPr i="0" spc="-75" dirty="0">
                <a:latin typeface="Arial"/>
                <a:cs typeface="Arial"/>
              </a:rPr>
              <a:t>attributes </a:t>
            </a:r>
            <a:r>
              <a:rPr i="0" spc="-70" dirty="0">
                <a:latin typeface="Arial"/>
                <a:cs typeface="Arial"/>
              </a:rPr>
              <a:t>that </a:t>
            </a:r>
            <a:r>
              <a:rPr i="0" spc="-75" dirty="0">
                <a:latin typeface="Arial"/>
                <a:cs typeface="Arial"/>
              </a:rPr>
              <a:t>split </a:t>
            </a:r>
            <a:r>
              <a:rPr i="0" spc="-114" dirty="0">
                <a:latin typeface="Arial"/>
                <a:cs typeface="Arial"/>
              </a:rPr>
              <a:t>examples </a:t>
            </a:r>
            <a:r>
              <a:rPr i="0" spc="-125" dirty="0">
                <a:latin typeface="Arial"/>
                <a:cs typeface="Arial"/>
              </a:rPr>
              <a:t>in </a:t>
            </a:r>
            <a:r>
              <a:rPr i="0" spc="-145" dirty="0">
                <a:latin typeface="Arial"/>
                <a:cs typeface="Arial"/>
              </a:rPr>
              <a:t>many </a:t>
            </a:r>
            <a:r>
              <a:rPr i="0" spc="-140" dirty="0">
                <a:latin typeface="Arial"/>
                <a:cs typeface="Arial"/>
              </a:rPr>
              <a:t>small </a:t>
            </a:r>
            <a:r>
              <a:rPr i="0" spc="-195" dirty="0">
                <a:latin typeface="Arial"/>
                <a:cs typeface="Arial"/>
              </a:rPr>
              <a:t>classes </a:t>
            </a:r>
            <a:r>
              <a:rPr i="0" spc="-260" dirty="0">
                <a:latin typeface="Arial"/>
                <a:cs typeface="Arial"/>
              </a:rPr>
              <a:t>such</a:t>
            </a:r>
            <a:r>
              <a:rPr i="0" spc="-204" dirty="0">
                <a:latin typeface="Arial"/>
                <a:cs typeface="Arial"/>
              </a:rPr>
              <a:t> </a:t>
            </a:r>
            <a:r>
              <a:rPr i="0" spc="-170" dirty="0">
                <a:latin typeface="Arial"/>
                <a:cs typeface="Arial"/>
              </a:rPr>
              <a:t>as</a:t>
            </a:r>
          </a:p>
          <a:p>
            <a:pPr marL="431800">
              <a:lnSpc>
                <a:spcPts val="2195"/>
              </a:lnSpc>
            </a:pPr>
            <a:r>
              <a:rPr spc="-25" dirty="0"/>
              <a:t>Date</a:t>
            </a:r>
            <a:r>
              <a:rPr spc="-25" dirty="0">
                <a:latin typeface="Arial"/>
                <a:cs typeface="Arial"/>
              </a:rPr>
              <a:t>. </a:t>
            </a:r>
            <a:r>
              <a:rPr i="0" spc="-155" dirty="0">
                <a:latin typeface="Arial"/>
                <a:cs typeface="Arial"/>
              </a:rPr>
              <a:t>Let </a:t>
            </a:r>
            <a:r>
              <a:rPr dirty="0"/>
              <a:t>|S |=n, Date </a:t>
            </a:r>
            <a:r>
              <a:rPr i="0" spc="-120" dirty="0">
                <a:latin typeface="Arial"/>
                <a:cs typeface="Arial"/>
              </a:rPr>
              <a:t>splits </a:t>
            </a:r>
            <a:r>
              <a:rPr i="0" spc="-114" dirty="0">
                <a:latin typeface="Arial"/>
                <a:cs typeface="Arial"/>
              </a:rPr>
              <a:t>examples </a:t>
            </a:r>
            <a:r>
              <a:rPr i="0" spc="-125" dirty="0">
                <a:latin typeface="Arial"/>
                <a:cs typeface="Arial"/>
              </a:rPr>
              <a:t>in </a:t>
            </a:r>
            <a:r>
              <a:rPr dirty="0"/>
              <a:t>n</a:t>
            </a:r>
            <a:r>
              <a:rPr spc="-40" dirty="0"/>
              <a:t> </a:t>
            </a:r>
            <a:r>
              <a:rPr i="0" spc="-195" dirty="0">
                <a:latin typeface="Arial"/>
                <a:cs typeface="Arial"/>
              </a:rPr>
              <a:t>classes</a:t>
            </a:r>
          </a:p>
          <a:p>
            <a:pPr marL="832485" lvl="1" indent="-287020">
              <a:lnSpc>
                <a:spcPts val="2075"/>
              </a:lnSpc>
              <a:buClr>
                <a:srgbClr val="FFCC00"/>
              </a:buClr>
              <a:buSzPct val="75000"/>
              <a:buFont typeface="Wingdings"/>
              <a:buChar char=""/>
              <a:tabLst>
                <a:tab pos="832485" algn="l"/>
                <a:tab pos="833119" algn="l"/>
              </a:tabLst>
            </a:pPr>
            <a:r>
              <a:rPr sz="1800" i="1" dirty="0">
                <a:latin typeface="Times New Roman"/>
                <a:cs typeface="Times New Roman"/>
              </a:rPr>
              <a:t>SplitInformation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, </a:t>
            </a:r>
            <a:r>
              <a:rPr sz="1800" i="1" dirty="0">
                <a:latin typeface="Times New Roman"/>
                <a:cs typeface="Times New Roman"/>
              </a:rPr>
              <a:t>Date</a:t>
            </a:r>
            <a:r>
              <a:rPr sz="1800" dirty="0">
                <a:latin typeface="Times New Roman"/>
                <a:cs typeface="Times New Roman"/>
              </a:rPr>
              <a:t>)= −[(1/</a:t>
            </a:r>
            <a:r>
              <a:rPr sz="1800" i="1" dirty="0">
                <a:latin typeface="Times New Roman"/>
                <a:cs typeface="Times New Roman"/>
              </a:rPr>
              <a:t>n log</a:t>
            </a:r>
            <a:r>
              <a:rPr sz="1800" baseline="-20833" dirty="0">
                <a:latin typeface="Times New Roman"/>
                <a:cs typeface="Times New Roman"/>
              </a:rPr>
              <a:t>2 </a:t>
            </a:r>
            <a:r>
              <a:rPr sz="1800" dirty="0">
                <a:latin typeface="Times New Roman"/>
                <a:cs typeface="Times New Roman"/>
              </a:rPr>
              <a:t>1/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)+…+ (1/</a:t>
            </a:r>
            <a:r>
              <a:rPr sz="1800" i="1" dirty="0">
                <a:latin typeface="Times New Roman"/>
                <a:cs typeface="Times New Roman"/>
              </a:rPr>
              <a:t>n log</a:t>
            </a:r>
            <a:r>
              <a:rPr sz="1800" baseline="-20833" dirty="0">
                <a:latin typeface="Times New Roman"/>
                <a:cs typeface="Times New Roman"/>
              </a:rPr>
              <a:t>2 </a:t>
            </a:r>
            <a:r>
              <a:rPr sz="1800" spc="-5" dirty="0">
                <a:latin typeface="Times New Roman"/>
                <a:cs typeface="Times New Roman"/>
              </a:rPr>
              <a:t>1/</a:t>
            </a:r>
            <a:r>
              <a:rPr sz="1800" i="1" spc="-5" dirty="0">
                <a:latin typeface="Times New Roman"/>
                <a:cs typeface="Times New Roman"/>
              </a:rPr>
              <a:t>n</a:t>
            </a:r>
            <a:r>
              <a:rPr sz="1800" spc="-5" dirty="0">
                <a:latin typeface="Times New Roman"/>
                <a:cs typeface="Times New Roman"/>
              </a:rPr>
              <a:t>)]= </a:t>
            </a:r>
            <a:r>
              <a:rPr sz="1800" dirty="0">
                <a:latin typeface="Times New Roman"/>
                <a:cs typeface="Times New Roman"/>
              </a:rPr>
              <a:t>−</a:t>
            </a:r>
            <a:r>
              <a:rPr sz="1800" i="1" dirty="0">
                <a:latin typeface="Times New Roman"/>
                <a:cs typeface="Times New Roman"/>
              </a:rPr>
              <a:t>log</a:t>
            </a:r>
            <a:r>
              <a:rPr sz="1800" baseline="-20833" dirty="0">
                <a:latin typeface="Times New Roman"/>
                <a:cs typeface="Times New Roman"/>
              </a:rPr>
              <a:t>2</a:t>
            </a:r>
            <a:r>
              <a:rPr sz="1800" dirty="0">
                <a:latin typeface="Times New Roman"/>
                <a:cs typeface="Times New Roman"/>
              </a:rPr>
              <a:t>1/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i="1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i="1" dirty="0">
                <a:latin typeface="Times New Roman"/>
                <a:cs typeface="Times New Roman"/>
              </a:rPr>
              <a:t>log</a:t>
            </a:r>
            <a:r>
              <a:rPr sz="1800" baseline="-20833" dirty="0">
                <a:latin typeface="Times New Roman"/>
                <a:cs typeface="Times New Roman"/>
              </a:rPr>
              <a:t>2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  <a:p>
            <a:pPr marL="431800" indent="-342900">
              <a:lnSpc>
                <a:spcPts val="2315"/>
              </a:lnSpc>
              <a:spcBef>
                <a:spcPts val="434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431165" algn="l"/>
                <a:tab pos="431800" algn="l"/>
              </a:tabLst>
            </a:pPr>
            <a:r>
              <a:rPr i="0" spc="-114" dirty="0">
                <a:latin typeface="Arial"/>
                <a:cs typeface="Arial"/>
              </a:rPr>
              <a:t>Compare </a:t>
            </a:r>
            <a:r>
              <a:rPr i="0" spc="-90" dirty="0">
                <a:latin typeface="Arial"/>
                <a:cs typeface="Arial"/>
              </a:rPr>
              <a:t>with </a:t>
            </a:r>
            <a:r>
              <a:rPr spc="-5" dirty="0"/>
              <a:t>A</a:t>
            </a:r>
            <a:r>
              <a:rPr i="0" spc="-5" dirty="0">
                <a:latin typeface="Arial"/>
                <a:cs typeface="Arial"/>
              </a:rPr>
              <a:t>, </a:t>
            </a:r>
            <a:r>
              <a:rPr i="0" spc="-170" dirty="0">
                <a:latin typeface="Arial"/>
                <a:cs typeface="Arial"/>
              </a:rPr>
              <a:t>which </a:t>
            </a:r>
            <a:r>
              <a:rPr i="0" spc="-120" dirty="0">
                <a:latin typeface="Arial"/>
                <a:cs typeface="Arial"/>
              </a:rPr>
              <a:t>splits </a:t>
            </a:r>
            <a:r>
              <a:rPr i="0" spc="-15" dirty="0">
                <a:latin typeface="Arial"/>
                <a:cs typeface="Arial"/>
              </a:rPr>
              <a:t>data </a:t>
            </a:r>
            <a:r>
              <a:rPr i="0" spc="-125" dirty="0">
                <a:latin typeface="Arial"/>
                <a:cs typeface="Arial"/>
              </a:rPr>
              <a:t>in </a:t>
            </a:r>
            <a:r>
              <a:rPr i="0" spc="-85" dirty="0">
                <a:latin typeface="Arial"/>
                <a:cs typeface="Arial"/>
              </a:rPr>
              <a:t>two </a:t>
            </a:r>
            <a:r>
              <a:rPr i="0" spc="-145" dirty="0">
                <a:latin typeface="Arial"/>
                <a:cs typeface="Arial"/>
              </a:rPr>
              <a:t>even</a:t>
            </a:r>
            <a:r>
              <a:rPr i="0" spc="165" dirty="0">
                <a:latin typeface="Arial"/>
                <a:cs typeface="Arial"/>
              </a:rPr>
              <a:t> </a:t>
            </a:r>
            <a:r>
              <a:rPr i="0" spc="-165" dirty="0">
                <a:latin typeface="Arial"/>
                <a:cs typeface="Arial"/>
              </a:rPr>
              <a:t>classes:</a:t>
            </a:r>
          </a:p>
          <a:p>
            <a:pPr marL="832485" lvl="1" indent="-287020">
              <a:lnSpc>
                <a:spcPts val="2075"/>
              </a:lnSpc>
              <a:buClr>
                <a:srgbClr val="FFCC00"/>
              </a:buClr>
              <a:buSzPct val="75000"/>
              <a:buFont typeface="Wingdings"/>
              <a:buChar char=""/>
              <a:tabLst>
                <a:tab pos="832485" algn="l"/>
                <a:tab pos="833119" algn="l"/>
              </a:tabLst>
            </a:pPr>
            <a:r>
              <a:rPr sz="1800" i="1" dirty="0">
                <a:latin typeface="Times New Roman"/>
                <a:cs typeface="Times New Roman"/>
              </a:rPr>
              <a:t>SplitInformation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,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)= − [(1/2 log</a:t>
            </a:r>
            <a:r>
              <a:rPr sz="1800" baseline="-20833" dirty="0">
                <a:latin typeface="Times New Roman"/>
                <a:cs typeface="Times New Roman"/>
              </a:rPr>
              <a:t>2</a:t>
            </a:r>
            <a:r>
              <a:rPr sz="1800" dirty="0">
                <a:latin typeface="Times New Roman"/>
                <a:cs typeface="Times New Roman"/>
              </a:rPr>
              <a:t>1/2)+ (1/2 log</a:t>
            </a:r>
            <a:r>
              <a:rPr sz="1800" baseline="-20833" dirty="0">
                <a:latin typeface="Times New Roman"/>
                <a:cs typeface="Times New Roman"/>
              </a:rPr>
              <a:t>2</a:t>
            </a:r>
            <a:r>
              <a:rPr sz="1800" dirty="0">
                <a:latin typeface="Times New Roman"/>
                <a:cs typeface="Times New Roman"/>
              </a:rPr>
              <a:t>1/2) </a:t>
            </a:r>
            <a:r>
              <a:rPr sz="1800" spc="-10" dirty="0">
                <a:latin typeface="Times New Roman"/>
                <a:cs typeface="Times New Roman"/>
              </a:rPr>
              <a:t>]= </a:t>
            </a:r>
            <a:r>
              <a:rPr sz="1800" dirty="0">
                <a:latin typeface="Times New Roman"/>
                <a:cs typeface="Times New Roman"/>
              </a:rPr>
              <a:t>− [− 1/2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−1/2]=1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86200" y="2276475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76825" y="2276475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33826" y="407670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4294967295"/>
          </p:nvPr>
        </p:nvSpPr>
        <p:spPr>
          <a:xfrm>
            <a:off x="3937508" y="6545457"/>
            <a:ext cx="895985" cy="219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4294967295"/>
          </p:nvPr>
        </p:nvSpPr>
        <p:spPr>
          <a:xfrm>
            <a:off x="7648702" y="6545457"/>
            <a:ext cx="1276984" cy="219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endParaRPr spc="-9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3937508" y="6545457"/>
            <a:ext cx="895985" cy="219709"/>
          </a:xfrm>
          <a:prstGeom prst="rect">
            <a:avLst/>
          </a:prstGeom>
        </p:spPr>
        <p:txBody>
          <a:bodyPr/>
          <a:lstStyle/>
          <a:p>
            <a:pPr marL="12700">
              <a:lnSpc>
                <a:spcPts val="1580"/>
              </a:lnSpc>
            </a:pPr>
            <a:r>
              <a:rPr lang="en-IN" spc="-5" smtClean="0"/>
              <a:t>9</a:t>
            </a:r>
            <a:r>
              <a:rPr lang="en-IN" spc="310" smtClean="0"/>
              <a:t>/</a:t>
            </a:r>
            <a:fld id="{81D60167-4931-47E6-BA6A-407CBD079E47}" type="slidenum">
              <a:rPr lang="en-IN" spc="-5" smtClean="0"/>
              <a:t>43</a:t>
            </a:fld>
            <a:r>
              <a:rPr lang="en-IN" spc="310" smtClean="0"/>
              <a:t>/</a:t>
            </a:r>
            <a:r>
              <a:rPr lang="en-IN" spc="-5" smtClean="0"/>
              <a:t>20</a:t>
            </a:r>
            <a:r>
              <a:rPr lang="en-IN" spc="-15" smtClean="0"/>
              <a:t>1</a:t>
            </a:r>
            <a:r>
              <a:rPr lang="en-IN" spc="-5" smtClean="0"/>
              <a:t>8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44580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4294967295"/>
          </p:nvPr>
        </p:nvSpPr>
        <p:spPr>
          <a:xfrm>
            <a:off x="3937508" y="6545457"/>
            <a:ext cx="895985" cy="219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7648702" y="6545457"/>
            <a:ext cx="1276984" cy="219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endParaRPr spc="-9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341" y="679145"/>
            <a:ext cx="43065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Adjusting</a:t>
            </a:r>
            <a:r>
              <a:rPr sz="3600" spc="-15" dirty="0"/>
              <a:t> </a:t>
            </a:r>
            <a:r>
              <a:rPr sz="3600" i="1" spc="-5" dirty="0"/>
              <a:t>gain-ratio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356514" y="1923034"/>
            <a:ext cx="8052434" cy="37522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20700" marR="492759" indent="-457834">
              <a:lnSpc>
                <a:spcPts val="2590"/>
              </a:lnSpc>
              <a:spcBef>
                <a:spcPts val="425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520700" algn="l"/>
                <a:tab pos="521334" algn="l"/>
              </a:tabLst>
            </a:pPr>
            <a:r>
              <a:rPr sz="2400" spc="-155" dirty="0">
                <a:latin typeface="Arial"/>
                <a:cs typeface="Arial"/>
              </a:rPr>
              <a:t>Problem: </a:t>
            </a:r>
            <a:r>
              <a:rPr sz="2400" i="1" dirty="0">
                <a:latin typeface="Times New Roman"/>
                <a:cs typeface="Times New Roman"/>
              </a:rPr>
              <a:t>SplitInformation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) </a:t>
            </a:r>
            <a:r>
              <a:rPr sz="2400" spc="-195" dirty="0">
                <a:latin typeface="Arial"/>
                <a:cs typeface="Arial"/>
              </a:rPr>
              <a:t>can </a:t>
            </a:r>
            <a:r>
              <a:rPr sz="2400" spc="-80" dirty="0">
                <a:latin typeface="Arial"/>
                <a:cs typeface="Arial"/>
              </a:rPr>
              <a:t>be </a:t>
            </a:r>
            <a:r>
              <a:rPr sz="2400" spc="-105" dirty="0">
                <a:latin typeface="Arial"/>
                <a:cs typeface="Arial"/>
              </a:rPr>
              <a:t>zero </a:t>
            </a:r>
            <a:r>
              <a:rPr sz="2400" spc="-70" dirty="0">
                <a:latin typeface="Arial"/>
                <a:cs typeface="Arial"/>
              </a:rPr>
              <a:t>or </a:t>
            </a:r>
            <a:r>
              <a:rPr sz="2400" spc="-75" dirty="0">
                <a:latin typeface="Arial"/>
                <a:cs typeface="Arial"/>
              </a:rPr>
              <a:t>very </a:t>
            </a:r>
            <a:r>
              <a:rPr sz="2400" spc="-170" dirty="0">
                <a:latin typeface="Arial"/>
                <a:cs typeface="Arial"/>
              </a:rPr>
              <a:t>small  </a:t>
            </a:r>
            <a:r>
              <a:rPr sz="2400" spc="-210" dirty="0">
                <a:latin typeface="Arial"/>
                <a:cs typeface="Arial"/>
              </a:rPr>
              <a:t>when </a:t>
            </a:r>
            <a:r>
              <a:rPr sz="2400" i="1" spc="-5" dirty="0">
                <a:latin typeface="Times New Roman"/>
                <a:cs typeface="Times New Roman"/>
              </a:rPr>
              <a:t>|S</a:t>
            </a:r>
            <a:r>
              <a:rPr sz="2400" i="1" spc="-7" baseline="-20833" dirty="0">
                <a:latin typeface="Times New Roman"/>
                <a:cs typeface="Times New Roman"/>
              </a:rPr>
              <a:t>i </a:t>
            </a:r>
            <a:r>
              <a:rPr sz="2400" i="1" dirty="0">
                <a:latin typeface="Times New Roman"/>
                <a:cs typeface="Times New Roman"/>
              </a:rPr>
              <a:t>| ≈ </a:t>
            </a:r>
            <a:r>
              <a:rPr sz="2400" i="1" spc="-5" dirty="0">
                <a:latin typeface="Times New Roman"/>
                <a:cs typeface="Times New Roman"/>
              </a:rPr>
              <a:t>|S </a:t>
            </a:r>
            <a:r>
              <a:rPr sz="2400" i="1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270" dirty="0">
                <a:latin typeface="Arial"/>
                <a:cs typeface="Arial"/>
              </a:rPr>
              <a:t>some </a:t>
            </a:r>
            <a:r>
              <a:rPr sz="2400" spc="-120" dirty="0">
                <a:latin typeface="Arial"/>
                <a:cs typeface="Arial"/>
              </a:rPr>
              <a:t>value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  <a:p>
            <a:pPr marL="520700" indent="-457834">
              <a:lnSpc>
                <a:spcPct val="100000"/>
              </a:lnSpc>
              <a:spcBef>
                <a:spcPts val="245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520700" algn="l"/>
                <a:tab pos="521334" algn="l"/>
              </a:tabLst>
            </a:pPr>
            <a:r>
              <a:rPr sz="2400" spc="-275" dirty="0">
                <a:latin typeface="Arial"/>
                <a:cs typeface="Arial"/>
              </a:rPr>
              <a:t>To </a:t>
            </a:r>
            <a:r>
              <a:rPr sz="2400" spc="-80" dirty="0">
                <a:latin typeface="Arial"/>
                <a:cs typeface="Arial"/>
              </a:rPr>
              <a:t>mitigate </a:t>
            </a:r>
            <a:r>
              <a:rPr sz="2400" spc="-180" dirty="0">
                <a:latin typeface="Arial"/>
                <a:cs typeface="Arial"/>
              </a:rPr>
              <a:t>this </a:t>
            </a:r>
            <a:r>
              <a:rPr sz="2400" spc="-65" dirty="0">
                <a:latin typeface="Arial"/>
                <a:cs typeface="Arial"/>
              </a:rPr>
              <a:t>effect,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65" dirty="0">
                <a:latin typeface="Arial"/>
                <a:cs typeface="Arial"/>
              </a:rPr>
              <a:t>following </a:t>
            </a:r>
            <a:r>
              <a:rPr sz="2400" spc="-185" dirty="0">
                <a:latin typeface="Arial"/>
                <a:cs typeface="Arial"/>
              </a:rPr>
              <a:t>heuristics </a:t>
            </a:r>
            <a:r>
              <a:rPr sz="2400" spc="-235" dirty="0">
                <a:latin typeface="Arial"/>
                <a:cs typeface="Arial"/>
              </a:rPr>
              <a:t>has </a:t>
            </a:r>
            <a:r>
              <a:rPr sz="2400" spc="-145" dirty="0">
                <a:latin typeface="Arial"/>
                <a:cs typeface="Arial"/>
              </a:rPr>
              <a:t>been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95" dirty="0">
                <a:latin typeface="Arial"/>
                <a:cs typeface="Arial"/>
              </a:rPr>
              <a:t>used:</a:t>
            </a:r>
            <a:endParaRPr sz="2400">
              <a:latin typeface="Arial"/>
              <a:cs typeface="Arial"/>
            </a:endParaRPr>
          </a:p>
          <a:p>
            <a:pPr marL="901700" lvl="1" indent="-381635">
              <a:lnSpc>
                <a:spcPct val="100000"/>
              </a:lnSpc>
              <a:spcBef>
                <a:spcPts val="265"/>
              </a:spcBef>
              <a:buClr>
                <a:srgbClr val="FFCC00"/>
              </a:buClr>
              <a:buSzPct val="75000"/>
              <a:buAutoNum type="arabicPeriod"/>
              <a:tabLst>
                <a:tab pos="901700" algn="l"/>
                <a:tab pos="902335" algn="l"/>
              </a:tabLst>
            </a:pPr>
            <a:r>
              <a:rPr sz="2000" spc="-150" dirty="0">
                <a:latin typeface="Arial"/>
                <a:cs typeface="Arial"/>
              </a:rPr>
              <a:t>compute </a:t>
            </a:r>
            <a:r>
              <a:rPr sz="2000" i="1" dirty="0">
                <a:latin typeface="Times New Roman"/>
                <a:cs typeface="Times New Roman"/>
              </a:rPr>
              <a:t>Gain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150" dirty="0">
                <a:latin typeface="Arial"/>
                <a:cs typeface="Arial"/>
              </a:rPr>
              <a:t>each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attribute</a:t>
            </a:r>
            <a:endParaRPr sz="2000">
              <a:latin typeface="Arial"/>
              <a:cs typeface="Arial"/>
            </a:endParaRPr>
          </a:p>
          <a:p>
            <a:pPr marL="901700" lvl="1" indent="-381635">
              <a:lnSpc>
                <a:spcPct val="100000"/>
              </a:lnSpc>
              <a:spcBef>
                <a:spcPts val="240"/>
              </a:spcBef>
              <a:buClr>
                <a:srgbClr val="FFCC00"/>
              </a:buClr>
              <a:buSzPct val="75000"/>
              <a:buAutoNum type="arabicPeriod"/>
              <a:tabLst>
                <a:tab pos="901700" algn="l"/>
                <a:tab pos="902335" algn="l"/>
              </a:tabLst>
            </a:pPr>
            <a:r>
              <a:rPr sz="2000" spc="-10" dirty="0">
                <a:latin typeface="Arial"/>
                <a:cs typeface="Arial"/>
              </a:rPr>
              <a:t>apply </a:t>
            </a:r>
            <a:r>
              <a:rPr sz="2000" i="1" dirty="0">
                <a:latin typeface="Times New Roman"/>
                <a:cs typeface="Times New Roman"/>
              </a:rPr>
              <a:t>GainRatio </a:t>
            </a:r>
            <a:r>
              <a:rPr sz="2000" spc="-90" dirty="0">
                <a:latin typeface="Arial"/>
                <a:cs typeface="Arial"/>
              </a:rPr>
              <a:t>only </a:t>
            </a:r>
            <a:r>
              <a:rPr sz="2000" spc="-65" dirty="0">
                <a:latin typeface="Arial"/>
                <a:cs typeface="Arial"/>
              </a:rPr>
              <a:t>to </a:t>
            </a:r>
            <a:r>
              <a:rPr sz="2000" spc="-75" dirty="0">
                <a:latin typeface="Arial"/>
                <a:cs typeface="Arial"/>
              </a:rPr>
              <a:t>attributes </a:t>
            </a:r>
            <a:r>
              <a:rPr sz="2000" spc="-90" dirty="0">
                <a:latin typeface="Arial"/>
                <a:cs typeface="Arial"/>
              </a:rPr>
              <a:t>with </a:t>
            </a:r>
            <a:r>
              <a:rPr sz="2000" i="1" dirty="0">
                <a:latin typeface="Times New Roman"/>
                <a:cs typeface="Times New Roman"/>
              </a:rPr>
              <a:t>Gain </a:t>
            </a:r>
            <a:r>
              <a:rPr sz="2000" spc="-75" dirty="0">
                <a:latin typeface="Arial"/>
                <a:cs typeface="Arial"/>
              </a:rPr>
              <a:t>above</a:t>
            </a:r>
            <a:r>
              <a:rPr sz="2000" spc="229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average</a:t>
            </a:r>
            <a:endParaRPr sz="2000">
              <a:latin typeface="Arial"/>
              <a:cs typeface="Arial"/>
            </a:endParaRPr>
          </a:p>
          <a:p>
            <a:pPr marL="520700" indent="-457834">
              <a:lnSpc>
                <a:spcPct val="100000"/>
              </a:lnSpc>
              <a:spcBef>
                <a:spcPts val="275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520700" algn="l"/>
                <a:tab pos="521334" algn="l"/>
              </a:tabLst>
            </a:pPr>
            <a:r>
              <a:rPr sz="2400" spc="-90" dirty="0">
                <a:latin typeface="Arial"/>
                <a:cs typeface="Arial"/>
              </a:rPr>
              <a:t>Other </a:t>
            </a:r>
            <a:r>
              <a:rPr sz="2400" spc="-225" dirty="0">
                <a:latin typeface="Arial"/>
                <a:cs typeface="Arial"/>
              </a:rPr>
              <a:t>measures </a:t>
            </a:r>
            <a:r>
              <a:rPr sz="2400" spc="-145" dirty="0">
                <a:latin typeface="Arial"/>
                <a:cs typeface="Arial"/>
              </a:rPr>
              <a:t>have been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proposed:</a:t>
            </a:r>
            <a:endParaRPr sz="2400">
              <a:latin typeface="Arial"/>
              <a:cs typeface="Arial"/>
            </a:endParaRPr>
          </a:p>
          <a:p>
            <a:pPr marL="901700" marR="68580" indent="-381000">
              <a:lnSpc>
                <a:spcPts val="2160"/>
              </a:lnSpc>
              <a:spcBef>
                <a:spcPts val="515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901700" algn="l"/>
                <a:tab pos="902335" algn="l"/>
                <a:tab pos="6760845" algn="l"/>
              </a:tabLst>
            </a:pPr>
            <a:r>
              <a:rPr sz="2000" i="1" spc="-165" dirty="0">
                <a:latin typeface="Arial"/>
                <a:cs typeface="Arial"/>
              </a:rPr>
              <a:t>Distance-based </a:t>
            </a:r>
            <a:r>
              <a:rPr sz="2000" spc="-114" dirty="0">
                <a:latin typeface="Arial"/>
                <a:cs typeface="Arial"/>
              </a:rPr>
              <a:t>metric </a:t>
            </a:r>
            <a:r>
              <a:rPr sz="2000" spc="-120" dirty="0">
                <a:latin typeface="Arial"/>
                <a:cs typeface="Arial"/>
              </a:rPr>
              <a:t>[Lopez-De </a:t>
            </a:r>
            <a:r>
              <a:rPr sz="2000" spc="-95" dirty="0">
                <a:latin typeface="Arial"/>
                <a:cs typeface="Arial"/>
              </a:rPr>
              <a:t>Mantaras, </a:t>
            </a:r>
            <a:r>
              <a:rPr sz="2000" spc="-10" dirty="0">
                <a:latin typeface="Arial"/>
                <a:cs typeface="Arial"/>
              </a:rPr>
              <a:t>1991]</a:t>
            </a:r>
            <a:r>
              <a:rPr sz="2000" spc="355" dirty="0">
                <a:latin typeface="Arial"/>
                <a:cs typeface="Arial"/>
              </a:rPr>
              <a:t> </a:t>
            </a:r>
            <a:r>
              <a:rPr sz="2000" spc="-175" dirty="0">
                <a:latin typeface="Arial"/>
                <a:cs typeface="Arial"/>
              </a:rPr>
              <a:t>on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the	</a:t>
            </a:r>
            <a:r>
              <a:rPr sz="2000" spc="-75" dirty="0">
                <a:latin typeface="Arial"/>
                <a:cs typeface="Arial"/>
              </a:rPr>
              <a:t>partitions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  </a:t>
            </a:r>
            <a:r>
              <a:rPr sz="2000" spc="-15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901700" marR="180975" indent="-381000">
              <a:lnSpc>
                <a:spcPts val="2160"/>
              </a:lnSpc>
              <a:spcBef>
                <a:spcPts val="480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901700" algn="l"/>
                <a:tab pos="902335" algn="l"/>
              </a:tabLst>
            </a:pPr>
            <a:r>
              <a:rPr sz="2000" spc="-235" dirty="0">
                <a:latin typeface="Arial"/>
                <a:cs typeface="Arial"/>
              </a:rPr>
              <a:t>Each </a:t>
            </a:r>
            <a:r>
              <a:rPr sz="2000" spc="-45" dirty="0">
                <a:latin typeface="Arial"/>
                <a:cs typeface="Arial"/>
              </a:rPr>
              <a:t>partition </a:t>
            </a:r>
            <a:r>
              <a:rPr sz="2000" spc="-120" dirty="0">
                <a:latin typeface="Arial"/>
                <a:cs typeface="Arial"/>
              </a:rPr>
              <a:t>(induced </a:t>
            </a:r>
            <a:r>
              <a:rPr sz="2000" spc="-5" dirty="0">
                <a:latin typeface="Arial"/>
                <a:cs typeface="Arial"/>
              </a:rPr>
              <a:t>by </a:t>
            </a:r>
            <a:r>
              <a:rPr sz="2000" spc="-125" dirty="0">
                <a:latin typeface="Arial"/>
                <a:cs typeface="Arial"/>
              </a:rPr>
              <a:t>an </a:t>
            </a:r>
            <a:r>
              <a:rPr sz="2000" spc="-55" dirty="0">
                <a:latin typeface="Arial"/>
                <a:cs typeface="Arial"/>
              </a:rPr>
              <a:t>attribute) </a:t>
            </a:r>
            <a:r>
              <a:rPr sz="2000" spc="-175" dirty="0">
                <a:latin typeface="Arial"/>
                <a:cs typeface="Arial"/>
              </a:rPr>
              <a:t>is </a:t>
            </a:r>
            <a:r>
              <a:rPr sz="2000" spc="-70" dirty="0">
                <a:latin typeface="Arial"/>
                <a:cs typeface="Arial"/>
              </a:rPr>
              <a:t>evaluated </a:t>
            </a:r>
            <a:r>
              <a:rPr sz="2000" spc="-95" dirty="0">
                <a:latin typeface="Arial"/>
                <a:cs typeface="Arial"/>
              </a:rPr>
              <a:t>according </a:t>
            </a:r>
            <a:r>
              <a:rPr sz="2000" spc="-65" dirty="0">
                <a:latin typeface="Arial"/>
                <a:cs typeface="Arial"/>
              </a:rPr>
              <a:t>to </a:t>
            </a:r>
            <a:r>
              <a:rPr sz="2000" spc="-120" dirty="0">
                <a:latin typeface="Arial"/>
                <a:cs typeface="Arial"/>
              </a:rPr>
              <a:t>the  distance </a:t>
            </a:r>
            <a:r>
              <a:rPr sz="2000" spc="-65" dirty="0">
                <a:latin typeface="Arial"/>
                <a:cs typeface="Arial"/>
              </a:rPr>
              <a:t>to </a:t>
            </a:r>
            <a:r>
              <a:rPr sz="2000" spc="-120" dirty="0">
                <a:latin typeface="Arial"/>
                <a:cs typeface="Arial"/>
              </a:rPr>
              <a:t>the </a:t>
            </a:r>
            <a:r>
              <a:rPr sz="2000" spc="-45" dirty="0">
                <a:latin typeface="Arial"/>
                <a:cs typeface="Arial"/>
              </a:rPr>
              <a:t>partition </a:t>
            </a:r>
            <a:r>
              <a:rPr sz="2000" spc="-70" dirty="0">
                <a:latin typeface="Arial"/>
                <a:cs typeface="Arial"/>
              </a:rPr>
              <a:t>that </a:t>
            </a:r>
            <a:r>
              <a:rPr sz="2000" spc="-45" dirty="0">
                <a:latin typeface="Arial"/>
                <a:cs typeface="Arial"/>
              </a:rPr>
              <a:t>perfectly </a:t>
            </a:r>
            <a:r>
              <a:rPr sz="2000" spc="-130" dirty="0">
                <a:latin typeface="Arial"/>
                <a:cs typeface="Arial"/>
              </a:rPr>
              <a:t>classifies </a:t>
            </a:r>
            <a:r>
              <a:rPr sz="2000" spc="-120" dirty="0">
                <a:latin typeface="Arial"/>
                <a:cs typeface="Arial"/>
              </a:rPr>
              <a:t>the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  <a:p>
            <a:pPr marL="901700" indent="-381635">
              <a:lnSpc>
                <a:spcPct val="100000"/>
              </a:lnSpc>
              <a:spcBef>
                <a:spcPts val="215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901700" algn="l"/>
                <a:tab pos="902335" algn="l"/>
              </a:tabLst>
            </a:pPr>
            <a:r>
              <a:rPr sz="2000" spc="-229" dirty="0">
                <a:latin typeface="Arial"/>
                <a:cs typeface="Arial"/>
              </a:rPr>
              <a:t>The </a:t>
            </a:r>
            <a:r>
              <a:rPr sz="2000" spc="-45" dirty="0">
                <a:latin typeface="Arial"/>
                <a:cs typeface="Arial"/>
              </a:rPr>
              <a:t>partition </a:t>
            </a:r>
            <a:r>
              <a:rPr sz="2000" spc="-165" dirty="0">
                <a:latin typeface="Arial"/>
                <a:cs typeface="Arial"/>
              </a:rPr>
              <a:t>closest </a:t>
            </a:r>
            <a:r>
              <a:rPr sz="2000" spc="-65" dirty="0">
                <a:latin typeface="Arial"/>
                <a:cs typeface="Arial"/>
              </a:rPr>
              <a:t>to </a:t>
            </a:r>
            <a:r>
              <a:rPr sz="2000" spc="-120" dirty="0">
                <a:latin typeface="Arial"/>
                <a:cs typeface="Arial"/>
              </a:rPr>
              <a:t>the </a:t>
            </a:r>
            <a:r>
              <a:rPr sz="2000" i="1" spc="-95" dirty="0">
                <a:latin typeface="Arial"/>
                <a:cs typeface="Arial"/>
              </a:rPr>
              <a:t>ideal </a:t>
            </a:r>
            <a:r>
              <a:rPr sz="2000" spc="-45" dirty="0">
                <a:latin typeface="Arial"/>
                <a:cs typeface="Arial"/>
              </a:rPr>
              <a:t>partition </a:t>
            </a:r>
            <a:r>
              <a:rPr sz="2000" spc="-175" dirty="0">
                <a:latin typeface="Arial"/>
                <a:cs typeface="Arial"/>
              </a:rPr>
              <a:t>is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210" dirty="0">
                <a:latin typeface="Arial"/>
                <a:cs typeface="Arial"/>
              </a:rPr>
              <a:t>chosen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3937508" y="6545457"/>
            <a:ext cx="895985" cy="219709"/>
          </a:xfrm>
          <a:prstGeom prst="rect">
            <a:avLst/>
          </a:prstGeom>
        </p:spPr>
        <p:txBody>
          <a:bodyPr/>
          <a:lstStyle/>
          <a:p>
            <a:pPr marL="12700">
              <a:lnSpc>
                <a:spcPts val="1580"/>
              </a:lnSpc>
            </a:pPr>
            <a:r>
              <a:rPr lang="en-IN" spc="-5" smtClean="0"/>
              <a:t>9</a:t>
            </a:r>
            <a:r>
              <a:rPr lang="en-IN" spc="310" smtClean="0"/>
              <a:t>/</a:t>
            </a:r>
            <a:fld id="{81D60167-4931-47E6-BA6A-407CBD079E47}" type="slidenum">
              <a:rPr lang="en-IN" spc="-5" smtClean="0"/>
              <a:t>44</a:t>
            </a:fld>
            <a:r>
              <a:rPr lang="en-IN" spc="310" smtClean="0"/>
              <a:t>/</a:t>
            </a:r>
            <a:r>
              <a:rPr lang="en-IN" spc="-5" smtClean="0"/>
              <a:t>20</a:t>
            </a:r>
            <a:r>
              <a:rPr lang="en-IN" spc="-15" smtClean="0"/>
              <a:t>1</a:t>
            </a:r>
            <a:r>
              <a:rPr lang="en-IN" spc="-5" smtClean="0"/>
              <a:t>8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263004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4294967295"/>
          </p:nvPr>
        </p:nvSpPr>
        <p:spPr>
          <a:xfrm>
            <a:off x="3937508" y="6545457"/>
            <a:ext cx="895985" cy="219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7648702" y="6545457"/>
            <a:ext cx="1276984" cy="219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endParaRPr spc="-9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341" y="680669"/>
            <a:ext cx="74447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Handling incomplete training</a:t>
            </a:r>
            <a:r>
              <a:rPr sz="3600" spc="-50" dirty="0"/>
              <a:t> </a:t>
            </a:r>
            <a:r>
              <a:rPr sz="3600" spc="-5" dirty="0"/>
              <a:t>data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407314" y="1958085"/>
            <a:ext cx="8031480" cy="4074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 algn="just">
              <a:lnSpc>
                <a:spcPct val="100000"/>
              </a:lnSpc>
              <a:spcBef>
                <a:spcPts val="100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470534" algn="l"/>
              </a:tabLst>
            </a:pPr>
            <a:r>
              <a:rPr sz="2400" spc="-185" dirty="0">
                <a:latin typeface="Arial"/>
                <a:cs typeface="Arial"/>
              </a:rPr>
              <a:t>How </a:t>
            </a:r>
            <a:r>
              <a:rPr sz="2400" spc="-80" dirty="0">
                <a:latin typeface="Arial"/>
                <a:cs typeface="Arial"/>
              </a:rPr>
              <a:t>to </a:t>
            </a:r>
            <a:r>
              <a:rPr sz="2400" spc="-140" dirty="0">
                <a:latin typeface="Arial"/>
                <a:cs typeface="Arial"/>
              </a:rPr>
              <a:t>cope </a:t>
            </a:r>
            <a:r>
              <a:rPr sz="2400" spc="-114" dirty="0">
                <a:latin typeface="Arial"/>
                <a:cs typeface="Arial"/>
              </a:rPr>
              <a:t>with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100" dirty="0">
                <a:latin typeface="Arial"/>
                <a:cs typeface="Arial"/>
              </a:rPr>
              <a:t>problem </a:t>
            </a:r>
            <a:r>
              <a:rPr sz="2400" spc="-85" dirty="0">
                <a:latin typeface="Arial"/>
                <a:cs typeface="Arial"/>
              </a:rPr>
              <a:t>that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120" dirty="0">
                <a:latin typeface="Arial"/>
                <a:cs typeface="Arial"/>
              </a:rPr>
              <a:t>value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270" dirty="0">
                <a:latin typeface="Arial"/>
                <a:cs typeface="Arial"/>
              </a:rPr>
              <a:t>some </a:t>
            </a:r>
            <a:r>
              <a:rPr sz="2400" spc="-60" dirty="0">
                <a:latin typeface="Arial"/>
                <a:cs typeface="Arial"/>
              </a:rPr>
              <a:t>attribute  </a:t>
            </a:r>
            <a:r>
              <a:rPr sz="2400" spc="-140" dirty="0">
                <a:latin typeface="Arial"/>
                <a:cs typeface="Arial"/>
              </a:rPr>
              <a:t>may </a:t>
            </a:r>
            <a:r>
              <a:rPr sz="2400" spc="-75" dirty="0">
                <a:latin typeface="Arial"/>
                <a:cs typeface="Arial"/>
              </a:rPr>
              <a:t>be</a:t>
            </a:r>
            <a:r>
              <a:rPr sz="2400" spc="130" dirty="0">
                <a:latin typeface="Arial"/>
                <a:cs typeface="Arial"/>
              </a:rPr>
              <a:t> </a:t>
            </a:r>
            <a:r>
              <a:rPr sz="2400" spc="-240" dirty="0">
                <a:latin typeface="Arial"/>
                <a:cs typeface="Arial"/>
              </a:rPr>
              <a:t>missing?</a:t>
            </a:r>
            <a:endParaRPr sz="2400" dirty="0">
              <a:latin typeface="Arial"/>
              <a:cs typeface="Arial"/>
            </a:endParaRPr>
          </a:p>
          <a:p>
            <a:pPr marL="850900" lvl="1" indent="-381635" algn="just">
              <a:lnSpc>
                <a:spcPct val="100000"/>
              </a:lnSpc>
              <a:spcBef>
                <a:spcPts val="495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851535" algn="l"/>
              </a:tabLst>
            </a:pPr>
            <a:r>
              <a:rPr sz="2000" i="1" spc="-170" dirty="0">
                <a:latin typeface="Arial"/>
                <a:cs typeface="Arial"/>
              </a:rPr>
              <a:t>Example</a:t>
            </a:r>
            <a:r>
              <a:rPr sz="2000" spc="-170" dirty="0">
                <a:latin typeface="Arial"/>
                <a:cs typeface="Arial"/>
              </a:rPr>
              <a:t>: </a:t>
            </a:r>
            <a:r>
              <a:rPr sz="2000" spc="-150" dirty="0">
                <a:latin typeface="Arial"/>
                <a:cs typeface="Arial"/>
              </a:rPr>
              <a:t>Blood-Test-Result </a:t>
            </a:r>
            <a:r>
              <a:rPr sz="2000" spc="-125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a </a:t>
            </a:r>
            <a:r>
              <a:rPr sz="2000" spc="-100" dirty="0">
                <a:latin typeface="Arial"/>
                <a:cs typeface="Arial"/>
              </a:rPr>
              <a:t>medical </a:t>
            </a:r>
            <a:r>
              <a:rPr sz="2000" spc="-120" dirty="0">
                <a:latin typeface="Arial"/>
                <a:cs typeface="Arial"/>
              </a:rPr>
              <a:t>diagnosis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problem</a:t>
            </a:r>
            <a:endParaRPr sz="2000" dirty="0"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spcBef>
                <a:spcPts val="565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470534" algn="l"/>
              </a:tabLst>
            </a:pPr>
            <a:r>
              <a:rPr sz="2400" spc="-280" dirty="0">
                <a:latin typeface="Arial"/>
                <a:cs typeface="Arial"/>
              </a:rPr>
              <a:t>The </a:t>
            </a:r>
            <a:r>
              <a:rPr sz="2400" spc="-85" dirty="0">
                <a:latin typeface="Arial"/>
                <a:cs typeface="Arial"/>
              </a:rPr>
              <a:t>strategy: </a:t>
            </a:r>
            <a:r>
              <a:rPr sz="2400" spc="-275" dirty="0">
                <a:latin typeface="Arial"/>
                <a:cs typeface="Arial"/>
              </a:rPr>
              <a:t>use </a:t>
            </a:r>
            <a:r>
              <a:rPr sz="2400" spc="-114" dirty="0">
                <a:latin typeface="Arial"/>
                <a:cs typeface="Arial"/>
              </a:rPr>
              <a:t>other </a:t>
            </a:r>
            <a:r>
              <a:rPr sz="2400" spc="-145" dirty="0">
                <a:latin typeface="Arial"/>
                <a:cs typeface="Arial"/>
              </a:rPr>
              <a:t>examples </a:t>
            </a:r>
            <a:r>
              <a:rPr sz="2400" spc="-80" dirty="0">
                <a:latin typeface="Arial"/>
                <a:cs typeface="Arial"/>
              </a:rPr>
              <a:t>to </a:t>
            </a:r>
            <a:r>
              <a:rPr sz="2400" spc="-250" dirty="0">
                <a:latin typeface="Arial"/>
                <a:cs typeface="Arial"/>
              </a:rPr>
              <a:t>guess</a:t>
            </a:r>
            <a:r>
              <a:rPr sz="2400" spc="15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attribute</a:t>
            </a:r>
            <a:endParaRPr sz="2400" dirty="0">
              <a:latin typeface="Arial"/>
              <a:cs typeface="Arial"/>
            </a:endParaRPr>
          </a:p>
          <a:p>
            <a:pPr marL="850900" marR="207010" indent="-381000" algn="just">
              <a:lnSpc>
                <a:spcPct val="100000"/>
              </a:lnSpc>
              <a:spcBef>
                <a:spcPts val="495"/>
              </a:spcBef>
              <a:buClr>
                <a:srgbClr val="FFCC00"/>
              </a:buClr>
              <a:buSzPct val="75000"/>
              <a:buAutoNum type="arabicPeriod"/>
              <a:tabLst>
                <a:tab pos="851535" algn="l"/>
              </a:tabLst>
            </a:pPr>
            <a:r>
              <a:rPr sz="2000" spc="-175" dirty="0">
                <a:latin typeface="Arial"/>
                <a:cs typeface="Arial"/>
              </a:rPr>
              <a:t>Assign </a:t>
            </a:r>
            <a:r>
              <a:rPr sz="2000" spc="-120" dirty="0">
                <a:latin typeface="Arial"/>
                <a:cs typeface="Arial"/>
              </a:rPr>
              <a:t>the </a:t>
            </a:r>
            <a:r>
              <a:rPr sz="2000" spc="-100" dirty="0">
                <a:latin typeface="Arial"/>
                <a:cs typeface="Arial"/>
              </a:rPr>
              <a:t>value </a:t>
            </a:r>
            <a:r>
              <a:rPr sz="2000" spc="-70" dirty="0">
                <a:latin typeface="Arial"/>
                <a:cs typeface="Arial"/>
              </a:rPr>
              <a:t>that </a:t>
            </a:r>
            <a:r>
              <a:rPr sz="2000" spc="-175" dirty="0">
                <a:latin typeface="Arial"/>
                <a:cs typeface="Arial"/>
              </a:rPr>
              <a:t>is </a:t>
            </a:r>
            <a:r>
              <a:rPr sz="2000" spc="-200" dirty="0">
                <a:latin typeface="Arial"/>
                <a:cs typeface="Arial"/>
              </a:rPr>
              <a:t>most </a:t>
            </a:r>
            <a:r>
              <a:rPr sz="2000" spc="-229" dirty="0">
                <a:latin typeface="Arial"/>
                <a:cs typeface="Arial"/>
              </a:rPr>
              <a:t>common </a:t>
            </a:r>
            <a:r>
              <a:rPr sz="2000" spc="-140" dirty="0">
                <a:latin typeface="Arial"/>
                <a:cs typeface="Arial"/>
              </a:rPr>
              <a:t>among </a:t>
            </a:r>
            <a:r>
              <a:rPr sz="2000" spc="-120" dirty="0">
                <a:latin typeface="Arial"/>
                <a:cs typeface="Arial"/>
              </a:rPr>
              <a:t>the </a:t>
            </a:r>
            <a:r>
              <a:rPr sz="2000" spc="-65" dirty="0">
                <a:latin typeface="Arial"/>
                <a:cs typeface="Arial"/>
              </a:rPr>
              <a:t>training </a:t>
            </a:r>
            <a:r>
              <a:rPr sz="2000" spc="-114" dirty="0">
                <a:latin typeface="Arial"/>
                <a:cs typeface="Arial"/>
              </a:rPr>
              <a:t>examples </a:t>
            </a:r>
            <a:r>
              <a:rPr sz="2000" spc="-10" dirty="0">
                <a:latin typeface="Arial"/>
                <a:cs typeface="Arial"/>
              </a:rPr>
              <a:t>at  </a:t>
            </a:r>
            <a:r>
              <a:rPr sz="2000" spc="-12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node</a:t>
            </a:r>
            <a:endParaRPr sz="2000" dirty="0">
              <a:latin typeface="Arial"/>
              <a:cs typeface="Arial"/>
            </a:endParaRPr>
          </a:p>
          <a:p>
            <a:pPr marL="850900" marR="220979" indent="-381000" algn="just">
              <a:lnSpc>
                <a:spcPct val="100000"/>
              </a:lnSpc>
              <a:spcBef>
                <a:spcPts val="480"/>
              </a:spcBef>
              <a:buClr>
                <a:srgbClr val="FFCC00"/>
              </a:buClr>
              <a:buSzPct val="75000"/>
              <a:buAutoNum type="arabicPeriod"/>
              <a:tabLst>
                <a:tab pos="851535" algn="l"/>
              </a:tabLst>
            </a:pPr>
            <a:r>
              <a:rPr sz="2000" spc="-175" dirty="0">
                <a:latin typeface="Arial"/>
                <a:cs typeface="Arial"/>
              </a:rPr>
              <a:t>Assign </a:t>
            </a:r>
            <a:r>
              <a:rPr sz="2000" spc="-10" dirty="0">
                <a:latin typeface="Arial"/>
                <a:cs typeface="Arial"/>
              </a:rPr>
              <a:t>a </a:t>
            </a:r>
            <a:r>
              <a:rPr sz="2000" spc="-20" dirty="0">
                <a:latin typeface="Arial"/>
                <a:cs typeface="Arial"/>
              </a:rPr>
              <a:t>probability </a:t>
            </a:r>
            <a:r>
              <a:rPr sz="2000" spc="-65" dirty="0">
                <a:latin typeface="Arial"/>
                <a:cs typeface="Arial"/>
              </a:rPr>
              <a:t>to </a:t>
            </a:r>
            <a:r>
              <a:rPr sz="2000" spc="-150" dirty="0">
                <a:latin typeface="Arial"/>
                <a:cs typeface="Arial"/>
              </a:rPr>
              <a:t>each </a:t>
            </a:r>
            <a:r>
              <a:rPr sz="2000" spc="-105" dirty="0">
                <a:latin typeface="Arial"/>
                <a:cs typeface="Arial"/>
              </a:rPr>
              <a:t>value, </a:t>
            </a:r>
            <a:r>
              <a:rPr sz="2000" spc="-95" dirty="0">
                <a:latin typeface="Arial"/>
                <a:cs typeface="Arial"/>
              </a:rPr>
              <a:t>based </a:t>
            </a:r>
            <a:r>
              <a:rPr sz="2000" spc="-175" dirty="0">
                <a:latin typeface="Arial"/>
                <a:cs typeface="Arial"/>
              </a:rPr>
              <a:t>on </a:t>
            </a:r>
            <a:r>
              <a:rPr sz="2000" spc="-120" dirty="0">
                <a:latin typeface="Arial"/>
                <a:cs typeface="Arial"/>
              </a:rPr>
              <a:t>frequencies, </a:t>
            </a:r>
            <a:r>
              <a:rPr sz="2000" spc="-85" dirty="0">
                <a:latin typeface="Arial"/>
                <a:cs typeface="Arial"/>
              </a:rPr>
              <a:t>and </a:t>
            </a:r>
            <a:r>
              <a:rPr sz="2000" spc="-155" dirty="0">
                <a:latin typeface="Arial"/>
                <a:cs typeface="Arial"/>
              </a:rPr>
              <a:t>assign  </a:t>
            </a:r>
            <a:r>
              <a:rPr sz="2000" spc="-140" dirty="0">
                <a:latin typeface="Arial"/>
                <a:cs typeface="Arial"/>
              </a:rPr>
              <a:t>values </a:t>
            </a:r>
            <a:r>
              <a:rPr sz="2000" spc="-65" dirty="0">
                <a:latin typeface="Arial"/>
                <a:cs typeface="Arial"/>
              </a:rPr>
              <a:t>to </a:t>
            </a:r>
            <a:r>
              <a:rPr sz="2000" spc="-180" dirty="0">
                <a:latin typeface="Arial"/>
                <a:cs typeface="Arial"/>
              </a:rPr>
              <a:t>missing </a:t>
            </a:r>
            <a:r>
              <a:rPr sz="2000" spc="-55" dirty="0">
                <a:latin typeface="Arial"/>
                <a:cs typeface="Arial"/>
              </a:rPr>
              <a:t>attribute, </a:t>
            </a:r>
            <a:r>
              <a:rPr sz="2000" spc="-95" dirty="0">
                <a:latin typeface="Arial"/>
                <a:cs typeface="Arial"/>
              </a:rPr>
              <a:t>according </a:t>
            </a:r>
            <a:r>
              <a:rPr sz="2000" spc="-65" dirty="0">
                <a:latin typeface="Arial"/>
                <a:cs typeface="Arial"/>
              </a:rPr>
              <a:t>to </a:t>
            </a:r>
            <a:r>
              <a:rPr sz="2000" spc="-150" dirty="0">
                <a:latin typeface="Arial"/>
                <a:cs typeface="Arial"/>
              </a:rPr>
              <a:t>this </a:t>
            </a:r>
            <a:r>
              <a:rPr sz="2000" spc="-20" dirty="0">
                <a:latin typeface="Arial"/>
                <a:cs typeface="Arial"/>
              </a:rPr>
              <a:t>probability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distribution</a:t>
            </a:r>
            <a:endParaRPr sz="2000" dirty="0">
              <a:latin typeface="Arial"/>
              <a:cs typeface="Arial"/>
            </a:endParaRPr>
          </a:p>
          <a:p>
            <a:pPr marL="469900" marR="427355" indent="-457834" algn="just">
              <a:lnSpc>
                <a:spcPct val="100000"/>
              </a:lnSpc>
              <a:spcBef>
                <a:spcPts val="560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470534" algn="l"/>
              </a:tabLst>
            </a:pPr>
            <a:r>
              <a:rPr sz="2400" spc="-180" dirty="0">
                <a:latin typeface="Arial"/>
                <a:cs typeface="Arial"/>
              </a:rPr>
              <a:t>Missing </a:t>
            </a:r>
            <a:r>
              <a:rPr sz="2400" spc="-165" dirty="0">
                <a:latin typeface="Arial"/>
                <a:cs typeface="Arial"/>
              </a:rPr>
              <a:t>values </a:t>
            </a:r>
            <a:r>
              <a:rPr sz="2400" spc="-150" dirty="0">
                <a:latin typeface="Arial"/>
                <a:cs typeface="Arial"/>
              </a:rPr>
              <a:t>in </a:t>
            </a:r>
            <a:r>
              <a:rPr sz="2400" spc="-185" dirty="0">
                <a:latin typeface="Arial"/>
                <a:cs typeface="Arial"/>
              </a:rPr>
              <a:t>new </a:t>
            </a:r>
            <a:r>
              <a:rPr sz="2400" spc="-204" dirty="0">
                <a:latin typeface="Arial"/>
                <a:cs typeface="Arial"/>
              </a:rPr>
              <a:t>instances </a:t>
            </a:r>
            <a:r>
              <a:rPr sz="2400" spc="-80" dirty="0">
                <a:latin typeface="Arial"/>
                <a:cs typeface="Arial"/>
              </a:rPr>
              <a:t>to be </a:t>
            </a:r>
            <a:r>
              <a:rPr sz="2400" spc="-114" dirty="0">
                <a:latin typeface="Arial"/>
                <a:cs typeface="Arial"/>
              </a:rPr>
              <a:t>classified </a:t>
            </a:r>
            <a:r>
              <a:rPr sz="2400" spc="-50" dirty="0">
                <a:latin typeface="Arial"/>
                <a:cs typeface="Arial"/>
              </a:rPr>
              <a:t>are treated  </a:t>
            </a:r>
            <a:r>
              <a:rPr sz="2400" spc="-100" dirty="0">
                <a:latin typeface="Arial"/>
                <a:cs typeface="Arial"/>
              </a:rPr>
              <a:t>accordingly, </a:t>
            </a:r>
            <a:r>
              <a:rPr sz="2400" spc="-105" dirty="0">
                <a:latin typeface="Arial"/>
                <a:cs typeface="Arial"/>
              </a:rPr>
              <a:t>and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240" dirty="0">
                <a:latin typeface="Arial"/>
                <a:cs typeface="Arial"/>
              </a:rPr>
              <a:t>most </a:t>
            </a:r>
            <a:r>
              <a:rPr sz="2400" spc="-45" dirty="0">
                <a:latin typeface="Arial"/>
                <a:cs typeface="Arial"/>
              </a:rPr>
              <a:t>probable </a:t>
            </a:r>
            <a:r>
              <a:rPr sz="2400" spc="-125" dirty="0">
                <a:latin typeface="Arial"/>
                <a:cs typeface="Arial"/>
              </a:rPr>
              <a:t>classification </a:t>
            </a:r>
            <a:r>
              <a:rPr sz="2400" spc="-210" dirty="0">
                <a:latin typeface="Arial"/>
                <a:cs typeface="Arial"/>
              </a:rPr>
              <a:t>is </a:t>
            </a:r>
            <a:r>
              <a:rPr sz="2400" spc="-254" dirty="0">
                <a:latin typeface="Arial"/>
                <a:cs typeface="Arial"/>
              </a:rPr>
              <a:t>chosen  </a:t>
            </a:r>
            <a:r>
              <a:rPr sz="2400" spc="-130" dirty="0">
                <a:latin typeface="Arial"/>
                <a:cs typeface="Arial"/>
              </a:rPr>
              <a:t>(C4.5)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3937508" y="6545457"/>
            <a:ext cx="895985" cy="219709"/>
          </a:xfrm>
          <a:prstGeom prst="rect">
            <a:avLst/>
          </a:prstGeom>
        </p:spPr>
        <p:txBody>
          <a:bodyPr/>
          <a:lstStyle/>
          <a:p>
            <a:pPr marL="12700">
              <a:lnSpc>
                <a:spcPts val="1580"/>
              </a:lnSpc>
            </a:pPr>
            <a:r>
              <a:rPr lang="en-IN" spc="-5" smtClean="0"/>
              <a:t>9</a:t>
            </a:r>
            <a:r>
              <a:rPr lang="en-IN" spc="310" smtClean="0"/>
              <a:t>/</a:t>
            </a:r>
            <a:fld id="{81D60167-4931-47E6-BA6A-407CBD079E47}" type="slidenum">
              <a:rPr lang="en-IN" spc="-5" smtClean="0"/>
              <a:t>45</a:t>
            </a:fld>
            <a:r>
              <a:rPr lang="en-IN" spc="310" smtClean="0"/>
              <a:t>/</a:t>
            </a:r>
            <a:r>
              <a:rPr lang="en-IN" spc="-5" smtClean="0"/>
              <a:t>20</a:t>
            </a:r>
            <a:r>
              <a:rPr lang="en-IN" spc="-15" smtClean="0"/>
              <a:t>1</a:t>
            </a:r>
            <a:r>
              <a:rPr lang="en-IN" spc="-5" smtClean="0"/>
              <a:t>8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356459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57200"/>
            <a:ext cx="716915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Handling </a:t>
            </a:r>
            <a:r>
              <a:rPr sz="3600" spc="-10" dirty="0"/>
              <a:t>attributes </a:t>
            </a:r>
            <a:r>
              <a:rPr sz="3600" dirty="0"/>
              <a:t>with </a:t>
            </a:r>
            <a:r>
              <a:rPr sz="3600" spc="-10" dirty="0"/>
              <a:t>different  </a:t>
            </a:r>
            <a:r>
              <a:rPr sz="3600" spc="-5" dirty="0"/>
              <a:t>costs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45693" y="1753361"/>
            <a:ext cx="7543800" cy="11233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69900" marR="5080" indent="-457200">
              <a:lnSpc>
                <a:spcPts val="2590"/>
              </a:lnSpc>
              <a:spcBef>
                <a:spcPts val="425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400" spc="-195" dirty="0">
                <a:latin typeface="Arial"/>
                <a:cs typeface="Arial"/>
              </a:rPr>
              <a:t>Instance </a:t>
            </a:r>
            <a:r>
              <a:rPr sz="2400" spc="-95" dirty="0">
                <a:latin typeface="Arial"/>
                <a:cs typeface="Arial"/>
              </a:rPr>
              <a:t>attributes </a:t>
            </a:r>
            <a:r>
              <a:rPr sz="2400" spc="-140" dirty="0">
                <a:latin typeface="Arial"/>
                <a:cs typeface="Arial"/>
              </a:rPr>
              <a:t>may </a:t>
            </a:r>
            <a:r>
              <a:rPr sz="2400" spc="-145" dirty="0">
                <a:latin typeface="Arial"/>
                <a:cs typeface="Arial"/>
              </a:rPr>
              <a:t>have </a:t>
            </a:r>
            <a:r>
              <a:rPr sz="2400" spc="-150" dirty="0">
                <a:latin typeface="Arial"/>
                <a:cs typeface="Arial"/>
              </a:rPr>
              <a:t>an </a:t>
            </a:r>
            <a:r>
              <a:rPr sz="2400" spc="-145" dirty="0">
                <a:latin typeface="Arial"/>
                <a:cs typeface="Arial"/>
              </a:rPr>
              <a:t>associated </a:t>
            </a:r>
            <a:r>
              <a:rPr sz="2400" spc="-195" dirty="0">
                <a:latin typeface="Arial"/>
                <a:cs typeface="Arial"/>
              </a:rPr>
              <a:t>cost: </a:t>
            </a:r>
            <a:r>
              <a:rPr sz="2400" spc="-140" dirty="0">
                <a:latin typeface="Arial"/>
                <a:cs typeface="Arial"/>
              </a:rPr>
              <a:t>we </a:t>
            </a:r>
            <a:r>
              <a:rPr sz="2400" spc="-120" dirty="0">
                <a:latin typeface="Arial"/>
                <a:cs typeface="Arial"/>
              </a:rPr>
              <a:t>would  </a:t>
            </a:r>
            <a:r>
              <a:rPr sz="2400" spc="-25" dirty="0">
                <a:latin typeface="Arial"/>
                <a:cs typeface="Arial"/>
              </a:rPr>
              <a:t>prefer </a:t>
            </a:r>
            <a:r>
              <a:rPr sz="2400" spc="-160" dirty="0">
                <a:latin typeface="Arial"/>
                <a:cs typeface="Arial"/>
              </a:rPr>
              <a:t>decision </a:t>
            </a:r>
            <a:r>
              <a:rPr sz="2400" spc="-140" dirty="0">
                <a:latin typeface="Arial"/>
                <a:cs typeface="Arial"/>
              </a:rPr>
              <a:t>trees </a:t>
            </a:r>
            <a:r>
              <a:rPr sz="2400" spc="-85" dirty="0">
                <a:latin typeface="Arial"/>
                <a:cs typeface="Arial"/>
              </a:rPr>
              <a:t>that </a:t>
            </a:r>
            <a:r>
              <a:rPr sz="2400" spc="-275" dirty="0">
                <a:latin typeface="Arial"/>
                <a:cs typeface="Arial"/>
              </a:rPr>
              <a:t>use </a:t>
            </a:r>
            <a:r>
              <a:rPr sz="2400" spc="-140" dirty="0">
                <a:latin typeface="Arial"/>
                <a:cs typeface="Arial"/>
              </a:rPr>
              <a:t>low-cost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attributes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254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400" spc="-150" dirty="0">
                <a:latin typeface="Arial"/>
                <a:cs typeface="Arial"/>
              </a:rPr>
              <a:t>ID3 </a:t>
            </a:r>
            <a:r>
              <a:rPr sz="2400" spc="-195" dirty="0">
                <a:latin typeface="Arial"/>
                <a:cs typeface="Arial"/>
              </a:rPr>
              <a:t>can </a:t>
            </a:r>
            <a:r>
              <a:rPr sz="2400" spc="-80" dirty="0">
                <a:latin typeface="Arial"/>
                <a:cs typeface="Arial"/>
              </a:rPr>
              <a:t>be </a:t>
            </a:r>
            <a:r>
              <a:rPr sz="2400" spc="-75" dirty="0">
                <a:latin typeface="Arial"/>
                <a:cs typeface="Arial"/>
              </a:rPr>
              <a:t>modified to </a:t>
            </a:r>
            <a:r>
              <a:rPr sz="2400" spc="-85" dirty="0">
                <a:latin typeface="Arial"/>
                <a:cs typeface="Arial"/>
              </a:rPr>
              <a:t>take </a:t>
            </a:r>
            <a:r>
              <a:rPr sz="2400" spc="-114" dirty="0">
                <a:latin typeface="Arial"/>
                <a:cs typeface="Arial"/>
              </a:rPr>
              <a:t>into </a:t>
            </a:r>
            <a:r>
              <a:rPr sz="2400" spc="-185" dirty="0">
                <a:latin typeface="Arial"/>
                <a:cs typeface="Arial"/>
              </a:rPr>
              <a:t>account</a:t>
            </a:r>
            <a:r>
              <a:rPr sz="2400" spc="265" dirty="0">
                <a:latin typeface="Arial"/>
                <a:cs typeface="Arial"/>
              </a:rPr>
              <a:t> </a:t>
            </a:r>
            <a:r>
              <a:rPr sz="2400" spc="-229" dirty="0">
                <a:latin typeface="Arial"/>
                <a:cs typeface="Arial"/>
              </a:rPr>
              <a:t>costs: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5693" y="2997200"/>
            <a:ext cx="2753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800" spc="-60" dirty="0">
                <a:solidFill>
                  <a:srgbClr val="009999"/>
                </a:solidFill>
                <a:latin typeface="Arial"/>
                <a:cs typeface="Arial"/>
              </a:rPr>
              <a:t>1.	</a:t>
            </a:r>
            <a:r>
              <a:rPr sz="2400" spc="-240" dirty="0">
                <a:latin typeface="Arial"/>
                <a:cs typeface="Arial"/>
              </a:rPr>
              <a:t>Tan </a:t>
            </a:r>
            <a:r>
              <a:rPr sz="2400" spc="-105" dirty="0">
                <a:latin typeface="Arial"/>
                <a:cs typeface="Arial"/>
              </a:rPr>
              <a:t>and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-215" dirty="0">
                <a:latin typeface="Arial"/>
                <a:cs typeface="Arial"/>
              </a:rPr>
              <a:t>Schlimmer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0013" y="2849372"/>
            <a:ext cx="1558925" cy="105283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65"/>
              </a:spcBef>
            </a:pPr>
            <a:r>
              <a:rPr sz="2400" spc="-65" dirty="0">
                <a:latin typeface="Arial"/>
                <a:cs typeface="Arial"/>
              </a:rPr>
              <a:t>(1990)</a:t>
            </a:r>
            <a:endParaRPr sz="24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1160"/>
              </a:spcBef>
            </a:pPr>
            <a:r>
              <a:rPr sz="2400" i="1" dirty="0">
                <a:latin typeface="Times New Roman"/>
                <a:cs typeface="Times New Roman"/>
              </a:rPr>
              <a:t>Gain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5693" y="3877937"/>
            <a:ext cx="4358640" cy="104711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40"/>
              </a:spcBef>
            </a:pPr>
            <a:r>
              <a:rPr sz="2400" i="1" spc="-5" dirty="0">
                <a:latin typeface="Times New Roman"/>
                <a:cs typeface="Times New Roman"/>
              </a:rPr>
              <a:t>Cost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  <a:tabLst>
                <a:tab pos="469265" algn="l"/>
              </a:tabLst>
            </a:pPr>
            <a:r>
              <a:rPr sz="1800" spc="-60" dirty="0">
                <a:solidFill>
                  <a:srgbClr val="009999"/>
                </a:solidFill>
                <a:latin typeface="Arial"/>
                <a:cs typeface="Arial"/>
              </a:rPr>
              <a:t>2.	</a:t>
            </a:r>
            <a:r>
              <a:rPr sz="2400" spc="-200" dirty="0">
                <a:latin typeface="Arial"/>
                <a:cs typeface="Arial"/>
              </a:rPr>
              <a:t>Nunez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(1988)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63772" y="4955794"/>
            <a:ext cx="1098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7" baseline="-16203" dirty="0">
                <a:latin typeface="Times New Roman"/>
                <a:cs typeface="Times New Roman"/>
              </a:rPr>
              <a:t>2</a:t>
            </a:r>
            <a:r>
              <a:rPr sz="1600" i="1" spc="-5" dirty="0">
                <a:latin typeface="Times New Roman"/>
                <a:cs typeface="Times New Roman"/>
              </a:rPr>
              <a:t>Gain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i="1" spc="-5" dirty="0">
                <a:latin typeface="Times New Roman"/>
                <a:cs typeface="Times New Roman"/>
              </a:rPr>
              <a:t>S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12741" y="5047233"/>
            <a:ext cx="421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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63772" y="5559348"/>
            <a:ext cx="18402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Cost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</a:t>
            </a:r>
            <a:r>
              <a:rPr sz="2400" i="1" baseline="24305" dirty="0">
                <a:latin typeface="Times New Roman"/>
                <a:cs typeface="Times New Roman"/>
              </a:rPr>
              <a:t>w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05805" y="5693461"/>
            <a:ext cx="1010919" cy="351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i="1" spc="25" dirty="0">
                <a:latin typeface="Times New Roman"/>
                <a:cs typeface="Times New Roman"/>
              </a:rPr>
              <a:t>w </a:t>
            </a:r>
            <a:r>
              <a:rPr sz="2775" spc="-667" baseline="3003" dirty="0">
                <a:latin typeface="DejaVu Sans"/>
                <a:cs typeface="DejaVu Sans"/>
              </a:rPr>
              <a:t>∈</a:t>
            </a:r>
            <a:r>
              <a:rPr sz="2775" spc="-644" baseline="3003" dirty="0">
                <a:latin typeface="DejaVu Sans"/>
                <a:cs typeface="DejaVu Sans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[0,1]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48101" y="4005198"/>
            <a:ext cx="1871980" cy="635"/>
          </a:xfrm>
          <a:custGeom>
            <a:avLst/>
            <a:gdLst/>
            <a:ahLst/>
            <a:cxnLst/>
            <a:rect l="l" t="t" r="r" b="b"/>
            <a:pathLst>
              <a:path w="1871979" h="635">
                <a:moveTo>
                  <a:pt x="0" y="0"/>
                </a:moveTo>
                <a:lnTo>
                  <a:pt x="1871599" y="1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95701" y="5516626"/>
            <a:ext cx="1881505" cy="0"/>
          </a:xfrm>
          <a:custGeom>
            <a:avLst/>
            <a:gdLst/>
            <a:ahLst/>
            <a:cxnLst/>
            <a:rect l="l" t="t" r="r" b="b"/>
            <a:pathLst>
              <a:path w="1881504">
                <a:moveTo>
                  <a:pt x="0" y="0"/>
                </a:moveTo>
                <a:lnTo>
                  <a:pt x="18811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4294967295"/>
          </p:nvPr>
        </p:nvSpPr>
        <p:spPr>
          <a:xfrm>
            <a:off x="3937508" y="6545457"/>
            <a:ext cx="895985" cy="219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7648702" y="6545457"/>
            <a:ext cx="1276984" cy="219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endParaRPr spc="-9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3937508" y="6545457"/>
            <a:ext cx="895985" cy="219709"/>
          </a:xfrm>
          <a:prstGeom prst="rect">
            <a:avLst/>
          </a:prstGeom>
        </p:spPr>
        <p:txBody>
          <a:bodyPr/>
          <a:lstStyle/>
          <a:p>
            <a:pPr marL="12700">
              <a:lnSpc>
                <a:spcPts val="1580"/>
              </a:lnSpc>
            </a:pPr>
            <a:r>
              <a:rPr lang="en-IN" spc="-5" smtClean="0"/>
              <a:t>9</a:t>
            </a:r>
            <a:r>
              <a:rPr lang="en-IN" spc="310" smtClean="0"/>
              <a:t>/</a:t>
            </a:r>
            <a:fld id="{81D60167-4931-47E6-BA6A-407CBD079E47}" type="slidenum">
              <a:rPr lang="en-IN" spc="-5" smtClean="0"/>
              <a:t>46</a:t>
            </a:fld>
            <a:r>
              <a:rPr lang="en-IN" spc="310" smtClean="0"/>
              <a:t>/</a:t>
            </a:r>
            <a:r>
              <a:rPr lang="en-IN" spc="-5" smtClean="0"/>
              <a:t>20</a:t>
            </a:r>
            <a:r>
              <a:rPr lang="en-IN" spc="-15" smtClean="0"/>
              <a:t>1</a:t>
            </a:r>
            <a:r>
              <a:rPr lang="en-IN" spc="-5" smtClean="0"/>
              <a:t>8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66873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APPROPRIATE PROBLEMS FOR DECISION TREE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95437"/>
            <a:ext cx="54959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82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THE BASIC DECISION TREE LEARNING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684847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502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ID3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495425"/>
            <a:ext cx="643890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49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WHICH ATTRIBUTE IS THE BEST CLASSIFIER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533525"/>
            <a:ext cx="62865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039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ENTROPY IN BINARY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5762"/>
            <a:ext cx="67532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650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9843</TotalTime>
  <Words>1155</Words>
  <Application>Microsoft Office PowerPoint</Application>
  <PresentationFormat>On-screen Show (4:3)</PresentationFormat>
  <Paragraphs>206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CHAPTER 3</vt:lpstr>
      <vt:lpstr>INDUCTIVE INFERENCE WITH DECISION TREES</vt:lpstr>
      <vt:lpstr>DECISION TREE REPRESENTATION, PLAY TENNIS</vt:lpstr>
      <vt:lpstr>DECISION TREE EXPRESSIVITY</vt:lpstr>
      <vt:lpstr>APPROPRIATE PROBLEMS FOR DECISION TREE LEARNING</vt:lpstr>
      <vt:lpstr>THE BASIC DECISION TREE LEARNING ALGORITHM</vt:lpstr>
      <vt:lpstr>ID3 ALGORITHM</vt:lpstr>
      <vt:lpstr>WHICH ATTRIBUTE IS THE BEST CLASSIFIER</vt:lpstr>
      <vt:lpstr>ENTROPY IN BINARY CLASSIFICATION</vt:lpstr>
      <vt:lpstr>ENTROPY</vt:lpstr>
      <vt:lpstr>EXAMPLE</vt:lpstr>
      <vt:lpstr>ENTROPY IN GENERAL</vt:lpstr>
      <vt:lpstr>INFORMATION FAIN AS ENTROPY REDUCTION</vt:lpstr>
      <vt:lpstr>EX: EXPECTED INFORMATION GAIN</vt:lpstr>
      <vt:lpstr>BEST CLASSIFIER- ATTRIBUTE</vt:lpstr>
      <vt:lpstr>WHICH ATTRIBUTE TO TEST AT ROOT:FIRST STEP</vt:lpstr>
      <vt:lpstr>AFTER FIRST STEP</vt:lpstr>
      <vt:lpstr>SECOND STEP</vt:lpstr>
      <vt:lpstr>SECOND &amp; THIRD STEPS</vt:lpstr>
      <vt:lpstr>ID3 ALGORITHM</vt:lpstr>
      <vt:lpstr>SEARCH SPACE IN DTL</vt:lpstr>
      <vt:lpstr>INDUCTIVE BIAS IN DTL</vt:lpstr>
      <vt:lpstr>2 KINDS OF BIASES</vt:lpstr>
      <vt:lpstr>ID3 SEARCH VS CANDIDATE ELIMINATION ALGORITHM</vt:lpstr>
      <vt:lpstr>PREFER SHORTER HYPOTHESIS</vt:lpstr>
      <vt:lpstr>ISSUES IN DTL</vt:lpstr>
      <vt:lpstr>OVERFITTING DEFINITION</vt:lpstr>
      <vt:lpstr>EXAMPLE</vt:lpstr>
      <vt:lpstr>OVERFITTING IN DECISION TREES</vt:lpstr>
      <vt:lpstr>OVERFITTING IN DECISION TREES</vt:lpstr>
      <vt:lpstr>AVOID OVER FITTING IN DECISION TREES</vt:lpstr>
      <vt:lpstr>Issues in decision trees learning</vt:lpstr>
      <vt:lpstr>Overfitting: definition</vt:lpstr>
      <vt:lpstr>Overfitting in decision tree learning</vt:lpstr>
      <vt:lpstr>Avoid overfitting in Decision Trees</vt:lpstr>
      <vt:lpstr>Reduced-error pruning (Quinlan 1987)</vt:lpstr>
      <vt:lpstr>Effect of reduced error pruning</vt:lpstr>
      <vt:lpstr>Rule post-pruning</vt:lpstr>
      <vt:lpstr>Converting to rules</vt:lpstr>
      <vt:lpstr>Why converting to rules?</vt:lpstr>
      <vt:lpstr>Dealing with continuous-valued attributes</vt:lpstr>
      <vt:lpstr>Problems with information gain</vt:lpstr>
      <vt:lpstr>An alternative measure: gain ratio</vt:lpstr>
      <vt:lpstr>Adjusting gain-ratio</vt:lpstr>
      <vt:lpstr>Handling incomplete training data</vt:lpstr>
      <vt:lpstr>Handling attributes with different  costs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Windows User</dc:creator>
  <cp:lastModifiedBy>Windows User</cp:lastModifiedBy>
  <cp:revision>38</cp:revision>
  <dcterms:created xsi:type="dcterms:W3CDTF">2021-04-19T10:08:59Z</dcterms:created>
  <dcterms:modified xsi:type="dcterms:W3CDTF">2021-04-26T13:29:46Z</dcterms:modified>
</cp:coreProperties>
</file>